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0" r:id="rId5"/>
    <p:sldId id="259" r:id="rId6"/>
    <p:sldId id="261" r:id="rId7"/>
    <p:sldId id="262" r:id="rId8"/>
    <p:sldId id="263" r:id="rId9"/>
    <p:sldId id="264" r:id="rId10"/>
    <p:sldId id="265" r:id="rId11"/>
    <p:sldId id="266" r:id="rId12"/>
    <p:sldId id="359" r:id="rId13"/>
    <p:sldId id="360" r:id="rId14"/>
    <p:sldId id="361" r:id="rId15"/>
    <p:sldId id="267" r:id="rId16"/>
    <p:sldId id="268" r:id="rId17"/>
    <p:sldId id="354" r:id="rId18"/>
    <p:sldId id="269" r:id="rId19"/>
    <p:sldId id="270" r:id="rId20"/>
    <p:sldId id="271" r:id="rId21"/>
    <p:sldId id="272" r:id="rId22"/>
    <p:sldId id="355" r:id="rId23"/>
    <p:sldId id="273" r:id="rId24"/>
    <p:sldId id="362" r:id="rId25"/>
    <p:sldId id="274" r:id="rId26"/>
    <p:sldId id="275" r:id="rId27"/>
    <p:sldId id="348" r:id="rId28"/>
    <p:sldId id="349" r:id="rId29"/>
    <p:sldId id="276" r:id="rId30"/>
    <p:sldId id="353" r:id="rId31"/>
    <p:sldId id="277"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3" r:id="rId49"/>
    <p:sldId id="304" r:id="rId50"/>
    <p:sldId id="305" r:id="rId51"/>
    <p:sldId id="363" r:id="rId52"/>
    <p:sldId id="385" r:id="rId53"/>
    <p:sldId id="386" r:id="rId54"/>
    <p:sldId id="393" r:id="rId55"/>
    <p:sldId id="394" r:id="rId56"/>
    <p:sldId id="395" r:id="rId57"/>
    <p:sldId id="396" r:id="rId58"/>
    <p:sldId id="307" r:id="rId59"/>
    <p:sldId id="308" r:id="rId60"/>
    <p:sldId id="309"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64" r:id="rId78"/>
    <p:sldId id="370" r:id="rId79"/>
    <p:sldId id="397" r:id="rId80"/>
    <p:sldId id="327" r:id="rId81"/>
    <p:sldId id="328" r:id="rId82"/>
    <p:sldId id="329" r:id="rId83"/>
    <p:sldId id="330" r:id="rId84"/>
    <p:sldId id="331" r:id="rId85"/>
    <p:sldId id="332" r:id="rId86"/>
    <p:sldId id="333" r:id="rId87"/>
    <p:sldId id="335" r:id="rId88"/>
    <p:sldId id="336" r:id="rId89"/>
    <p:sldId id="337" r:id="rId90"/>
    <p:sldId id="338" r:id="rId91"/>
    <p:sldId id="339" r:id="rId92"/>
    <p:sldId id="340" r:id="rId93"/>
    <p:sldId id="341" r:id="rId94"/>
    <p:sldId id="500" r:id="rId95"/>
    <p:sldId id="345" r:id="rId96"/>
    <p:sldId id="367" r:id="rId97"/>
    <p:sldId id="371" r:id="rId98"/>
    <p:sldId id="398" r:id="rId99"/>
    <p:sldId id="399" r:id="rId100"/>
    <p:sldId id="387" r:id="rId101"/>
    <p:sldId id="404" r:id="rId102"/>
    <p:sldId id="405" r:id="rId103"/>
    <p:sldId id="406" r:id="rId104"/>
    <p:sldId id="407" r:id="rId105"/>
    <p:sldId id="408" r:id="rId106"/>
    <p:sldId id="409" r:id="rId107"/>
    <p:sldId id="411" r:id="rId108"/>
    <p:sldId id="412" r:id="rId109"/>
    <p:sldId id="413" r:id="rId110"/>
    <p:sldId id="415" r:id="rId111"/>
    <p:sldId id="416" r:id="rId112"/>
    <p:sldId id="417" r:id="rId113"/>
    <p:sldId id="419" r:id="rId114"/>
    <p:sldId id="388" r:id="rId115"/>
    <p:sldId id="368" r:id="rId116"/>
    <p:sldId id="372" r:id="rId117"/>
    <p:sldId id="400" r:id="rId118"/>
    <p:sldId id="421" r:id="rId119"/>
    <p:sldId id="422" r:id="rId120"/>
    <p:sldId id="423" r:id="rId121"/>
    <p:sldId id="424" r:id="rId122"/>
    <p:sldId id="425" r:id="rId123"/>
    <p:sldId id="426" r:id="rId124"/>
    <p:sldId id="427" r:id="rId125"/>
    <p:sldId id="428" r:id="rId126"/>
    <p:sldId id="429" r:id="rId127"/>
    <p:sldId id="356" r:id="rId128"/>
    <p:sldId id="431" r:id="rId129"/>
    <p:sldId id="432" r:id="rId130"/>
    <p:sldId id="433" r:id="rId131"/>
    <p:sldId id="434" r:id="rId132"/>
    <p:sldId id="435" r:id="rId133"/>
    <p:sldId id="436" r:id="rId134"/>
    <p:sldId id="390" r:id="rId135"/>
    <p:sldId id="357" r:id="rId136"/>
    <p:sldId id="438" r:id="rId137"/>
    <p:sldId id="365" r:id="rId138"/>
    <p:sldId id="373" r:id="rId139"/>
    <p:sldId id="392" r:id="rId140"/>
    <p:sldId id="401" r:id="rId141"/>
    <p:sldId id="439" r:id="rId142"/>
    <p:sldId id="441" r:id="rId143"/>
    <p:sldId id="443" r:id="rId144"/>
    <p:sldId id="499" r:id="rId145"/>
    <p:sldId id="445" r:id="rId146"/>
    <p:sldId id="447" r:id="rId147"/>
    <p:sldId id="449" r:id="rId148"/>
    <p:sldId id="451" r:id="rId149"/>
    <p:sldId id="453" r:id="rId150"/>
    <p:sldId id="455" r:id="rId151"/>
    <p:sldId id="457" r:id="rId152"/>
    <p:sldId id="376" r:id="rId153"/>
    <p:sldId id="402" r:id="rId154"/>
    <p:sldId id="403" r:id="rId155"/>
    <p:sldId id="458" r:id="rId156"/>
    <p:sldId id="459" r:id="rId157"/>
    <p:sldId id="460" r:id="rId158"/>
    <p:sldId id="461" r:id="rId159"/>
    <p:sldId id="462" r:id="rId160"/>
    <p:sldId id="464" r:id="rId161"/>
    <p:sldId id="465" r:id="rId162"/>
    <p:sldId id="466" r:id="rId163"/>
    <p:sldId id="468" r:id="rId164"/>
    <p:sldId id="469" r:id="rId165"/>
    <p:sldId id="470" r:id="rId166"/>
    <p:sldId id="472" r:id="rId167"/>
    <p:sldId id="473" r:id="rId168"/>
    <p:sldId id="474" r:id="rId169"/>
    <p:sldId id="475" r:id="rId170"/>
    <p:sldId id="476" r:id="rId171"/>
    <p:sldId id="477" r:id="rId172"/>
    <p:sldId id="350" r:id="rId173"/>
    <p:sldId id="351" r:id="rId174"/>
    <p:sldId id="352" r:id="rId175"/>
    <p:sldId id="374" r:id="rId176"/>
    <p:sldId id="389" r:id="rId177"/>
    <p:sldId id="478" r:id="rId178"/>
    <p:sldId id="479" r:id="rId179"/>
    <p:sldId id="480" r:id="rId180"/>
    <p:sldId id="481" r:id="rId181"/>
    <p:sldId id="482" r:id="rId182"/>
    <p:sldId id="498" r:id="rId183"/>
    <p:sldId id="483" r:id="rId184"/>
    <p:sldId id="484" r:id="rId185"/>
    <p:sldId id="497" r:id="rId186"/>
    <p:sldId id="485" r:id="rId187"/>
    <p:sldId id="486" r:id="rId188"/>
    <p:sldId id="487" r:id="rId189"/>
    <p:sldId id="358" r:id="rId190"/>
    <p:sldId id="488" r:id="rId191"/>
    <p:sldId id="381" r:id="rId192"/>
    <p:sldId id="489" r:id="rId193"/>
    <p:sldId id="490" r:id="rId194"/>
    <p:sldId id="491" r:id="rId195"/>
    <p:sldId id="492" r:id="rId196"/>
    <p:sldId id="493" r:id="rId197"/>
    <p:sldId id="494" r:id="rId198"/>
    <p:sldId id="495" r:id="rId199"/>
    <p:sldId id="366" r:id="rId200"/>
    <p:sldId id="375" r:id="rId201"/>
    <p:sldId id="377" r:id="rId202"/>
    <p:sldId id="378" r:id="rId203"/>
    <p:sldId id="379" r:id="rId204"/>
    <p:sldId id="384" r:id="rId205"/>
    <p:sldId id="369" r:id="rId206"/>
    <p:sldId id="380" r:id="rId207"/>
    <p:sldId id="382" r:id="rId208"/>
    <p:sldId id="383" r:id="rId209"/>
    <p:sldId id="391" r:id="rId210"/>
    <p:sldId id="347" r:id="rId211"/>
    <p:sldId id="496" r:id="rId2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45"/>
    <p:restoredTop sz="94599"/>
  </p:normalViewPr>
  <p:slideViewPr>
    <p:cSldViewPr snapToGrid="0" snapToObjects="1">
      <p:cViewPr varScale="1">
        <p:scale>
          <a:sx n="90" d="100"/>
          <a:sy n="90" d="100"/>
        </p:scale>
        <p:origin x="208"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tableStyles" Target="tableStyle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viewProps" Target="viewProps.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theme" Target="theme/theme1.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tiff>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tiff>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tiff>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tiff>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tiff>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tiff>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tiff>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png>
</file>

<file path=ppt/media/image260.png>
</file>

<file path=ppt/media/image26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png>
</file>

<file path=ppt/media/image270.png>
</file>

<file path=ppt/media/image271.png>
</file>

<file path=ppt/media/image272.png>
</file>

<file path=ppt/media/image273.png>
</file>

<file path=ppt/media/image274.png>
</file>

<file path=ppt/media/image275.png>
</file>

<file path=ppt/media/image276.png>
</file>

<file path=ppt/media/image277.png>
</file>

<file path=ppt/media/image278.png>
</file>

<file path=ppt/media/image279.png>
</file>

<file path=ppt/media/image28.png>
</file>

<file path=ppt/media/image280.png>
</file>

<file path=ppt/media/image28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tiff>
</file>

<file path=ppt/media/image290.png>
</file>

<file path=ppt/media/image291.png>
</file>

<file path=ppt/media/image292.png>
</file>

<file path=ppt/media/image293.png>
</file>

<file path=ppt/media/image294.png>
</file>

<file path=ppt/media/image295.png>
</file>

<file path=ppt/media/image296.png>
</file>

<file path=ppt/media/image297.png>
</file>

<file path=ppt/media/image298.png>
</file>

<file path=ppt/media/image299.png>
</file>

<file path=ppt/media/image3.png>
</file>

<file path=ppt/media/image30.png>
</file>

<file path=ppt/media/image300.png>
</file>

<file path=ppt/media/image301.png>
</file>

<file path=ppt/media/image302.png>
</file>

<file path=ppt/media/image303.png>
</file>

<file path=ppt/media/image304.png>
</file>

<file path=ppt/media/image305.png>
</file>

<file path=ppt/media/image306.png>
</file>

<file path=ppt/media/image307.png>
</file>

<file path=ppt/media/image308.png>
</file>

<file path=ppt/media/image309.png>
</file>

<file path=ppt/media/image31.tif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tiff>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2CB93-C20C-1440-B47F-66D988C83D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88977E4-B134-D042-AC93-607085C363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782BF9-59B9-A349-A7A9-F4752B72496A}"/>
              </a:ext>
            </a:extLst>
          </p:cNvPr>
          <p:cNvSpPr>
            <a:spLocks noGrp="1"/>
          </p:cNvSpPr>
          <p:nvPr>
            <p:ph type="dt" sz="half" idx="10"/>
          </p:nvPr>
        </p:nvSpPr>
        <p:spPr/>
        <p:txBody>
          <a:bodyPr/>
          <a:lstStyle/>
          <a:p>
            <a:fld id="{84794108-00AA-CF4C-9355-CF2B7DF81A59}" type="datetimeFigureOut">
              <a:rPr lang="en-US" smtClean="0"/>
              <a:t>10/8/20</a:t>
            </a:fld>
            <a:endParaRPr lang="en-US"/>
          </a:p>
        </p:txBody>
      </p:sp>
      <p:sp>
        <p:nvSpPr>
          <p:cNvPr id="5" name="Footer Placeholder 4">
            <a:extLst>
              <a:ext uri="{FF2B5EF4-FFF2-40B4-BE49-F238E27FC236}">
                <a16:creationId xmlns:a16="http://schemas.microsoft.com/office/drawing/2014/main" id="{99281B74-A25D-B54A-A26E-64401B2F7D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FF3B6A-40A9-9A46-B751-AFC2DCF09C02}"/>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270829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E1E9E-D59B-6F4F-B458-876F69B442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06D96C-8BBF-6346-A98F-641DB9E467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4D0B64-42A9-794D-8A0E-104D0DA32AFB}"/>
              </a:ext>
            </a:extLst>
          </p:cNvPr>
          <p:cNvSpPr>
            <a:spLocks noGrp="1"/>
          </p:cNvSpPr>
          <p:nvPr>
            <p:ph type="dt" sz="half" idx="10"/>
          </p:nvPr>
        </p:nvSpPr>
        <p:spPr/>
        <p:txBody>
          <a:bodyPr/>
          <a:lstStyle/>
          <a:p>
            <a:fld id="{84794108-00AA-CF4C-9355-CF2B7DF81A59}" type="datetimeFigureOut">
              <a:rPr lang="en-US" smtClean="0"/>
              <a:t>10/8/20</a:t>
            </a:fld>
            <a:endParaRPr lang="en-US"/>
          </a:p>
        </p:txBody>
      </p:sp>
      <p:sp>
        <p:nvSpPr>
          <p:cNvPr id="5" name="Footer Placeholder 4">
            <a:extLst>
              <a:ext uri="{FF2B5EF4-FFF2-40B4-BE49-F238E27FC236}">
                <a16:creationId xmlns:a16="http://schemas.microsoft.com/office/drawing/2014/main" id="{D6B27F9B-E123-C44F-B80E-2032828C0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BAD884-8252-9B44-9090-BBB263E39498}"/>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4102205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3DA32D-03C5-734D-9619-F97D3BCB8A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F89560F-AD61-B543-8D10-2EF267586E1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CB8552-0F3F-3B4C-AD56-1E7F049EF9B4}"/>
              </a:ext>
            </a:extLst>
          </p:cNvPr>
          <p:cNvSpPr>
            <a:spLocks noGrp="1"/>
          </p:cNvSpPr>
          <p:nvPr>
            <p:ph type="dt" sz="half" idx="10"/>
          </p:nvPr>
        </p:nvSpPr>
        <p:spPr/>
        <p:txBody>
          <a:bodyPr/>
          <a:lstStyle/>
          <a:p>
            <a:fld id="{84794108-00AA-CF4C-9355-CF2B7DF81A59}" type="datetimeFigureOut">
              <a:rPr lang="en-US" smtClean="0"/>
              <a:t>10/8/20</a:t>
            </a:fld>
            <a:endParaRPr lang="en-US"/>
          </a:p>
        </p:txBody>
      </p:sp>
      <p:sp>
        <p:nvSpPr>
          <p:cNvPr id="5" name="Footer Placeholder 4">
            <a:extLst>
              <a:ext uri="{FF2B5EF4-FFF2-40B4-BE49-F238E27FC236}">
                <a16:creationId xmlns:a16="http://schemas.microsoft.com/office/drawing/2014/main" id="{EEE68C92-DF56-3545-94F6-F636B9779B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B9D584-981E-4D4E-A912-DA4C0CA9491B}"/>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1733185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9220C-F847-2A4D-B443-6A168E5CF6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44050C-8750-D049-BBDC-7552A5A03CE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2CC66C-1088-E54B-9685-B33D618743B2}"/>
              </a:ext>
            </a:extLst>
          </p:cNvPr>
          <p:cNvSpPr>
            <a:spLocks noGrp="1"/>
          </p:cNvSpPr>
          <p:nvPr>
            <p:ph type="dt" sz="half" idx="10"/>
          </p:nvPr>
        </p:nvSpPr>
        <p:spPr/>
        <p:txBody>
          <a:bodyPr/>
          <a:lstStyle/>
          <a:p>
            <a:fld id="{84794108-00AA-CF4C-9355-CF2B7DF81A59}" type="datetimeFigureOut">
              <a:rPr lang="en-US" smtClean="0"/>
              <a:t>10/8/20</a:t>
            </a:fld>
            <a:endParaRPr lang="en-US"/>
          </a:p>
        </p:txBody>
      </p:sp>
      <p:sp>
        <p:nvSpPr>
          <p:cNvPr id="5" name="Footer Placeholder 4">
            <a:extLst>
              <a:ext uri="{FF2B5EF4-FFF2-40B4-BE49-F238E27FC236}">
                <a16:creationId xmlns:a16="http://schemas.microsoft.com/office/drawing/2014/main" id="{DF3EFF68-28EE-F64A-B8F1-25E68EB830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3DB745-4CD9-EB46-9EE4-8526EB996E6F}"/>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2799245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DF705-05E3-2F40-B068-374D5C23D44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AFDB3B-6B72-214F-B197-AADDF2616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319D14F-7938-1945-AF13-A4E9028F9FDA}"/>
              </a:ext>
            </a:extLst>
          </p:cNvPr>
          <p:cNvSpPr>
            <a:spLocks noGrp="1"/>
          </p:cNvSpPr>
          <p:nvPr>
            <p:ph type="dt" sz="half" idx="10"/>
          </p:nvPr>
        </p:nvSpPr>
        <p:spPr/>
        <p:txBody>
          <a:bodyPr/>
          <a:lstStyle/>
          <a:p>
            <a:fld id="{84794108-00AA-CF4C-9355-CF2B7DF81A59}" type="datetimeFigureOut">
              <a:rPr lang="en-US" smtClean="0"/>
              <a:t>10/8/20</a:t>
            </a:fld>
            <a:endParaRPr lang="en-US"/>
          </a:p>
        </p:txBody>
      </p:sp>
      <p:sp>
        <p:nvSpPr>
          <p:cNvPr id="5" name="Footer Placeholder 4">
            <a:extLst>
              <a:ext uri="{FF2B5EF4-FFF2-40B4-BE49-F238E27FC236}">
                <a16:creationId xmlns:a16="http://schemas.microsoft.com/office/drawing/2014/main" id="{FE9A892B-B4D7-3B4F-B2CE-A123D81CC6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CF29B8-11B6-1E40-ABAE-BC473E104B48}"/>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673446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B1A27-9FA9-CA4E-BE9F-68CA172B4D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85C3B9-323A-6941-8137-8866A937653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083D8E-9AC8-A441-9F14-2C9D4717334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32A317-3374-314A-94B9-5AC23DD3BAAD}"/>
              </a:ext>
            </a:extLst>
          </p:cNvPr>
          <p:cNvSpPr>
            <a:spLocks noGrp="1"/>
          </p:cNvSpPr>
          <p:nvPr>
            <p:ph type="dt" sz="half" idx="10"/>
          </p:nvPr>
        </p:nvSpPr>
        <p:spPr/>
        <p:txBody>
          <a:bodyPr/>
          <a:lstStyle/>
          <a:p>
            <a:fld id="{84794108-00AA-CF4C-9355-CF2B7DF81A59}" type="datetimeFigureOut">
              <a:rPr lang="en-US" smtClean="0"/>
              <a:t>10/8/20</a:t>
            </a:fld>
            <a:endParaRPr lang="en-US"/>
          </a:p>
        </p:txBody>
      </p:sp>
      <p:sp>
        <p:nvSpPr>
          <p:cNvPr id="6" name="Footer Placeholder 5">
            <a:extLst>
              <a:ext uri="{FF2B5EF4-FFF2-40B4-BE49-F238E27FC236}">
                <a16:creationId xmlns:a16="http://schemas.microsoft.com/office/drawing/2014/main" id="{0786924E-D22E-1C47-A291-80B63B1086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C4D193-482E-A442-AD9A-62D933474354}"/>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178670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B353D-BDF1-2340-B846-1FE1702C4D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B537D5-6E59-FC4D-8DED-B0DEABB223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797D204-1ACD-6443-97E7-4A0DE6CD49A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BDC2566-B8B5-6443-B935-E5CB61EF05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821AD4C-0E06-374C-82A7-01254B4F633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5FF94D7-68E2-2A45-A67A-2D47896A9B97}"/>
              </a:ext>
            </a:extLst>
          </p:cNvPr>
          <p:cNvSpPr>
            <a:spLocks noGrp="1"/>
          </p:cNvSpPr>
          <p:nvPr>
            <p:ph type="dt" sz="half" idx="10"/>
          </p:nvPr>
        </p:nvSpPr>
        <p:spPr/>
        <p:txBody>
          <a:bodyPr/>
          <a:lstStyle/>
          <a:p>
            <a:fld id="{84794108-00AA-CF4C-9355-CF2B7DF81A59}" type="datetimeFigureOut">
              <a:rPr lang="en-US" smtClean="0"/>
              <a:t>10/8/20</a:t>
            </a:fld>
            <a:endParaRPr lang="en-US"/>
          </a:p>
        </p:txBody>
      </p:sp>
      <p:sp>
        <p:nvSpPr>
          <p:cNvPr id="8" name="Footer Placeholder 7">
            <a:extLst>
              <a:ext uri="{FF2B5EF4-FFF2-40B4-BE49-F238E27FC236}">
                <a16:creationId xmlns:a16="http://schemas.microsoft.com/office/drawing/2014/main" id="{E3106E66-EB2D-0E44-AB5F-90E8143331B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29B8BD-5B6D-614C-90C7-3F15C9BE2D4F}"/>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115088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4EAAA-5C92-2945-8D5F-E5D94D75BA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26CC8C-5C43-FA44-9C3C-DE01A7A7108F}"/>
              </a:ext>
            </a:extLst>
          </p:cNvPr>
          <p:cNvSpPr>
            <a:spLocks noGrp="1"/>
          </p:cNvSpPr>
          <p:nvPr>
            <p:ph type="dt" sz="half" idx="10"/>
          </p:nvPr>
        </p:nvSpPr>
        <p:spPr/>
        <p:txBody>
          <a:bodyPr/>
          <a:lstStyle/>
          <a:p>
            <a:fld id="{84794108-00AA-CF4C-9355-CF2B7DF81A59}" type="datetimeFigureOut">
              <a:rPr lang="en-US" smtClean="0"/>
              <a:t>10/8/20</a:t>
            </a:fld>
            <a:endParaRPr lang="en-US"/>
          </a:p>
        </p:txBody>
      </p:sp>
      <p:sp>
        <p:nvSpPr>
          <p:cNvPr id="4" name="Footer Placeholder 3">
            <a:extLst>
              <a:ext uri="{FF2B5EF4-FFF2-40B4-BE49-F238E27FC236}">
                <a16:creationId xmlns:a16="http://schemas.microsoft.com/office/drawing/2014/main" id="{994D440A-DDD6-014E-AA15-513F8575AC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BEE3C7E-E2E2-064F-B636-27D16157966E}"/>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185142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F718E0-19A8-694B-BE45-EA80FD6F5F34}"/>
              </a:ext>
            </a:extLst>
          </p:cNvPr>
          <p:cNvSpPr>
            <a:spLocks noGrp="1"/>
          </p:cNvSpPr>
          <p:nvPr>
            <p:ph type="dt" sz="half" idx="10"/>
          </p:nvPr>
        </p:nvSpPr>
        <p:spPr/>
        <p:txBody>
          <a:bodyPr/>
          <a:lstStyle/>
          <a:p>
            <a:fld id="{84794108-00AA-CF4C-9355-CF2B7DF81A59}" type="datetimeFigureOut">
              <a:rPr lang="en-US" smtClean="0"/>
              <a:t>10/8/20</a:t>
            </a:fld>
            <a:endParaRPr lang="en-US"/>
          </a:p>
        </p:txBody>
      </p:sp>
      <p:sp>
        <p:nvSpPr>
          <p:cNvPr id="3" name="Footer Placeholder 2">
            <a:extLst>
              <a:ext uri="{FF2B5EF4-FFF2-40B4-BE49-F238E27FC236}">
                <a16:creationId xmlns:a16="http://schemas.microsoft.com/office/drawing/2014/main" id="{EBF35FB8-699C-FF43-A708-C04C5F2BCB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42F36C-3162-234A-BB2B-B8A4CF964481}"/>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87866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2DD9F-A619-CD4F-9269-C5CB541C82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0B78F3-A41D-C142-A3A3-F79130EE70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C4AFE7-A228-734E-9E32-FA005906A1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5F7B72B-AC81-5E4D-841B-6801BCB31AF4}"/>
              </a:ext>
            </a:extLst>
          </p:cNvPr>
          <p:cNvSpPr>
            <a:spLocks noGrp="1"/>
          </p:cNvSpPr>
          <p:nvPr>
            <p:ph type="dt" sz="half" idx="10"/>
          </p:nvPr>
        </p:nvSpPr>
        <p:spPr/>
        <p:txBody>
          <a:bodyPr/>
          <a:lstStyle/>
          <a:p>
            <a:fld id="{84794108-00AA-CF4C-9355-CF2B7DF81A59}" type="datetimeFigureOut">
              <a:rPr lang="en-US" smtClean="0"/>
              <a:t>10/8/20</a:t>
            </a:fld>
            <a:endParaRPr lang="en-US"/>
          </a:p>
        </p:txBody>
      </p:sp>
      <p:sp>
        <p:nvSpPr>
          <p:cNvPr id="6" name="Footer Placeholder 5">
            <a:extLst>
              <a:ext uri="{FF2B5EF4-FFF2-40B4-BE49-F238E27FC236}">
                <a16:creationId xmlns:a16="http://schemas.microsoft.com/office/drawing/2014/main" id="{8EC3F816-AEEB-8B4B-8733-7D6329A368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C478D8-E06B-FA4F-BD97-73D1D61A69FB}"/>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2429277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E620E-36CA-E546-8C96-E39464D064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DFE1362-D7A0-9044-822A-6F8E5C3DE4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2CB468E-48AA-0743-84CA-F72DE10FF8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967C51C-5AF4-8549-BC14-4237DBC8E0F0}"/>
              </a:ext>
            </a:extLst>
          </p:cNvPr>
          <p:cNvSpPr>
            <a:spLocks noGrp="1"/>
          </p:cNvSpPr>
          <p:nvPr>
            <p:ph type="dt" sz="half" idx="10"/>
          </p:nvPr>
        </p:nvSpPr>
        <p:spPr/>
        <p:txBody>
          <a:bodyPr/>
          <a:lstStyle/>
          <a:p>
            <a:fld id="{84794108-00AA-CF4C-9355-CF2B7DF81A59}" type="datetimeFigureOut">
              <a:rPr lang="en-US" smtClean="0"/>
              <a:t>10/8/20</a:t>
            </a:fld>
            <a:endParaRPr lang="en-US"/>
          </a:p>
        </p:txBody>
      </p:sp>
      <p:sp>
        <p:nvSpPr>
          <p:cNvPr id="6" name="Footer Placeholder 5">
            <a:extLst>
              <a:ext uri="{FF2B5EF4-FFF2-40B4-BE49-F238E27FC236}">
                <a16:creationId xmlns:a16="http://schemas.microsoft.com/office/drawing/2014/main" id="{8F1B0E48-0561-C843-8B6B-0678ADA719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86D27B-EE6A-EE46-A5AC-FCD287B86E27}"/>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827969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F8AB15-34DF-FD40-B1DA-D6945BBAD1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5E372F-999A-674B-A9A4-9F3DE45BF3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3DD5A1-08ED-634C-BA08-C9678667AF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794108-00AA-CF4C-9355-CF2B7DF81A59}" type="datetimeFigureOut">
              <a:rPr lang="en-US" smtClean="0"/>
              <a:t>10/8/20</a:t>
            </a:fld>
            <a:endParaRPr lang="en-US"/>
          </a:p>
        </p:txBody>
      </p:sp>
      <p:sp>
        <p:nvSpPr>
          <p:cNvPr id="5" name="Footer Placeholder 4">
            <a:extLst>
              <a:ext uri="{FF2B5EF4-FFF2-40B4-BE49-F238E27FC236}">
                <a16:creationId xmlns:a16="http://schemas.microsoft.com/office/drawing/2014/main" id="{03747697-1D34-834B-9692-CF21632D36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0B02231-B853-7F41-B981-C54FF1CB03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1D3F15-1011-FF47-81DB-18976D19C0F5}" type="slidenum">
              <a:rPr lang="en-US" smtClean="0"/>
              <a:t>‹#›</a:t>
            </a:fld>
            <a:endParaRPr lang="en-US"/>
          </a:p>
        </p:txBody>
      </p:sp>
    </p:spTree>
    <p:extLst>
      <p:ext uri="{BB962C8B-B14F-4D97-AF65-F5344CB8AC3E}">
        <p14:creationId xmlns:p14="http://schemas.microsoft.com/office/powerpoint/2010/main" val="7671800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2.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18.png"/><Relationship Id="rId2" Type="http://schemas.openxmlformats.org/officeDocument/2006/relationships/image" Target="../media/image114.png"/><Relationship Id="rId1" Type="http://schemas.openxmlformats.org/officeDocument/2006/relationships/slideLayout" Target="../slideLayouts/slideLayout2.xml"/><Relationship Id="rId6" Type="http://schemas.openxmlformats.org/officeDocument/2006/relationships/image" Target="../media/image117.png"/><Relationship Id="rId5" Type="http://schemas.openxmlformats.org/officeDocument/2006/relationships/image" Target="../media/image116.png"/><Relationship Id="rId4" Type="http://schemas.openxmlformats.org/officeDocument/2006/relationships/image" Target="../media/image115.png"/></Relationships>
</file>

<file path=ppt/slides/_rels/slide10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19.png"/><Relationship Id="rId1" Type="http://schemas.openxmlformats.org/officeDocument/2006/relationships/slideLayout" Target="../slideLayouts/slideLayout2.xml"/><Relationship Id="rId5" Type="http://schemas.openxmlformats.org/officeDocument/2006/relationships/image" Target="../media/image121.png"/><Relationship Id="rId4" Type="http://schemas.openxmlformats.org/officeDocument/2006/relationships/image" Target="../media/image120.png"/></Relationships>
</file>

<file path=ppt/slides/_rels/slide10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22.png"/><Relationship Id="rId1" Type="http://schemas.openxmlformats.org/officeDocument/2006/relationships/slideLayout" Target="../slideLayouts/slideLayout2.xml"/><Relationship Id="rId6" Type="http://schemas.openxmlformats.org/officeDocument/2006/relationships/image" Target="../media/image125.png"/><Relationship Id="rId5" Type="http://schemas.openxmlformats.org/officeDocument/2006/relationships/image" Target="../media/image124.png"/><Relationship Id="rId4" Type="http://schemas.openxmlformats.org/officeDocument/2006/relationships/image" Target="../media/image123.png"/></Relationships>
</file>

<file path=ppt/slides/_rels/slide10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26.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27.png"/><Relationship Id="rId1" Type="http://schemas.openxmlformats.org/officeDocument/2006/relationships/slideLayout" Target="../slideLayouts/slideLayout2.xml"/><Relationship Id="rId4" Type="http://schemas.openxmlformats.org/officeDocument/2006/relationships/image" Target="../media/image128.png"/></Relationships>
</file>

<file path=ppt/slides/_rels/slide10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29.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30.png"/><Relationship Id="rId1" Type="http://schemas.openxmlformats.org/officeDocument/2006/relationships/slideLayout" Target="../slideLayouts/slideLayout2.xml"/><Relationship Id="rId6" Type="http://schemas.openxmlformats.org/officeDocument/2006/relationships/image" Target="../media/image133.png"/><Relationship Id="rId5" Type="http://schemas.openxmlformats.org/officeDocument/2006/relationships/image" Target="../media/image132.png"/><Relationship Id="rId4" Type="http://schemas.openxmlformats.org/officeDocument/2006/relationships/image" Target="../media/image131.png"/></Relationships>
</file>

<file path=ppt/slides/_rels/slide11.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2.xml"/><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slide" Target="slide14.xml"/><Relationship Id="rId5" Type="http://schemas.openxmlformats.org/officeDocument/2006/relationships/slide" Target="slide13.xml"/><Relationship Id="rId4" Type="http://schemas.openxmlformats.org/officeDocument/2006/relationships/slide" Target="slide12.xml"/></Relationships>
</file>

<file path=ppt/slides/_rels/slide1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34.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35.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36.png"/><Relationship Id="rId1" Type="http://schemas.openxmlformats.org/officeDocument/2006/relationships/slideLayout" Target="../slideLayouts/slideLayout2.xml"/><Relationship Id="rId6" Type="http://schemas.openxmlformats.org/officeDocument/2006/relationships/image" Target="../media/image139.png"/><Relationship Id="rId5" Type="http://schemas.openxmlformats.org/officeDocument/2006/relationships/image" Target="../media/image138.png"/><Relationship Id="rId4" Type="http://schemas.openxmlformats.org/officeDocument/2006/relationships/image" Target="../media/image137.png"/></Relationships>
</file>

<file path=ppt/slides/_rels/slide11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40.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slide" Target="slide199.xml"/><Relationship Id="rId2" Type="http://schemas.openxmlformats.org/officeDocument/2006/relationships/slide" Target="slide4.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116.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78.xml"/><Relationship Id="rId7" Type="http://schemas.openxmlformats.org/officeDocument/2006/relationships/slide" Target="slide71.xml"/><Relationship Id="rId2" Type="http://schemas.openxmlformats.org/officeDocument/2006/relationships/slide" Target="slide53.xml"/><Relationship Id="rId1" Type="http://schemas.openxmlformats.org/officeDocument/2006/relationships/slideLayout" Target="../slideLayouts/slideLayout2.xml"/><Relationship Id="rId6" Type="http://schemas.openxmlformats.org/officeDocument/2006/relationships/slide" Target="slide97.xml"/><Relationship Id="rId5" Type="http://schemas.openxmlformats.org/officeDocument/2006/relationships/slide" Target="slide189.xml"/><Relationship Id="rId4" Type="http://schemas.openxmlformats.org/officeDocument/2006/relationships/slide" Target="slide200.xml"/></Relationships>
</file>

<file path=ppt/slides/_rels/slide117.xml.rels><?xml version="1.0" encoding="UTF-8" standalone="yes"?>
<Relationships xmlns="http://schemas.openxmlformats.org/package/2006/relationships"><Relationship Id="rId3" Type="http://schemas.openxmlformats.org/officeDocument/2006/relationships/slide" Target="slide99.xml"/><Relationship Id="rId2" Type="http://schemas.openxmlformats.org/officeDocument/2006/relationships/slide" Target="slide134.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118.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45.png"/><Relationship Id="rId2" Type="http://schemas.openxmlformats.org/officeDocument/2006/relationships/image" Target="../media/image141.png"/><Relationship Id="rId1" Type="http://schemas.openxmlformats.org/officeDocument/2006/relationships/slideLayout" Target="../slideLayouts/slideLayout2.xml"/><Relationship Id="rId6" Type="http://schemas.openxmlformats.org/officeDocument/2006/relationships/image" Target="../media/image144.png"/><Relationship Id="rId5" Type="http://schemas.openxmlformats.org/officeDocument/2006/relationships/image" Target="../media/image143.png"/><Relationship Id="rId4" Type="http://schemas.openxmlformats.org/officeDocument/2006/relationships/image" Target="../media/image142.png"/></Relationships>
</file>

<file path=ppt/slides/_rels/slide1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46.png"/><Relationship Id="rId1" Type="http://schemas.openxmlformats.org/officeDocument/2006/relationships/slideLayout" Target="../slideLayouts/slideLayout2.xml"/><Relationship Id="rId4" Type="http://schemas.openxmlformats.org/officeDocument/2006/relationships/image" Target="../media/image147.png"/></Relationships>
</file>

<file path=ppt/slides/_rels/slide12.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48.png"/><Relationship Id="rId1" Type="http://schemas.openxmlformats.org/officeDocument/2006/relationships/slideLayout" Target="../slideLayouts/slideLayout2.xml"/><Relationship Id="rId5" Type="http://schemas.openxmlformats.org/officeDocument/2006/relationships/image" Target="../media/image150.png"/><Relationship Id="rId4" Type="http://schemas.openxmlformats.org/officeDocument/2006/relationships/image" Target="../media/image149.png"/></Relationships>
</file>

<file path=ppt/slides/_rels/slide121.xml.rels><?xml version="1.0" encoding="UTF-8" standalone="yes"?>
<Relationships xmlns="http://schemas.openxmlformats.org/package/2006/relationships"><Relationship Id="rId8" Type="http://schemas.openxmlformats.org/officeDocument/2006/relationships/image" Target="../media/image156.png"/><Relationship Id="rId3" Type="http://schemas.openxmlformats.org/officeDocument/2006/relationships/slide" Target="slide2.xml"/><Relationship Id="rId7" Type="http://schemas.openxmlformats.org/officeDocument/2006/relationships/image" Target="../media/image155.png"/><Relationship Id="rId2" Type="http://schemas.openxmlformats.org/officeDocument/2006/relationships/image" Target="../media/image151.png"/><Relationship Id="rId1" Type="http://schemas.openxmlformats.org/officeDocument/2006/relationships/slideLayout" Target="../slideLayouts/slideLayout2.xml"/><Relationship Id="rId6" Type="http://schemas.openxmlformats.org/officeDocument/2006/relationships/image" Target="../media/image154.png"/><Relationship Id="rId5" Type="http://schemas.openxmlformats.org/officeDocument/2006/relationships/image" Target="../media/image153.png"/><Relationship Id="rId4" Type="http://schemas.openxmlformats.org/officeDocument/2006/relationships/image" Target="../media/image152.png"/></Relationships>
</file>

<file path=ppt/slides/_rels/slide12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57.png"/><Relationship Id="rId1" Type="http://schemas.openxmlformats.org/officeDocument/2006/relationships/slideLayout" Target="../slideLayouts/slideLayout2.xml"/><Relationship Id="rId6" Type="http://schemas.openxmlformats.org/officeDocument/2006/relationships/image" Target="../media/image160.png"/><Relationship Id="rId5" Type="http://schemas.openxmlformats.org/officeDocument/2006/relationships/image" Target="../media/image159.png"/><Relationship Id="rId4" Type="http://schemas.openxmlformats.org/officeDocument/2006/relationships/image" Target="../media/image158.png"/></Relationships>
</file>

<file path=ppt/slides/_rels/slide123.xml.rels><?xml version="1.0" encoding="UTF-8" standalone="yes"?>
<Relationships xmlns="http://schemas.openxmlformats.org/package/2006/relationships"><Relationship Id="rId8" Type="http://schemas.openxmlformats.org/officeDocument/2006/relationships/image" Target="../media/image166.png"/><Relationship Id="rId3" Type="http://schemas.openxmlformats.org/officeDocument/2006/relationships/slide" Target="slide2.xml"/><Relationship Id="rId7" Type="http://schemas.openxmlformats.org/officeDocument/2006/relationships/image" Target="../media/image165.png"/><Relationship Id="rId2" Type="http://schemas.openxmlformats.org/officeDocument/2006/relationships/image" Target="../media/image161.png"/><Relationship Id="rId1" Type="http://schemas.openxmlformats.org/officeDocument/2006/relationships/slideLayout" Target="../slideLayouts/slideLayout2.xml"/><Relationship Id="rId6" Type="http://schemas.openxmlformats.org/officeDocument/2006/relationships/image" Target="../media/image164.png"/><Relationship Id="rId5" Type="http://schemas.openxmlformats.org/officeDocument/2006/relationships/image" Target="../media/image163.png"/><Relationship Id="rId4" Type="http://schemas.openxmlformats.org/officeDocument/2006/relationships/image" Target="../media/image162.png"/></Relationships>
</file>

<file path=ppt/slides/_rels/slide124.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71.png"/><Relationship Id="rId2" Type="http://schemas.openxmlformats.org/officeDocument/2006/relationships/image" Target="../media/image167.png"/><Relationship Id="rId1" Type="http://schemas.openxmlformats.org/officeDocument/2006/relationships/slideLayout" Target="../slideLayouts/slideLayout2.xml"/><Relationship Id="rId6" Type="http://schemas.openxmlformats.org/officeDocument/2006/relationships/image" Target="../media/image170.png"/><Relationship Id="rId5" Type="http://schemas.openxmlformats.org/officeDocument/2006/relationships/image" Target="../media/image169.png"/><Relationship Id="rId4" Type="http://schemas.openxmlformats.org/officeDocument/2006/relationships/image" Target="../media/image168.png"/></Relationships>
</file>

<file path=ppt/slides/_rels/slide12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72.png"/><Relationship Id="rId1" Type="http://schemas.openxmlformats.org/officeDocument/2006/relationships/slideLayout" Target="../slideLayouts/slideLayout2.xml"/><Relationship Id="rId4" Type="http://schemas.openxmlformats.org/officeDocument/2006/relationships/image" Target="../media/image173.png"/></Relationships>
</file>

<file path=ppt/slides/_rels/slide12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74.png"/><Relationship Id="rId1" Type="http://schemas.openxmlformats.org/officeDocument/2006/relationships/slideLayout" Target="../slideLayouts/slideLayout2.xml"/><Relationship Id="rId6" Type="http://schemas.openxmlformats.org/officeDocument/2006/relationships/image" Target="../media/image177.png"/><Relationship Id="rId5" Type="http://schemas.openxmlformats.org/officeDocument/2006/relationships/image" Target="../media/image176.png"/><Relationship Id="rId4" Type="http://schemas.openxmlformats.org/officeDocument/2006/relationships/image" Target="../media/image175.png"/></Relationships>
</file>

<file path=ppt/slides/_rels/slide12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78.png"/><Relationship Id="rId1" Type="http://schemas.openxmlformats.org/officeDocument/2006/relationships/slideLayout" Target="../slideLayouts/slideLayout2.xml"/><Relationship Id="rId6" Type="http://schemas.openxmlformats.org/officeDocument/2006/relationships/image" Target="../media/image181.png"/><Relationship Id="rId5" Type="http://schemas.openxmlformats.org/officeDocument/2006/relationships/image" Target="../media/image180.png"/><Relationship Id="rId4" Type="http://schemas.openxmlformats.org/officeDocument/2006/relationships/image" Target="../media/image179.png"/></Relationships>
</file>

<file path=ppt/slides/_rels/slide12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82.png"/><Relationship Id="rId1" Type="http://schemas.openxmlformats.org/officeDocument/2006/relationships/slideLayout" Target="../slideLayouts/slideLayout2.xml"/><Relationship Id="rId5" Type="http://schemas.openxmlformats.org/officeDocument/2006/relationships/image" Target="../media/image184.png"/><Relationship Id="rId4" Type="http://schemas.openxmlformats.org/officeDocument/2006/relationships/image" Target="../media/image183.png"/></Relationships>
</file>

<file path=ppt/slides/_rels/slide129.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89.png"/><Relationship Id="rId2" Type="http://schemas.openxmlformats.org/officeDocument/2006/relationships/image" Target="../media/image185.png"/><Relationship Id="rId1" Type="http://schemas.openxmlformats.org/officeDocument/2006/relationships/slideLayout" Target="../slideLayouts/slideLayout2.xml"/><Relationship Id="rId6" Type="http://schemas.openxmlformats.org/officeDocument/2006/relationships/image" Target="../media/image188.png"/><Relationship Id="rId5" Type="http://schemas.openxmlformats.org/officeDocument/2006/relationships/image" Target="../media/image187.png"/><Relationship Id="rId4" Type="http://schemas.openxmlformats.org/officeDocument/2006/relationships/image" Target="../media/image186.png"/></Relationships>
</file>

<file path=ppt/slides/_rels/slide1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2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90.png"/><Relationship Id="rId1" Type="http://schemas.openxmlformats.org/officeDocument/2006/relationships/slideLayout" Target="../slideLayouts/slideLayout2.xml"/><Relationship Id="rId4" Type="http://schemas.openxmlformats.org/officeDocument/2006/relationships/image" Target="../media/image191.png"/></Relationships>
</file>

<file path=ppt/slides/_rels/slide13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92.png"/><Relationship Id="rId1" Type="http://schemas.openxmlformats.org/officeDocument/2006/relationships/slideLayout" Target="../slideLayouts/slideLayout2.xml"/><Relationship Id="rId6" Type="http://schemas.openxmlformats.org/officeDocument/2006/relationships/image" Target="../media/image195.png"/><Relationship Id="rId5" Type="http://schemas.openxmlformats.org/officeDocument/2006/relationships/image" Target="../media/image194.png"/><Relationship Id="rId4" Type="http://schemas.openxmlformats.org/officeDocument/2006/relationships/image" Target="../media/image193.png"/></Relationships>
</file>

<file path=ppt/slides/_rels/slide13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96.png"/><Relationship Id="rId1" Type="http://schemas.openxmlformats.org/officeDocument/2006/relationships/slideLayout" Target="../slideLayouts/slideLayout2.xml"/><Relationship Id="rId4" Type="http://schemas.openxmlformats.org/officeDocument/2006/relationships/image" Target="../media/image197.png"/></Relationships>
</file>

<file path=ppt/slides/_rels/slide13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98.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99.pn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00.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3" Type="http://schemas.openxmlformats.org/officeDocument/2006/relationships/slide" Target="slide45.xml"/><Relationship Id="rId2" Type="http://schemas.openxmlformats.org/officeDocument/2006/relationships/slide" Target="slide77.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51.xml"/><Relationship Id="rId4" Type="http://schemas.openxmlformats.org/officeDocument/2006/relationships/slide" Target="slide71.xml"/></Relationships>
</file>

<file path=ppt/slides/_rels/slide138.xml.rels><?xml version="1.0" encoding="UTF-8" standalone="yes"?>
<Relationships xmlns="http://schemas.openxmlformats.org/package/2006/relationships"><Relationship Id="rId8" Type="http://schemas.openxmlformats.org/officeDocument/2006/relationships/slide" Target="slide134.xml"/><Relationship Id="rId3" Type="http://schemas.openxmlformats.org/officeDocument/2006/relationships/slide" Target="slide78.xml"/><Relationship Id="rId7" Type="http://schemas.openxmlformats.org/officeDocument/2006/relationships/slide" Target="slide135.xml"/><Relationship Id="rId2" Type="http://schemas.openxmlformats.org/officeDocument/2006/relationships/slide" Target="slide77.xml"/><Relationship Id="rId1" Type="http://schemas.openxmlformats.org/officeDocument/2006/relationships/slideLayout" Target="../slideLayouts/slideLayout2.xml"/><Relationship Id="rId6" Type="http://schemas.openxmlformats.org/officeDocument/2006/relationships/slide" Target="slide71.xml"/><Relationship Id="rId5" Type="http://schemas.openxmlformats.org/officeDocument/2006/relationships/slide" Target="slide45.xml"/><Relationship Id="rId4" Type="http://schemas.openxmlformats.org/officeDocument/2006/relationships/slide" Target="slide30.xml"/><Relationship Id="rId9" Type="http://schemas.openxmlformats.org/officeDocument/2006/relationships/slide" Target="slide2.xml"/></Relationships>
</file>

<file path=ppt/slides/_rels/slide139.xml.rels><?xml version="1.0" encoding="UTF-8" standalone="yes"?>
<Relationships xmlns="http://schemas.openxmlformats.org/package/2006/relationships"><Relationship Id="rId8" Type="http://schemas.openxmlformats.org/officeDocument/2006/relationships/slide" Target="slide175.xml"/><Relationship Id="rId3" Type="http://schemas.openxmlformats.org/officeDocument/2006/relationships/slide" Target="slide78.xml"/><Relationship Id="rId7" Type="http://schemas.openxmlformats.org/officeDocument/2006/relationships/slide" Target="slide152.xml"/><Relationship Id="rId2" Type="http://schemas.openxmlformats.org/officeDocument/2006/relationships/slide" Target="slide200.xml"/><Relationship Id="rId1" Type="http://schemas.openxmlformats.org/officeDocument/2006/relationships/slideLayout" Target="../slideLayouts/slideLayout2.xml"/><Relationship Id="rId6" Type="http://schemas.openxmlformats.org/officeDocument/2006/relationships/slide" Target="slide51.xml"/><Relationship Id="rId5" Type="http://schemas.openxmlformats.org/officeDocument/2006/relationships/slide" Target="slide54.xml"/><Relationship Id="rId10" Type="http://schemas.openxmlformats.org/officeDocument/2006/relationships/slide" Target="slide2.xml"/><Relationship Id="rId4" Type="http://schemas.openxmlformats.org/officeDocument/2006/relationships/slide" Target="slide53.xml"/><Relationship Id="rId9" Type="http://schemas.openxmlformats.org/officeDocument/2006/relationships/slide" Target="slide79.xml"/></Relationships>
</file>

<file path=ppt/slides/_rels/slide1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8" Type="http://schemas.openxmlformats.org/officeDocument/2006/relationships/slide" Target="slide175.xml"/><Relationship Id="rId3" Type="http://schemas.openxmlformats.org/officeDocument/2006/relationships/slide" Target="slide139.xml"/><Relationship Id="rId7" Type="http://schemas.openxmlformats.org/officeDocument/2006/relationships/slide" Target="slide152.xml"/><Relationship Id="rId12" Type="http://schemas.openxmlformats.org/officeDocument/2006/relationships/slide" Target="slide2.xml"/><Relationship Id="rId2" Type="http://schemas.openxmlformats.org/officeDocument/2006/relationships/slide" Target="slide200.xml"/><Relationship Id="rId1" Type="http://schemas.openxmlformats.org/officeDocument/2006/relationships/slideLayout" Target="../slideLayouts/slideLayout2.xml"/><Relationship Id="rId6" Type="http://schemas.openxmlformats.org/officeDocument/2006/relationships/slide" Target="slide51.xml"/><Relationship Id="rId11" Type="http://schemas.openxmlformats.org/officeDocument/2006/relationships/slide" Target="slide33.xml"/><Relationship Id="rId5" Type="http://schemas.openxmlformats.org/officeDocument/2006/relationships/slide" Target="slide54.xml"/><Relationship Id="rId10" Type="http://schemas.openxmlformats.org/officeDocument/2006/relationships/slide" Target="slide134.xml"/><Relationship Id="rId4" Type="http://schemas.openxmlformats.org/officeDocument/2006/relationships/slide" Target="slide53.xml"/><Relationship Id="rId9" Type="http://schemas.openxmlformats.org/officeDocument/2006/relationships/slide" Target="slide135.xml"/></Relationships>
</file>

<file path=ppt/slides/_rels/slide14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01.pn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02.png"/><Relationship Id="rId1" Type="http://schemas.openxmlformats.org/officeDocument/2006/relationships/slideLayout" Target="../slideLayouts/slideLayout2.xml"/><Relationship Id="rId6" Type="http://schemas.openxmlformats.org/officeDocument/2006/relationships/image" Target="../media/image205.png"/><Relationship Id="rId5" Type="http://schemas.openxmlformats.org/officeDocument/2006/relationships/image" Target="../media/image204.png"/><Relationship Id="rId4" Type="http://schemas.openxmlformats.org/officeDocument/2006/relationships/image" Target="../media/image203.png"/></Relationships>
</file>

<file path=ppt/slides/_rels/slide143.xml.rels><?xml version="1.0" encoding="UTF-8" standalone="yes"?>
<Relationships xmlns="http://schemas.openxmlformats.org/package/2006/relationships"><Relationship Id="rId8" Type="http://schemas.openxmlformats.org/officeDocument/2006/relationships/image" Target="../media/image211.png"/><Relationship Id="rId3" Type="http://schemas.openxmlformats.org/officeDocument/2006/relationships/slide" Target="slide2.xml"/><Relationship Id="rId7" Type="http://schemas.openxmlformats.org/officeDocument/2006/relationships/image" Target="../media/image210.png"/><Relationship Id="rId2" Type="http://schemas.openxmlformats.org/officeDocument/2006/relationships/image" Target="../media/image206.png"/><Relationship Id="rId1" Type="http://schemas.openxmlformats.org/officeDocument/2006/relationships/slideLayout" Target="../slideLayouts/slideLayout2.xml"/><Relationship Id="rId6" Type="http://schemas.openxmlformats.org/officeDocument/2006/relationships/image" Target="../media/image209.png"/><Relationship Id="rId5" Type="http://schemas.openxmlformats.org/officeDocument/2006/relationships/image" Target="../media/image208.png"/><Relationship Id="rId4" Type="http://schemas.openxmlformats.org/officeDocument/2006/relationships/image" Target="../media/image207.png"/></Relationships>
</file>

<file path=ppt/slides/_rels/slide144.xml.rels><?xml version="1.0" encoding="UTF-8" standalone="yes"?>
<Relationships xmlns="http://schemas.openxmlformats.org/package/2006/relationships"><Relationship Id="rId3" Type="http://schemas.openxmlformats.org/officeDocument/2006/relationships/slide" Target="slide200.xml"/><Relationship Id="rId2" Type="http://schemas.openxmlformats.org/officeDocument/2006/relationships/image" Target="../media/image212.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13.png"/><Relationship Id="rId1" Type="http://schemas.openxmlformats.org/officeDocument/2006/relationships/slideLayout" Target="../slideLayouts/slideLayout2.xml"/><Relationship Id="rId6" Type="http://schemas.openxmlformats.org/officeDocument/2006/relationships/image" Target="../media/image216.png"/><Relationship Id="rId5" Type="http://schemas.openxmlformats.org/officeDocument/2006/relationships/image" Target="../media/image215.png"/><Relationship Id="rId4" Type="http://schemas.openxmlformats.org/officeDocument/2006/relationships/image" Target="../media/image214.png"/></Relationships>
</file>

<file path=ppt/slides/_rels/slide1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17.png"/><Relationship Id="rId1" Type="http://schemas.openxmlformats.org/officeDocument/2006/relationships/slideLayout" Target="../slideLayouts/slideLayout2.xml"/><Relationship Id="rId6" Type="http://schemas.openxmlformats.org/officeDocument/2006/relationships/slide" Target="slide200.xml"/><Relationship Id="rId5" Type="http://schemas.openxmlformats.org/officeDocument/2006/relationships/image" Target="../media/image219.png"/><Relationship Id="rId4" Type="http://schemas.openxmlformats.org/officeDocument/2006/relationships/image" Target="../media/image218.png"/></Relationships>
</file>

<file path=ppt/slides/_rels/slide147.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slide" Target="slide200.xml"/><Relationship Id="rId2" Type="http://schemas.openxmlformats.org/officeDocument/2006/relationships/image" Target="../media/image220.png"/><Relationship Id="rId1" Type="http://schemas.openxmlformats.org/officeDocument/2006/relationships/slideLayout" Target="../slideLayouts/slideLayout2.xml"/><Relationship Id="rId6" Type="http://schemas.openxmlformats.org/officeDocument/2006/relationships/image" Target="../media/image223.png"/><Relationship Id="rId5" Type="http://schemas.openxmlformats.org/officeDocument/2006/relationships/image" Target="../media/image222.png"/><Relationship Id="rId4" Type="http://schemas.openxmlformats.org/officeDocument/2006/relationships/image" Target="../media/image221.png"/></Relationships>
</file>

<file path=ppt/slides/_rels/slide14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24.png"/><Relationship Id="rId1" Type="http://schemas.openxmlformats.org/officeDocument/2006/relationships/slideLayout" Target="../slideLayouts/slideLayout2.xml"/><Relationship Id="rId4" Type="http://schemas.openxmlformats.org/officeDocument/2006/relationships/slide" Target="slide200.xml"/></Relationships>
</file>

<file path=ppt/slides/_rels/slide14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25.png"/><Relationship Id="rId1" Type="http://schemas.openxmlformats.org/officeDocument/2006/relationships/slideLayout" Target="../slideLayouts/slideLayout2.xml"/><Relationship Id="rId5" Type="http://schemas.openxmlformats.org/officeDocument/2006/relationships/image" Target="../media/image227.png"/><Relationship Id="rId4" Type="http://schemas.openxmlformats.org/officeDocument/2006/relationships/image" Target="../media/image226.png"/></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2.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200.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28.png"/><Relationship Id="rId1" Type="http://schemas.openxmlformats.org/officeDocument/2006/relationships/slideLayout" Target="../slideLayouts/slideLayout2.xml"/><Relationship Id="rId4" Type="http://schemas.openxmlformats.org/officeDocument/2006/relationships/slide" Target="slide200.xml"/></Relationships>
</file>

<file path=ppt/slides/_rels/slide152.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89.xml"/><Relationship Id="rId7" Type="http://schemas.openxmlformats.org/officeDocument/2006/relationships/slide" Target="slide134.xml"/><Relationship Id="rId2" Type="http://schemas.openxmlformats.org/officeDocument/2006/relationships/slide" Target="slide78.xml"/><Relationship Id="rId1" Type="http://schemas.openxmlformats.org/officeDocument/2006/relationships/slideLayout" Target="../slideLayouts/slideLayout2.xml"/><Relationship Id="rId6" Type="http://schemas.openxmlformats.org/officeDocument/2006/relationships/slide" Target="slide135.xml"/><Relationship Id="rId5" Type="http://schemas.openxmlformats.org/officeDocument/2006/relationships/slide" Target="slide29.xml"/><Relationship Id="rId4" Type="http://schemas.openxmlformats.org/officeDocument/2006/relationships/slide" Target="slide97.xml"/></Relationships>
</file>

<file path=ppt/slides/_rels/slide153.xml.rels><?xml version="1.0" encoding="UTF-8" standalone="yes"?>
<Relationships xmlns="http://schemas.openxmlformats.org/package/2006/relationships"><Relationship Id="rId3" Type="http://schemas.openxmlformats.org/officeDocument/2006/relationships/slide" Target="slide200.xml"/><Relationship Id="rId2" Type="http://schemas.openxmlformats.org/officeDocument/2006/relationships/slide" Target="slide78.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15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78.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29.png"/><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0.png"/><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1.png"/><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2.png"/><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3.png"/><Relationship Id="rId1" Type="http://schemas.openxmlformats.org/officeDocument/2006/relationships/slideLayout" Target="../slideLayouts/slideLayout2.xml"/><Relationship Id="rId5" Type="http://schemas.openxmlformats.org/officeDocument/2006/relationships/image" Target="../media/image235.png"/><Relationship Id="rId4" Type="http://schemas.openxmlformats.org/officeDocument/2006/relationships/image" Target="../media/image234.png"/></Relationships>
</file>

<file path=ppt/slides/_rels/slide1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3.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6.png"/><Relationship Id="rId1" Type="http://schemas.openxmlformats.org/officeDocument/2006/relationships/slideLayout" Target="../slideLayouts/slideLayout2.xml"/><Relationship Id="rId6" Type="http://schemas.openxmlformats.org/officeDocument/2006/relationships/image" Target="../media/image238.png"/><Relationship Id="rId5" Type="http://schemas.openxmlformats.org/officeDocument/2006/relationships/slide" Target="slide200.xml"/><Relationship Id="rId4" Type="http://schemas.openxmlformats.org/officeDocument/2006/relationships/image" Target="../media/image237.png"/></Relationships>
</file>

<file path=ppt/slides/_rels/slide16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9.png"/><Relationship Id="rId1" Type="http://schemas.openxmlformats.org/officeDocument/2006/relationships/slideLayout" Target="../slideLayouts/slideLayout2.xml"/><Relationship Id="rId4" Type="http://schemas.openxmlformats.org/officeDocument/2006/relationships/image" Target="../media/image240.png"/></Relationships>
</file>

<file path=ppt/slides/_rels/slide16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41.pn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42.png"/><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43.png"/><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8" Type="http://schemas.openxmlformats.org/officeDocument/2006/relationships/image" Target="../media/image248.png"/><Relationship Id="rId3" Type="http://schemas.openxmlformats.org/officeDocument/2006/relationships/slide" Target="slide2.xml"/><Relationship Id="rId7" Type="http://schemas.openxmlformats.org/officeDocument/2006/relationships/image" Target="../media/image247.png"/><Relationship Id="rId2" Type="http://schemas.openxmlformats.org/officeDocument/2006/relationships/image" Target="../media/image244.png"/><Relationship Id="rId1" Type="http://schemas.openxmlformats.org/officeDocument/2006/relationships/slideLayout" Target="../slideLayouts/slideLayout2.xml"/><Relationship Id="rId6" Type="http://schemas.openxmlformats.org/officeDocument/2006/relationships/image" Target="../media/image246.png"/><Relationship Id="rId5" Type="http://schemas.openxmlformats.org/officeDocument/2006/relationships/slide" Target="slide200.xml"/><Relationship Id="rId4" Type="http://schemas.openxmlformats.org/officeDocument/2006/relationships/image" Target="../media/image245.png"/></Relationships>
</file>

<file path=ppt/slides/_rels/slide16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49.png"/><Relationship Id="rId1" Type="http://schemas.openxmlformats.org/officeDocument/2006/relationships/slideLayout" Target="../slideLayouts/slideLayout2.xml"/><Relationship Id="rId4" Type="http://schemas.openxmlformats.org/officeDocument/2006/relationships/slide" Target="slide200.xml"/></Relationships>
</file>

<file path=ppt/slides/_rels/slide16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0.png"/><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1.pn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2.png"/><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3.png"/><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91.xm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205.xml"/><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3" Type="http://schemas.openxmlformats.org/officeDocument/2006/relationships/slide" Target="slide135.xml"/><Relationship Id="rId7" Type="http://schemas.openxmlformats.org/officeDocument/2006/relationships/slide" Target="slide2.xml"/><Relationship Id="rId2" Type="http://schemas.openxmlformats.org/officeDocument/2006/relationships/slide" Target="slide78.xml"/><Relationship Id="rId1" Type="http://schemas.openxmlformats.org/officeDocument/2006/relationships/slideLayout" Target="../slideLayouts/slideLayout2.xml"/><Relationship Id="rId6" Type="http://schemas.openxmlformats.org/officeDocument/2006/relationships/slide" Target="slide152.xml"/><Relationship Id="rId5" Type="http://schemas.openxmlformats.org/officeDocument/2006/relationships/slide" Target="slide200.xml"/><Relationship Id="rId4" Type="http://schemas.openxmlformats.org/officeDocument/2006/relationships/slide" Target="slide134.xml"/></Relationships>
</file>

<file path=ppt/slides/_rels/slide176.xml.rels><?xml version="1.0" encoding="UTF-8" standalone="yes"?>
<Relationships xmlns="http://schemas.openxmlformats.org/package/2006/relationships"><Relationship Id="rId8" Type="http://schemas.openxmlformats.org/officeDocument/2006/relationships/slide" Target="slide78.xml"/><Relationship Id="rId3" Type="http://schemas.openxmlformats.org/officeDocument/2006/relationships/slide" Target="slide29.xml"/><Relationship Id="rId7" Type="http://schemas.openxmlformats.org/officeDocument/2006/relationships/slide" Target="slide53.xml"/><Relationship Id="rId2" Type="http://schemas.openxmlformats.org/officeDocument/2006/relationships/slide" Target="slide200.xml"/><Relationship Id="rId1" Type="http://schemas.openxmlformats.org/officeDocument/2006/relationships/slideLayout" Target="../slideLayouts/slideLayout2.xml"/><Relationship Id="rId6" Type="http://schemas.openxmlformats.org/officeDocument/2006/relationships/slide" Target="slide71.xml"/><Relationship Id="rId5" Type="http://schemas.openxmlformats.org/officeDocument/2006/relationships/slide" Target="slide45.xml"/><Relationship Id="rId4" Type="http://schemas.openxmlformats.org/officeDocument/2006/relationships/slide" Target="slide77.xml"/><Relationship Id="rId9" Type="http://schemas.openxmlformats.org/officeDocument/2006/relationships/slide" Target="slide2.xml"/></Relationships>
</file>

<file path=ppt/slides/_rels/slide17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4.png"/><Relationship Id="rId1" Type="http://schemas.openxmlformats.org/officeDocument/2006/relationships/slideLayout" Target="../slideLayouts/slideLayout2.xml"/><Relationship Id="rId4" Type="http://schemas.openxmlformats.org/officeDocument/2006/relationships/image" Target="../media/image255.png"/></Relationships>
</file>

<file path=ppt/slides/_rels/slide178.xml.rels><?xml version="1.0" encoding="UTF-8" standalone="yes"?>
<Relationships xmlns="http://schemas.openxmlformats.org/package/2006/relationships"><Relationship Id="rId3" Type="http://schemas.openxmlformats.org/officeDocument/2006/relationships/image" Target="../media/image256.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257.png"/></Relationships>
</file>

<file path=ppt/slides/_rels/slide17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8.png"/><Relationship Id="rId1" Type="http://schemas.openxmlformats.org/officeDocument/2006/relationships/slideLayout" Target="../slideLayouts/slideLayout2.xml"/><Relationship Id="rId5" Type="http://schemas.openxmlformats.org/officeDocument/2006/relationships/image" Target="../media/image260.png"/><Relationship Id="rId4" Type="http://schemas.openxmlformats.org/officeDocument/2006/relationships/image" Target="../media/image259.png"/></Relationships>
</file>

<file path=ppt/slides/_rels/slide18.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61.png"/><Relationship Id="rId1" Type="http://schemas.openxmlformats.org/officeDocument/2006/relationships/slideLayout" Target="../slideLayouts/slideLayout2.xml"/><Relationship Id="rId6" Type="http://schemas.openxmlformats.org/officeDocument/2006/relationships/image" Target="../media/image264.png"/><Relationship Id="rId5" Type="http://schemas.openxmlformats.org/officeDocument/2006/relationships/image" Target="../media/image263.png"/><Relationship Id="rId4" Type="http://schemas.openxmlformats.org/officeDocument/2006/relationships/image" Target="../media/image262.png"/></Relationships>
</file>

<file path=ppt/slides/_rels/slide181.xml.rels><?xml version="1.0" encoding="UTF-8" standalone="yes"?>
<Relationships xmlns="http://schemas.openxmlformats.org/package/2006/relationships"><Relationship Id="rId8" Type="http://schemas.openxmlformats.org/officeDocument/2006/relationships/image" Target="../media/image269.png"/><Relationship Id="rId3" Type="http://schemas.openxmlformats.org/officeDocument/2006/relationships/slide" Target="slide2.xml"/><Relationship Id="rId7" Type="http://schemas.openxmlformats.org/officeDocument/2006/relationships/slide" Target="slide37.xml"/><Relationship Id="rId12" Type="http://schemas.openxmlformats.org/officeDocument/2006/relationships/image" Target="../media/image273.png"/><Relationship Id="rId2" Type="http://schemas.openxmlformats.org/officeDocument/2006/relationships/image" Target="../media/image265.png"/><Relationship Id="rId1" Type="http://schemas.openxmlformats.org/officeDocument/2006/relationships/slideLayout" Target="../slideLayouts/slideLayout2.xml"/><Relationship Id="rId6" Type="http://schemas.openxmlformats.org/officeDocument/2006/relationships/image" Target="../media/image268.png"/><Relationship Id="rId11" Type="http://schemas.openxmlformats.org/officeDocument/2006/relationships/image" Target="../media/image272.png"/><Relationship Id="rId5" Type="http://schemas.openxmlformats.org/officeDocument/2006/relationships/image" Target="../media/image267.png"/><Relationship Id="rId10" Type="http://schemas.openxmlformats.org/officeDocument/2006/relationships/image" Target="../media/image271.png"/><Relationship Id="rId4" Type="http://schemas.openxmlformats.org/officeDocument/2006/relationships/image" Target="../media/image266.png"/><Relationship Id="rId9" Type="http://schemas.openxmlformats.org/officeDocument/2006/relationships/image" Target="../media/image270.png"/></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74.png"/><Relationship Id="rId1" Type="http://schemas.openxmlformats.org/officeDocument/2006/relationships/slideLayout" Target="../slideLayouts/slideLayout2.xml"/><Relationship Id="rId5" Type="http://schemas.openxmlformats.org/officeDocument/2006/relationships/image" Target="../media/image276.png"/><Relationship Id="rId4" Type="http://schemas.openxmlformats.org/officeDocument/2006/relationships/image" Target="../media/image275.png"/></Relationships>
</file>

<file path=ppt/slides/_rels/slide184.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281.png"/><Relationship Id="rId2" Type="http://schemas.openxmlformats.org/officeDocument/2006/relationships/image" Target="../media/image277.png"/><Relationship Id="rId1" Type="http://schemas.openxmlformats.org/officeDocument/2006/relationships/slideLayout" Target="../slideLayouts/slideLayout2.xml"/><Relationship Id="rId6" Type="http://schemas.openxmlformats.org/officeDocument/2006/relationships/image" Target="../media/image280.png"/><Relationship Id="rId5" Type="http://schemas.openxmlformats.org/officeDocument/2006/relationships/image" Target="../media/image279.png"/><Relationship Id="rId4" Type="http://schemas.openxmlformats.org/officeDocument/2006/relationships/image" Target="../media/image278.png"/></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6.xml.rels><?xml version="1.0" encoding="UTF-8" standalone="yes"?>
<Relationships xmlns="http://schemas.openxmlformats.org/package/2006/relationships"><Relationship Id="rId8" Type="http://schemas.openxmlformats.org/officeDocument/2006/relationships/image" Target="../media/image286.png"/><Relationship Id="rId3" Type="http://schemas.openxmlformats.org/officeDocument/2006/relationships/slide" Target="slide2.xml"/><Relationship Id="rId7" Type="http://schemas.openxmlformats.org/officeDocument/2006/relationships/image" Target="../media/image285.png"/><Relationship Id="rId2" Type="http://schemas.openxmlformats.org/officeDocument/2006/relationships/image" Target="../media/image282.png"/><Relationship Id="rId1" Type="http://schemas.openxmlformats.org/officeDocument/2006/relationships/slideLayout" Target="../slideLayouts/slideLayout2.xml"/><Relationship Id="rId6" Type="http://schemas.openxmlformats.org/officeDocument/2006/relationships/image" Target="../media/image284.png"/><Relationship Id="rId5" Type="http://schemas.openxmlformats.org/officeDocument/2006/relationships/slide" Target="slide200.xml"/><Relationship Id="rId4" Type="http://schemas.openxmlformats.org/officeDocument/2006/relationships/image" Target="../media/image283.png"/></Relationships>
</file>

<file path=ppt/slides/_rels/slide18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87.png"/><Relationship Id="rId1" Type="http://schemas.openxmlformats.org/officeDocument/2006/relationships/slideLayout" Target="../slideLayouts/slideLayout2.xml"/><Relationship Id="rId6" Type="http://schemas.openxmlformats.org/officeDocument/2006/relationships/image" Target="../media/image290.png"/><Relationship Id="rId5" Type="http://schemas.openxmlformats.org/officeDocument/2006/relationships/image" Target="../media/image289.png"/><Relationship Id="rId4" Type="http://schemas.openxmlformats.org/officeDocument/2006/relationships/image" Target="../media/image288.png"/></Relationships>
</file>

<file path=ppt/slides/_rels/slide18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91.png"/><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3" Type="http://schemas.openxmlformats.org/officeDocument/2006/relationships/image" Target="../media/image292.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293.png"/></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3.xml"/><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slide" Target="slide155.xml"/><Relationship Id="rId2" Type="http://schemas.openxmlformats.org/officeDocument/2006/relationships/image" Target="../media/image294.png"/><Relationship Id="rId1" Type="http://schemas.openxmlformats.org/officeDocument/2006/relationships/slideLayout" Target="../slideLayouts/slideLayout2.xml"/><Relationship Id="rId6" Type="http://schemas.openxmlformats.org/officeDocument/2006/relationships/slide" Target="slide166.xml"/><Relationship Id="rId5" Type="http://schemas.openxmlformats.org/officeDocument/2006/relationships/slide" Target="slide167.xml"/><Relationship Id="rId4" Type="http://schemas.openxmlformats.org/officeDocument/2006/relationships/image" Target="../media/image295.png"/></Relationships>
</file>

<file path=ppt/slides/_rels/slide19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96.png"/><Relationship Id="rId1" Type="http://schemas.openxmlformats.org/officeDocument/2006/relationships/slideLayout" Target="../slideLayouts/slideLayout2.xml"/><Relationship Id="rId6" Type="http://schemas.openxmlformats.org/officeDocument/2006/relationships/slide" Target="slide200.xml"/><Relationship Id="rId5" Type="http://schemas.openxmlformats.org/officeDocument/2006/relationships/image" Target="../media/image298.png"/><Relationship Id="rId4" Type="http://schemas.openxmlformats.org/officeDocument/2006/relationships/image" Target="../media/image297.png"/></Relationships>
</file>

<file path=ppt/slides/_rels/slide19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99.png"/><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00.png"/><Relationship Id="rId1" Type="http://schemas.openxmlformats.org/officeDocument/2006/relationships/slideLayout" Target="../slideLayouts/slideLayout2.xml"/><Relationship Id="rId6" Type="http://schemas.openxmlformats.org/officeDocument/2006/relationships/image" Target="../media/image303.png"/><Relationship Id="rId5" Type="http://schemas.openxmlformats.org/officeDocument/2006/relationships/image" Target="../media/image302.png"/><Relationship Id="rId4" Type="http://schemas.openxmlformats.org/officeDocument/2006/relationships/image" Target="../media/image301.png"/></Relationships>
</file>

<file path=ppt/slides/_rels/slide19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04.png"/><Relationship Id="rId1" Type="http://schemas.openxmlformats.org/officeDocument/2006/relationships/slideLayout" Target="../slideLayouts/slideLayout2.xml"/><Relationship Id="rId4" Type="http://schemas.openxmlformats.org/officeDocument/2006/relationships/image" Target="../media/image305.png"/></Relationships>
</file>

<file path=ppt/slides/_rels/slide19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06.png"/><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8" Type="http://schemas.openxmlformats.org/officeDocument/2006/relationships/slide" Target="slide44.xml"/><Relationship Id="rId3" Type="http://schemas.openxmlformats.org/officeDocument/2006/relationships/slide" Target="slide2.xml"/><Relationship Id="rId7" Type="http://schemas.openxmlformats.org/officeDocument/2006/relationships/slide" Target="slide39.xml"/><Relationship Id="rId2" Type="http://schemas.openxmlformats.org/officeDocument/2006/relationships/image" Target="../media/image307.png"/><Relationship Id="rId1" Type="http://schemas.openxmlformats.org/officeDocument/2006/relationships/slideLayout" Target="../slideLayouts/slideLayout2.xml"/><Relationship Id="rId6" Type="http://schemas.openxmlformats.org/officeDocument/2006/relationships/slide" Target="slide38.xml"/><Relationship Id="rId5" Type="http://schemas.openxmlformats.org/officeDocument/2006/relationships/image" Target="../media/image309.png"/><Relationship Id="rId4" Type="http://schemas.openxmlformats.org/officeDocument/2006/relationships/image" Target="../media/image308.png"/><Relationship Id="rId9" Type="http://schemas.openxmlformats.org/officeDocument/2006/relationships/slide" Target="slide211.xml"/></Relationships>
</file>

<file path=ppt/slides/_rels/slide198.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3" Type="http://schemas.openxmlformats.org/officeDocument/2006/relationships/slide" Target="slide200.xml"/><Relationship Id="rId2" Type="http://schemas.openxmlformats.org/officeDocument/2006/relationships/slide" Target="slide166.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77.xml"/><Relationship Id="rId4" Type="http://schemas.openxmlformats.org/officeDocument/2006/relationships/slide" Target="slide15.xml"/></Relationships>
</file>

<file path=ppt/slides/_rels/slide2.xml.rels><?xml version="1.0" encoding="UTF-8" standalone="yes"?>
<Relationships xmlns="http://schemas.openxmlformats.org/package/2006/relationships"><Relationship Id="rId8" Type="http://schemas.openxmlformats.org/officeDocument/2006/relationships/slide" Target="slide25.xml"/><Relationship Id="rId13" Type="http://schemas.openxmlformats.org/officeDocument/2006/relationships/slide" Target="slide32.xml"/><Relationship Id="rId3" Type="http://schemas.openxmlformats.org/officeDocument/2006/relationships/slide" Target="slide19.xml"/><Relationship Id="rId7" Type="http://schemas.openxmlformats.org/officeDocument/2006/relationships/slide" Target="slide3.xml"/><Relationship Id="rId12" Type="http://schemas.openxmlformats.org/officeDocument/2006/relationships/slide" Target="slide16.xml"/><Relationship Id="rId2" Type="http://schemas.openxmlformats.org/officeDocument/2006/relationships/slide" Target="slide18.xml"/><Relationship Id="rId1" Type="http://schemas.openxmlformats.org/officeDocument/2006/relationships/slideLayout" Target="../slideLayouts/slideLayout2.xml"/><Relationship Id="rId6" Type="http://schemas.openxmlformats.org/officeDocument/2006/relationships/slide" Target="slide23.xml"/><Relationship Id="rId11" Type="http://schemas.openxmlformats.org/officeDocument/2006/relationships/slide" Target="slide15.xml"/><Relationship Id="rId5" Type="http://schemas.openxmlformats.org/officeDocument/2006/relationships/slide" Target="slide21.xml"/><Relationship Id="rId10" Type="http://schemas.openxmlformats.org/officeDocument/2006/relationships/slide" Target="slide29.xml"/><Relationship Id="rId4" Type="http://schemas.openxmlformats.org/officeDocument/2006/relationships/slide" Target="slide20.xml"/><Relationship Id="rId9" Type="http://schemas.openxmlformats.org/officeDocument/2006/relationships/slide" Target="slide26.xml"/></Relationships>
</file>

<file path=ppt/slides/_rels/slide20.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8" Type="http://schemas.openxmlformats.org/officeDocument/2006/relationships/slide" Target="slide116.xml"/><Relationship Id="rId3" Type="http://schemas.openxmlformats.org/officeDocument/2006/relationships/slide" Target="slide138.xml"/><Relationship Id="rId7" Type="http://schemas.openxmlformats.org/officeDocument/2006/relationships/slide" Target="slide97.xml"/><Relationship Id="rId2" Type="http://schemas.openxmlformats.org/officeDocument/2006/relationships/slide" Target="slide78.xml"/><Relationship Id="rId1" Type="http://schemas.openxmlformats.org/officeDocument/2006/relationships/slideLayout" Target="../slideLayouts/slideLayout2.xml"/><Relationship Id="rId6" Type="http://schemas.openxmlformats.org/officeDocument/2006/relationships/slide" Target="slide184.xml"/><Relationship Id="rId5" Type="http://schemas.openxmlformats.org/officeDocument/2006/relationships/slide" Target="slide189.xml"/><Relationship Id="rId4" Type="http://schemas.openxmlformats.org/officeDocument/2006/relationships/slide" Target="slide30.xml"/><Relationship Id="rId9" Type="http://schemas.openxmlformats.org/officeDocument/2006/relationships/slide" Target="slide2.xml"/></Relationships>
</file>

<file path=ppt/slides/_rels/slide201.xml.rels><?xml version="1.0" encoding="UTF-8" standalone="yes"?>
<Relationships xmlns="http://schemas.openxmlformats.org/package/2006/relationships"><Relationship Id="rId3" Type="http://schemas.openxmlformats.org/officeDocument/2006/relationships/slide" Target="slide89.xml"/><Relationship Id="rId2" Type="http://schemas.openxmlformats.org/officeDocument/2006/relationships/slide" Target="slide116.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39.xml"/></Relationships>
</file>

<file path=ppt/slides/_rels/slide202.xml.rels><?xml version="1.0" encoding="UTF-8" standalone="yes"?>
<Relationships xmlns="http://schemas.openxmlformats.org/package/2006/relationships"><Relationship Id="rId3" Type="http://schemas.openxmlformats.org/officeDocument/2006/relationships/slide" Target="slide174.xml"/><Relationship Id="rId2" Type="http://schemas.openxmlformats.org/officeDocument/2006/relationships/slide" Target="slide200.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203.xml.rels><?xml version="1.0" encoding="UTF-8" standalone="yes"?>
<Relationships xmlns="http://schemas.openxmlformats.org/package/2006/relationships"><Relationship Id="rId3" Type="http://schemas.openxmlformats.org/officeDocument/2006/relationships/slide" Target="slide30.xml"/><Relationship Id="rId7" Type="http://schemas.openxmlformats.org/officeDocument/2006/relationships/slide" Target="slide2.xml"/><Relationship Id="rId2" Type="http://schemas.openxmlformats.org/officeDocument/2006/relationships/slide" Target="slide200.xml"/><Relationship Id="rId1" Type="http://schemas.openxmlformats.org/officeDocument/2006/relationships/slideLayout" Target="../slideLayouts/slideLayout2.xml"/><Relationship Id="rId6" Type="http://schemas.openxmlformats.org/officeDocument/2006/relationships/slide" Target="slide77.xml"/><Relationship Id="rId5" Type="http://schemas.openxmlformats.org/officeDocument/2006/relationships/slide" Target="slide199.xml"/><Relationship Id="rId4" Type="http://schemas.openxmlformats.org/officeDocument/2006/relationships/slide" Target="slide29.xml"/></Relationships>
</file>

<file path=ppt/slides/_rels/slide204.xml.rels><?xml version="1.0" encoding="UTF-8" standalone="yes"?>
<Relationships xmlns="http://schemas.openxmlformats.org/package/2006/relationships"><Relationship Id="rId8" Type="http://schemas.openxmlformats.org/officeDocument/2006/relationships/slide" Target="slide113.xml"/><Relationship Id="rId13" Type="http://schemas.openxmlformats.org/officeDocument/2006/relationships/slide" Target="slide164.xml"/><Relationship Id="rId3" Type="http://schemas.openxmlformats.org/officeDocument/2006/relationships/slide" Target="slide39.xml"/><Relationship Id="rId7" Type="http://schemas.openxmlformats.org/officeDocument/2006/relationships/slide" Target="slide165.xml"/><Relationship Id="rId12" Type="http://schemas.openxmlformats.org/officeDocument/2006/relationships/slide" Target="slide146.xml"/><Relationship Id="rId2" Type="http://schemas.openxmlformats.org/officeDocument/2006/relationships/slide" Target="slide200.xml"/><Relationship Id="rId1" Type="http://schemas.openxmlformats.org/officeDocument/2006/relationships/slideLayout" Target="../slideLayouts/slideLayout2.xml"/><Relationship Id="rId6" Type="http://schemas.openxmlformats.org/officeDocument/2006/relationships/slide" Target="slide50.xml"/><Relationship Id="rId11" Type="http://schemas.openxmlformats.org/officeDocument/2006/relationships/slide" Target="slide126.xml"/><Relationship Id="rId5" Type="http://schemas.openxmlformats.org/officeDocument/2006/relationships/slide" Target="slide127.xml"/><Relationship Id="rId15" Type="http://schemas.openxmlformats.org/officeDocument/2006/relationships/slide" Target="slide2.xml"/><Relationship Id="rId10" Type="http://schemas.openxmlformats.org/officeDocument/2006/relationships/slide" Target="slide197.xml"/><Relationship Id="rId4" Type="http://schemas.openxmlformats.org/officeDocument/2006/relationships/slide" Target="slide47.xml"/><Relationship Id="rId9" Type="http://schemas.openxmlformats.org/officeDocument/2006/relationships/slide" Target="slide67.xml"/><Relationship Id="rId14" Type="http://schemas.openxmlformats.org/officeDocument/2006/relationships/slide" Target="slide53.xml"/></Relationships>
</file>

<file path=ppt/slides/_rels/slide205.xml.rels><?xml version="1.0" encoding="UTF-8" standalone="yes"?>
<Relationships xmlns="http://schemas.openxmlformats.org/package/2006/relationships"><Relationship Id="rId3" Type="http://schemas.openxmlformats.org/officeDocument/2006/relationships/slide" Target="slide77.xml"/><Relationship Id="rId7" Type="http://schemas.openxmlformats.org/officeDocument/2006/relationships/slide" Target="slide2.xml"/><Relationship Id="rId2" Type="http://schemas.openxmlformats.org/officeDocument/2006/relationships/slide" Target="slide199.xml"/><Relationship Id="rId1" Type="http://schemas.openxmlformats.org/officeDocument/2006/relationships/slideLayout" Target="../slideLayouts/slideLayout2.xml"/><Relationship Id="rId6" Type="http://schemas.openxmlformats.org/officeDocument/2006/relationships/slide" Target="slide29.xml"/><Relationship Id="rId5" Type="http://schemas.openxmlformats.org/officeDocument/2006/relationships/slide" Target="slide200.xml"/><Relationship Id="rId4" Type="http://schemas.openxmlformats.org/officeDocument/2006/relationships/slide" Target="slide174.xml"/></Relationships>
</file>

<file path=ppt/slides/_rels/slide206.xml.rels><?xml version="1.0" encoding="UTF-8" standalone="yes"?>
<Relationships xmlns="http://schemas.openxmlformats.org/package/2006/relationships"><Relationship Id="rId3" Type="http://schemas.openxmlformats.org/officeDocument/2006/relationships/slide" Target="slide172.xml"/><Relationship Id="rId2" Type="http://schemas.openxmlformats.org/officeDocument/2006/relationships/slide" Target="slide205.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191.xml"/><Relationship Id="rId4" Type="http://schemas.openxmlformats.org/officeDocument/2006/relationships/slide" Target="slide200.xml"/></Relationships>
</file>

<file path=ppt/slides/_rels/slide20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205.xml"/><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8" Type="http://schemas.openxmlformats.org/officeDocument/2006/relationships/slide" Target="slide175.xml"/><Relationship Id="rId3" Type="http://schemas.openxmlformats.org/officeDocument/2006/relationships/slide" Target="slide116.xml"/><Relationship Id="rId7" Type="http://schemas.openxmlformats.org/officeDocument/2006/relationships/slide" Target="slide152.xml"/><Relationship Id="rId2" Type="http://schemas.openxmlformats.org/officeDocument/2006/relationships/slide" Target="slide205.xml"/><Relationship Id="rId1" Type="http://schemas.openxmlformats.org/officeDocument/2006/relationships/slideLayout" Target="../slideLayouts/slideLayout2.xml"/><Relationship Id="rId6" Type="http://schemas.openxmlformats.org/officeDocument/2006/relationships/slide" Target="slide4.xml"/><Relationship Id="rId5" Type="http://schemas.openxmlformats.org/officeDocument/2006/relationships/slide" Target="slide3.xml"/><Relationship Id="rId4" Type="http://schemas.openxmlformats.org/officeDocument/2006/relationships/slide" Target="slide32.xml"/><Relationship Id="rId9" Type="http://schemas.openxmlformats.org/officeDocument/2006/relationships/slide" Target="slide2.xml"/></Relationships>
</file>

<file path=ppt/slides/_rels/slide209.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200.xml"/><Relationship Id="rId7" Type="http://schemas.openxmlformats.org/officeDocument/2006/relationships/slide" Target="slide116.xml"/><Relationship Id="rId2" Type="http://schemas.openxmlformats.org/officeDocument/2006/relationships/slide" Target="slide205.xml"/><Relationship Id="rId1" Type="http://schemas.openxmlformats.org/officeDocument/2006/relationships/slideLayout" Target="../slideLayouts/slideLayout2.xml"/><Relationship Id="rId6" Type="http://schemas.openxmlformats.org/officeDocument/2006/relationships/slide" Target="slide4.xml"/><Relationship Id="rId5" Type="http://schemas.openxmlformats.org/officeDocument/2006/relationships/slide" Target="slide3.xml"/><Relationship Id="rId4" Type="http://schemas.openxmlformats.org/officeDocument/2006/relationships/slide" Target="slide52.xml"/></Relationships>
</file>

<file path=ppt/slides/_rels/slide21.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23.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21.xml"/></Relationships>
</file>

<file path=ppt/slides/_rels/slide211.xml.rels><?xml version="1.0" encoding="UTF-8" standalone="yes"?>
<Relationships xmlns="http://schemas.openxmlformats.org/package/2006/relationships"><Relationship Id="rId2" Type="http://schemas.openxmlformats.org/officeDocument/2006/relationships/hyperlink" Target="https://docs.google.com/document/d/17ByuC05jw-fuhAUekRKy9aio-zltnP6X2i4i8SoREjY"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 Target="slide26.xml"/><Relationship Id="rId2" Type="http://schemas.openxmlformats.org/officeDocument/2006/relationships/slide" Target="slide29.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hyperlink" Target="https://www.dandwiki.com/wiki/5e_Monsters" TargetMode="External"/></Relationships>
</file>

<file path=ppt/slides/_rels/slide2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slide" Target="slide3.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28.xml"/></Relationships>
</file>

<file path=ppt/slides/_rels/slide2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2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 Target="slide22.xml"/><Relationship Id="rId2" Type="http://schemas.openxmlformats.org/officeDocument/2006/relationships/slide" Target="slide21.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27.xml"/><Relationship Id="rId4" Type="http://schemas.openxmlformats.org/officeDocument/2006/relationships/slide" Target="slide26.xml"/></Relationships>
</file>

<file path=ppt/slides/_rels/slide29.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slide" Target="slide18.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9.xml"/></Relationships>
</file>

<file path=ppt/slides/_rels/slide3.xml.rels><?xml version="1.0" encoding="UTF-8" standalone="yes"?>
<Relationships xmlns="http://schemas.openxmlformats.org/package/2006/relationships"><Relationship Id="rId8" Type="http://schemas.openxmlformats.org/officeDocument/2006/relationships/slide" Target="slide11.xml"/><Relationship Id="rId3" Type="http://schemas.openxmlformats.org/officeDocument/2006/relationships/slide" Target="slide6.xml"/><Relationship Id="rId7" Type="http://schemas.openxmlformats.org/officeDocument/2006/relationships/slide" Target="slide10.xml"/><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slide" Target="slide9.xml"/><Relationship Id="rId11" Type="http://schemas.openxmlformats.org/officeDocument/2006/relationships/slide" Target="slide2.xml"/><Relationship Id="rId5" Type="http://schemas.openxmlformats.org/officeDocument/2006/relationships/slide" Target="slide8.xml"/><Relationship Id="rId10" Type="http://schemas.openxmlformats.org/officeDocument/2006/relationships/slide" Target="slide208.xml"/><Relationship Id="rId4" Type="http://schemas.openxmlformats.org/officeDocument/2006/relationships/slide" Target="slide7.xml"/><Relationship Id="rId9" Type="http://schemas.openxmlformats.org/officeDocument/2006/relationships/slide" Target="slide15.xml"/></Relationships>
</file>

<file path=ppt/slides/_rels/slide30.xml.rels><?xml version="1.0" encoding="UTF-8" standalone="yes"?>
<Relationships xmlns="http://schemas.openxmlformats.org/package/2006/relationships"><Relationship Id="rId8" Type="http://schemas.openxmlformats.org/officeDocument/2006/relationships/slide" Target="slide11.xml"/><Relationship Id="rId3" Type="http://schemas.openxmlformats.org/officeDocument/2006/relationships/slide" Target="slide6.xml"/><Relationship Id="rId7" Type="http://schemas.openxmlformats.org/officeDocument/2006/relationships/slide" Target="slide10.xml"/><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slide" Target="slide9.xml"/><Relationship Id="rId5" Type="http://schemas.openxmlformats.org/officeDocument/2006/relationships/slide" Target="slide8.xml"/><Relationship Id="rId10" Type="http://schemas.openxmlformats.org/officeDocument/2006/relationships/slide" Target="slide2.xml"/><Relationship Id="rId4" Type="http://schemas.openxmlformats.org/officeDocument/2006/relationships/slide" Target="slide7.xml"/><Relationship Id="rId9" Type="http://schemas.openxmlformats.org/officeDocument/2006/relationships/slide" Target="slide15.xml"/></Relationships>
</file>

<file path=ppt/slides/_rels/slide31.xml.rels><?xml version="1.0" encoding="UTF-8" standalone="yes"?>
<Relationships xmlns="http://schemas.openxmlformats.org/package/2006/relationships"><Relationship Id="rId8" Type="http://schemas.openxmlformats.org/officeDocument/2006/relationships/hyperlink" Target="https://www.dandwiki.com/wiki/5e_Monsters" TargetMode="External"/><Relationship Id="rId3" Type="http://schemas.openxmlformats.org/officeDocument/2006/relationships/slide" Target="slide29.xml"/><Relationship Id="rId7" Type="http://schemas.openxmlformats.org/officeDocument/2006/relationships/slide" Target="slide33.xml"/><Relationship Id="rId2" Type="http://schemas.openxmlformats.org/officeDocument/2006/relationships/slide" Target="slide28.xml"/><Relationship Id="rId1" Type="http://schemas.openxmlformats.org/officeDocument/2006/relationships/slideLayout" Target="../slideLayouts/slideLayout2.xml"/><Relationship Id="rId6" Type="http://schemas.openxmlformats.org/officeDocument/2006/relationships/slide" Target="slide32.xml"/><Relationship Id="rId11" Type="http://schemas.openxmlformats.org/officeDocument/2006/relationships/slide" Target="slide2.xml"/><Relationship Id="rId5" Type="http://schemas.openxmlformats.org/officeDocument/2006/relationships/slide" Target="slide31.xml"/><Relationship Id="rId10" Type="http://schemas.openxmlformats.org/officeDocument/2006/relationships/slide" Target="slide19.xml"/><Relationship Id="rId4" Type="http://schemas.openxmlformats.org/officeDocument/2006/relationships/slide" Target="slide30.xml"/><Relationship Id="rId9" Type="http://schemas.openxmlformats.org/officeDocument/2006/relationships/hyperlink" Target="https://www.dndbeyond.com/monsters/shadow" TargetMode="External"/></Relationships>
</file>

<file path=ppt/slides/_rels/slide32.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137.xml"/><Relationship Id="rId7" Type="http://schemas.openxmlformats.org/officeDocument/2006/relationships/slide" Target="slide175.xml"/><Relationship Id="rId2" Type="http://schemas.openxmlformats.org/officeDocument/2006/relationships/slide" Target="slide200.xml"/><Relationship Id="rId1" Type="http://schemas.openxmlformats.org/officeDocument/2006/relationships/slideLayout" Target="../slideLayouts/slideLayout2.xml"/><Relationship Id="rId6" Type="http://schemas.openxmlformats.org/officeDocument/2006/relationships/slide" Target="slide152.xml"/><Relationship Id="rId5" Type="http://schemas.openxmlformats.org/officeDocument/2006/relationships/slide" Target="slide78.xml"/><Relationship Id="rId4" Type="http://schemas.openxmlformats.org/officeDocument/2006/relationships/slide" Target="slide51.xml"/></Relationships>
</file>

<file path=ppt/slides/_rels/slide3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tiff"/><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2.png"/><Relationship Id="rId2" Type="http://schemas.openxmlformats.org/officeDocument/2006/relationships/image" Target="../media/image8.tiff"/><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3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 Target="slide200.xml"/><Relationship Id="rId7" Type="http://schemas.openxmlformats.org/officeDocument/2006/relationships/image" Target="../media/image13.png"/><Relationship Id="rId2" Type="http://schemas.openxmlformats.org/officeDocument/2006/relationships/slide" Target="slide78.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5.xml"/><Relationship Id="rId4" Type="http://schemas.openxmlformats.org/officeDocument/2006/relationships/slide" Target="slide172.xml"/><Relationship Id="rId9"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slide" Target="slide208.xml"/><Relationship Id="rId2" Type="http://schemas.openxmlformats.org/officeDocument/2006/relationships/slide" Target="slide32.xml"/><Relationship Id="rId1" Type="http://schemas.openxmlformats.org/officeDocument/2006/relationships/slideLayout" Target="../slideLayouts/slideLayout2.xml"/><Relationship Id="rId6" Type="http://schemas.openxmlformats.org/officeDocument/2006/relationships/slide" Target="slide3.xml"/><Relationship Id="rId5" Type="http://schemas.openxmlformats.org/officeDocument/2006/relationships/slide" Target="slide23.xml"/><Relationship Id="rId4" Type="http://schemas.openxmlformats.org/officeDocument/2006/relationships/slide" Target="slide16.xml"/></Relationships>
</file>

<file path=ppt/slides/_rels/slide4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6.tiff"/><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8.tiff"/><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4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1.tiff"/><Relationship Id="rId1" Type="http://schemas.openxmlformats.org/officeDocument/2006/relationships/slideLayout" Target="../slideLayouts/slideLayout2.xml"/><Relationship Id="rId4" Type="http://schemas.openxmlformats.org/officeDocument/2006/relationships/image" Target="../media/image22.tiff"/></Relationships>
</file>

<file path=ppt/slides/_rels/slide4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tiff"/><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4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tiff"/><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9.tif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1.tiff"/><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slide" Target="slide39.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5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51.xml.rels><?xml version="1.0" encoding="UTF-8" standalone="yes"?>
<Relationships xmlns="http://schemas.openxmlformats.org/package/2006/relationships"><Relationship Id="rId8" Type="http://schemas.openxmlformats.org/officeDocument/2006/relationships/slide" Target="slide53.xml"/><Relationship Id="rId13" Type="http://schemas.openxmlformats.org/officeDocument/2006/relationships/slide" Target="slide26.xml"/><Relationship Id="rId3" Type="http://schemas.openxmlformats.org/officeDocument/2006/relationships/slide" Target="slide96.xml"/><Relationship Id="rId7" Type="http://schemas.openxmlformats.org/officeDocument/2006/relationships/slide" Target="slide71.xml"/><Relationship Id="rId12" Type="http://schemas.openxmlformats.org/officeDocument/2006/relationships/slide" Target="slide28.xml"/><Relationship Id="rId2" Type="http://schemas.openxmlformats.org/officeDocument/2006/relationships/slide" Target="slide77.xml"/><Relationship Id="rId1" Type="http://schemas.openxmlformats.org/officeDocument/2006/relationships/slideLayout" Target="../slideLayouts/slideLayout2.xml"/><Relationship Id="rId6" Type="http://schemas.openxmlformats.org/officeDocument/2006/relationships/slide" Target="slide45.xml"/><Relationship Id="rId11" Type="http://schemas.openxmlformats.org/officeDocument/2006/relationships/slide" Target="slide140.xml"/><Relationship Id="rId5" Type="http://schemas.openxmlformats.org/officeDocument/2006/relationships/slide" Target="slide199.xml"/><Relationship Id="rId15" Type="http://schemas.openxmlformats.org/officeDocument/2006/relationships/slide" Target="slide2.xml"/><Relationship Id="rId10" Type="http://schemas.openxmlformats.org/officeDocument/2006/relationships/slide" Target="slide139.xml"/><Relationship Id="rId4" Type="http://schemas.openxmlformats.org/officeDocument/2006/relationships/slide" Target="slide115.xml"/><Relationship Id="rId9" Type="http://schemas.openxmlformats.org/officeDocument/2006/relationships/slide" Target="slide172.xml"/><Relationship Id="rId14" Type="http://schemas.openxmlformats.org/officeDocument/2006/relationships/slide" Target="slide80.xml"/></Relationships>
</file>

<file path=ppt/slides/_rels/slide52.xml.rels><?xml version="1.0" encoding="UTF-8" standalone="yes"?>
<Relationships xmlns="http://schemas.openxmlformats.org/package/2006/relationships"><Relationship Id="rId8" Type="http://schemas.openxmlformats.org/officeDocument/2006/relationships/slide" Target="slide29.xml"/><Relationship Id="rId3" Type="http://schemas.openxmlformats.org/officeDocument/2006/relationships/slide" Target="slide63.xml"/><Relationship Id="rId7" Type="http://schemas.openxmlformats.org/officeDocument/2006/relationships/slide" Target="slide78.xml"/><Relationship Id="rId12" Type="http://schemas.openxmlformats.org/officeDocument/2006/relationships/slide" Target="slide2.xml"/><Relationship Id="rId2" Type="http://schemas.openxmlformats.org/officeDocument/2006/relationships/slide" Target="slide200.xml"/><Relationship Id="rId1" Type="http://schemas.openxmlformats.org/officeDocument/2006/relationships/slideLayout" Target="../slideLayouts/slideLayout2.xml"/><Relationship Id="rId6" Type="http://schemas.openxmlformats.org/officeDocument/2006/relationships/slide" Target="slide26.xml"/><Relationship Id="rId11" Type="http://schemas.openxmlformats.org/officeDocument/2006/relationships/slide" Target="slide139.xml"/><Relationship Id="rId5" Type="http://schemas.openxmlformats.org/officeDocument/2006/relationships/slide" Target="slide114.xml"/><Relationship Id="rId10" Type="http://schemas.openxmlformats.org/officeDocument/2006/relationships/slide" Target="slide116.xml"/><Relationship Id="rId4" Type="http://schemas.openxmlformats.org/officeDocument/2006/relationships/slide" Target="slide154.xml"/><Relationship Id="rId9" Type="http://schemas.openxmlformats.org/officeDocument/2006/relationships/slide" Target="slide207.xml"/></Relationships>
</file>

<file path=ppt/slides/_rels/slide53.xml.rels><?xml version="1.0" encoding="UTF-8" standalone="yes"?>
<Relationships xmlns="http://schemas.openxmlformats.org/package/2006/relationships"><Relationship Id="rId3" Type="http://schemas.openxmlformats.org/officeDocument/2006/relationships/slide" Target="slide78.xml"/><Relationship Id="rId7" Type="http://schemas.openxmlformats.org/officeDocument/2006/relationships/slide" Target="slide2.xml"/><Relationship Id="rId2" Type="http://schemas.openxmlformats.org/officeDocument/2006/relationships/slide" Target="slide200.xml"/><Relationship Id="rId1" Type="http://schemas.openxmlformats.org/officeDocument/2006/relationships/slideLayout" Target="../slideLayouts/slideLayout2.xml"/><Relationship Id="rId6" Type="http://schemas.openxmlformats.org/officeDocument/2006/relationships/slide" Target="slide116.xml"/><Relationship Id="rId5" Type="http://schemas.openxmlformats.org/officeDocument/2006/relationships/slide" Target="slide29.xml"/><Relationship Id="rId4" Type="http://schemas.openxmlformats.org/officeDocument/2006/relationships/slide" Target="slide51.xml"/></Relationships>
</file>

<file path=ppt/slides/_rels/slide5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slide" Target="slide55.xml"/><Relationship Id="rId2" Type="http://schemas.openxmlformats.org/officeDocument/2006/relationships/slide" Target="slide54.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56.xml"/></Relationships>
</file>

<file path=ppt/slides/_rels/slide58.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40.png"/><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59.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slide" Target="slide2.xml"/><Relationship Id="rId7" Type="http://schemas.openxmlformats.org/officeDocument/2006/relationships/image" Target="../media/image45.png"/><Relationship Id="rId2" Type="http://schemas.openxmlformats.org/officeDocument/2006/relationships/image" Target="../media/image41.png"/><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6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7.png"/><Relationship Id="rId1" Type="http://schemas.openxmlformats.org/officeDocument/2006/relationships/slideLayout" Target="../slideLayouts/slideLayout2.xml"/><Relationship Id="rId5" Type="http://schemas.openxmlformats.org/officeDocument/2006/relationships/image" Target="../media/image49.png"/><Relationship Id="rId4" Type="http://schemas.openxmlformats.org/officeDocument/2006/relationships/image" Target="../media/image48.png"/></Relationships>
</file>

<file path=ppt/slides/_rels/slide6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1.png"/><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png"/></Relationships>
</file>

<file path=ppt/slides/_rels/slide6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4.png"/><Relationship Id="rId1" Type="http://schemas.openxmlformats.org/officeDocument/2006/relationships/slideLayout" Target="../slideLayouts/slideLayout2.xml"/><Relationship Id="rId5" Type="http://schemas.openxmlformats.org/officeDocument/2006/relationships/image" Target="../media/image56.png"/><Relationship Id="rId4" Type="http://schemas.openxmlformats.org/officeDocument/2006/relationships/image" Target="../media/image55.png"/></Relationships>
</file>

<file path=ppt/slides/_rels/slide65.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61.png"/><Relationship Id="rId2" Type="http://schemas.openxmlformats.org/officeDocument/2006/relationships/image" Target="../media/image57.png"/><Relationship Id="rId1" Type="http://schemas.openxmlformats.org/officeDocument/2006/relationships/slideLayout" Target="../slideLayouts/slideLayout2.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6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2.png"/><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6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4.png"/><Relationship Id="rId1" Type="http://schemas.openxmlformats.org/officeDocument/2006/relationships/slideLayout" Target="../slideLayouts/slideLayout2.xml"/><Relationship Id="rId5" Type="http://schemas.openxmlformats.org/officeDocument/2006/relationships/image" Target="../media/image66.png"/><Relationship Id="rId4" Type="http://schemas.openxmlformats.org/officeDocument/2006/relationships/image" Target="../media/image65.png"/></Relationships>
</file>

<file path=ppt/slides/_rels/slide6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7.png"/><Relationship Id="rId1" Type="http://schemas.openxmlformats.org/officeDocument/2006/relationships/slideLayout" Target="../slideLayouts/slideLayout2.xml"/><Relationship Id="rId5" Type="http://schemas.openxmlformats.org/officeDocument/2006/relationships/slide" Target="slide200.xml"/><Relationship Id="rId4" Type="http://schemas.openxmlformats.org/officeDocument/2006/relationships/image" Target="../media/image68.png"/></Relationships>
</file>

<file path=ppt/slides/_rels/slide6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9.png"/><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2.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8" Type="http://schemas.openxmlformats.org/officeDocument/2006/relationships/image" Target="../media/image75.png"/><Relationship Id="rId3" Type="http://schemas.openxmlformats.org/officeDocument/2006/relationships/slide" Target="slide2.xml"/><Relationship Id="rId7" Type="http://schemas.openxmlformats.org/officeDocument/2006/relationships/slide" Target="slide200.xml"/><Relationship Id="rId2" Type="http://schemas.openxmlformats.org/officeDocument/2006/relationships/image" Target="../media/image71.png"/><Relationship Id="rId1" Type="http://schemas.openxmlformats.org/officeDocument/2006/relationships/slideLayout" Target="../slideLayouts/slideLayout2.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s>
</file>

<file path=ppt/slides/_rels/slide7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76.png"/><Relationship Id="rId1" Type="http://schemas.openxmlformats.org/officeDocument/2006/relationships/slideLayout" Target="../slideLayouts/slideLayout2.xml"/><Relationship Id="rId5" Type="http://schemas.openxmlformats.org/officeDocument/2006/relationships/image" Target="../media/image78.png"/><Relationship Id="rId4" Type="http://schemas.openxmlformats.org/officeDocument/2006/relationships/image" Target="../media/image77.png"/></Relationships>
</file>

<file path=ppt/slides/_rels/slide7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0.png"/><Relationship Id="rId1" Type="http://schemas.openxmlformats.org/officeDocument/2006/relationships/slideLayout" Target="../slideLayouts/slideLayout2.xml"/><Relationship Id="rId4" Type="http://schemas.openxmlformats.org/officeDocument/2006/relationships/image" Target="../media/image81.png"/></Relationships>
</file>

<file path=ppt/slides/_rels/slide7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8" Type="http://schemas.openxmlformats.org/officeDocument/2006/relationships/slide" Target="slide51.xml"/><Relationship Id="rId3" Type="http://schemas.openxmlformats.org/officeDocument/2006/relationships/slide" Target="slide96.xml"/><Relationship Id="rId7" Type="http://schemas.openxmlformats.org/officeDocument/2006/relationships/slide" Target="slide45.xml"/><Relationship Id="rId2" Type="http://schemas.openxmlformats.org/officeDocument/2006/relationships/slide" Target="slide6.xml"/><Relationship Id="rId1" Type="http://schemas.openxmlformats.org/officeDocument/2006/relationships/slideLayout" Target="../slideLayouts/slideLayout2.xml"/><Relationship Id="rId6" Type="http://schemas.openxmlformats.org/officeDocument/2006/relationships/slide" Target="slide71.xml"/><Relationship Id="rId5" Type="http://schemas.openxmlformats.org/officeDocument/2006/relationships/slide" Target="slide115.xml"/><Relationship Id="rId10" Type="http://schemas.openxmlformats.org/officeDocument/2006/relationships/slide" Target="slide2.xml"/><Relationship Id="rId4" Type="http://schemas.openxmlformats.org/officeDocument/2006/relationships/slide" Target="slide199.xml"/><Relationship Id="rId9" Type="http://schemas.openxmlformats.org/officeDocument/2006/relationships/slide" Target="slide78.xml"/></Relationships>
</file>

<file path=ppt/slides/_rels/slide78.xml.rels><?xml version="1.0" encoding="UTF-8" standalone="yes"?>
<Relationships xmlns="http://schemas.openxmlformats.org/package/2006/relationships"><Relationship Id="rId8" Type="http://schemas.openxmlformats.org/officeDocument/2006/relationships/slide" Target="slide200.xml"/><Relationship Id="rId13" Type="http://schemas.openxmlformats.org/officeDocument/2006/relationships/slide" Target="slide45.xml"/><Relationship Id="rId3" Type="http://schemas.openxmlformats.org/officeDocument/2006/relationships/slide" Target="slide51.xml"/><Relationship Id="rId7" Type="http://schemas.openxmlformats.org/officeDocument/2006/relationships/slide" Target="slide138.xml"/><Relationship Id="rId12" Type="http://schemas.openxmlformats.org/officeDocument/2006/relationships/slide" Target="slide175.xml"/><Relationship Id="rId2" Type="http://schemas.openxmlformats.org/officeDocument/2006/relationships/slide" Target="slide77.xml"/><Relationship Id="rId1" Type="http://schemas.openxmlformats.org/officeDocument/2006/relationships/slideLayout" Target="../slideLayouts/slideLayout2.xml"/><Relationship Id="rId6" Type="http://schemas.openxmlformats.org/officeDocument/2006/relationships/slide" Target="slide96.xml"/><Relationship Id="rId11" Type="http://schemas.openxmlformats.org/officeDocument/2006/relationships/slide" Target="slide152.xml"/><Relationship Id="rId5" Type="http://schemas.openxmlformats.org/officeDocument/2006/relationships/slide" Target="slide134.xml"/><Relationship Id="rId10" Type="http://schemas.openxmlformats.org/officeDocument/2006/relationships/slide" Target="slide116.xml"/><Relationship Id="rId4" Type="http://schemas.openxmlformats.org/officeDocument/2006/relationships/slide" Target="slide135.xml"/><Relationship Id="rId9" Type="http://schemas.openxmlformats.org/officeDocument/2006/relationships/slide" Target="slide97.xml"/><Relationship Id="rId14" Type="http://schemas.openxmlformats.org/officeDocument/2006/relationships/slide" Target="slide2.xml"/></Relationships>
</file>

<file path=ppt/slides/_rels/slide79.xml.rels><?xml version="1.0" encoding="UTF-8" standalone="yes"?>
<Relationships xmlns="http://schemas.openxmlformats.org/package/2006/relationships"><Relationship Id="rId3" Type="http://schemas.openxmlformats.org/officeDocument/2006/relationships/slide" Target="slide139.xml"/><Relationship Id="rId2" Type="http://schemas.openxmlformats.org/officeDocument/2006/relationships/slide" Target="slide200.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6.xml"/></Relationships>
</file>

<file path=ppt/slides/_rels/slide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2.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slide" Target="slide100.xml"/><Relationship Id="rId7" Type="http://schemas.openxmlformats.org/officeDocument/2006/relationships/image" Target="../media/image85.png"/><Relationship Id="rId2" Type="http://schemas.openxmlformats.org/officeDocument/2006/relationships/slide" Target="slide200.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44.xml"/><Relationship Id="rId4" Type="http://schemas.openxmlformats.org/officeDocument/2006/relationships/slide" Target="slide38.xml"/></Relationships>
</file>

<file path=ppt/slides/_rels/slide8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8.png"/><Relationship Id="rId1" Type="http://schemas.openxmlformats.org/officeDocument/2006/relationships/slideLayout" Target="../slideLayouts/slideLayout2.xml"/><Relationship Id="rId6" Type="http://schemas.openxmlformats.org/officeDocument/2006/relationships/slide" Target="slide200.xml"/><Relationship Id="rId5" Type="http://schemas.openxmlformats.org/officeDocument/2006/relationships/slide" Target="slide29.xml"/><Relationship Id="rId4" Type="http://schemas.openxmlformats.org/officeDocument/2006/relationships/image" Target="../media/image89.png"/></Relationships>
</file>

<file path=ppt/slides/_rels/slide8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90.png"/><Relationship Id="rId1" Type="http://schemas.openxmlformats.org/officeDocument/2006/relationships/slideLayout" Target="../slideLayouts/slideLayout2.xml"/><Relationship Id="rId6" Type="http://schemas.openxmlformats.org/officeDocument/2006/relationships/image" Target="../media/image93.png"/><Relationship Id="rId5" Type="http://schemas.openxmlformats.org/officeDocument/2006/relationships/image" Target="../media/image92.png"/><Relationship Id="rId4" Type="http://schemas.openxmlformats.org/officeDocument/2006/relationships/image" Target="../media/image91.png"/></Relationships>
</file>

<file path=ppt/slides/_rels/slide8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94.png"/><Relationship Id="rId1" Type="http://schemas.openxmlformats.org/officeDocument/2006/relationships/slideLayout" Target="../slideLayouts/slideLayout2.xml"/><Relationship Id="rId5" Type="http://schemas.openxmlformats.org/officeDocument/2006/relationships/image" Target="../media/image96.png"/><Relationship Id="rId4" Type="http://schemas.openxmlformats.org/officeDocument/2006/relationships/image" Target="../media/image95.png"/></Relationships>
</file>

<file path=ppt/slides/_rels/slide8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97.png"/><Relationship Id="rId1" Type="http://schemas.openxmlformats.org/officeDocument/2006/relationships/slideLayout" Target="../slideLayouts/slideLayout2.xml"/><Relationship Id="rId5" Type="http://schemas.openxmlformats.org/officeDocument/2006/relationships/image" Target="../media/image99.png"/><Relationship Id="rId4" Type="http://schemas.openxmlformats.org/officeDocument/2006/relationships/image" Target="../media/image98.png"/></Relationships>
</file>

<file path=ppt/slides/_rels/slide8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0.png"/><Relationship Id="rId1" Type="http://schemas.openxmlformats.org/officeDocument/2006/relationships/slideLayout" Target="../slideLayouts/slideLayout2.xml"/><Relationship Id="rId4" Type="http://schemas.openxmlformats.org/officeDocument/2006/relationships/image" Target="../media/image101.png"/></Relationships>
</file>

<file path=ppt/slides/_rels/slide8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2.png"/><Relationship Id="rId1" Type="http://schemas.openxmlformats.org/officeDocument/2006/relationships/slideLayout" Target="../slideLayouts/slideLayout2.xml"/><Relationship Id="rId4" Type="http://schemas.openxmlformats.org/officeDocument/2006/relationships/image" Target="../media/image103.png"/></Relationships>
</file>

<file path=ppt/slides/_rels/slide8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4.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5.png"/><Relationship Id="rId1" Type="http://schemas.openxmlformats.org/officeDocument/2006/relationships/slideLayout" Target="../slideLayouts/slideLayout2.xml"/><Relationship Id="rId6" Type="http://schemas.openxmlformats.org/officeDocument/2006/relationships/image" Target="../media/image108.png"/><Relationship Id="rId5" Type="http://schemas.openxmlformats.org/officeDocument/2006/relationships/image" Target="../media/image107.png"/><Relationship Id="rId4" Type="http://schemas.openxmlformats.org/officeDocument/2006/relationships/image" Target="../media/image106.png"/></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2.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9.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11.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12.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slide" Target="slide45.xml"/><Relationship Id="rId7" Type="http://schemas.openxmlformats.org/officeDocument/2006/relationships/slide" Target="slide2.xml"/><Relationship Id="rId2" Type="http://schemas.openxmlformats.org/officeDocument/2006/relationships/slide" Target="slide208.xml"/><Relationship Id="rId1" Type="http://schemas.openxmlformats.org/officeDocument/2006/relationships/slideLayout" Target="../slideLayouts/slideLayout2.xml"/><Relationship Id="rId6" Type="http://schemas.openxmlformats.org/officeDocument/2006/relationships/slide" Target="slide77.xml"/><Relationship Id="rId5" Type="http://schemas.openxmlformats.org/officeDocument/2006/relationships/slide" Target="slide137.xml"/><Relationship Id="rId4" Type="http://schemas.openxmlformats.org/officeDocument/2006/relationships/slide" Target="slide149.xml"/></Relationships>
</file>

<file path=ppt/slides/_rels/slide97.xml.rels><?xml version="1.0" encoding="UTF-8" standalone="yes"?>
<Relationships xmlns="http://schemas.openxmlformats.org/package/2006/relationships"><Relationship Id="rId3" Type="http://schemas.openxmlformats.org/officeDocument/2006/relationships/slide" Target="slide200.xml"/><Relationship Id="rId2" Type="http://schemas.openxmlformats.org/officeDocument/2006/relationships/slide" Target="slide78.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89.xml"/></Relationships>
</file>

<file path=ppt/slides/_rels/slide98.xml.rels><?xml version="1.0" encoding="UTF-8" standalone="yes"?>
<Relationships xmlns="http://schemas.openxmlformats.org/package/2006/relationships"><Relationship Id="rId3" Type="http://schemas.openxmlformats.org/officeDocument/2006/relationships/slide" Target="slide52.xml"/><Relationship Id="rId2" Type="http://schemas.openxmlformats.org/officeDocument/2006/relationships/slide" Target="slide200.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137.xml"/></Relationships>
</file>

<file path=ppt/slides/_rels/slide99.xml.rels><?xml version="1.0" encoding="UTF-8" standalone="yes"?>
<Relationships xmlns="http://schemas.openxmlformats.org/package/2006/relationships"><Relationship Id="rId3" Type="http://schemas.openxmlformats.org/officeDocument/2006/relationships/slide" Target="slide98.xml"/><Relationship Id="rId2" Type="http://schemas.openxmlformats.org/officeDocument/2006/relationships/slide" Target="slide135.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52.xml"/><Relationship Id="rId4" Type="http://schemas.openxmlformats.org/officeDocument/2006/relationships/slide" Target="slide20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B363-B6DA-CA46-8632-F90D5952EE37}"/>
              </a:ext>
            </a:extLst>
          </p:cNvPr>
          <p:cNvSpPr>
            <a:spLocks noGrp="1"/>
          </p:cNvSpPr>
          <p:nvPr>
            <p:ph type="ctrTitle"/>
          </p:nvPr>
        </p:nvSpPr>
        <p:spPr/>
        <p:txBody>
          <a:bodyPr/>
          <a:lstStyle/>
          <a:p>
            <a:r>
              <a:rPr lang="en-US" dirty="0"/>
              <a:t>Homebrew D&amp;D 6.2831853</a:t>
            </a:r>
          </a:p>
        </p:txBody>
      </p:sp>
      <p:sp>
        <p:nvSpPr>
          <p:cNvPr id="3" name="Subtitle 2">
            <a:extLst>
              <a:ext uri="{FF2B5EF4-FFF2-40B4-BE49-F238E27FC236}">
                <a16:creationId xmlns:a16="http://schemas.microsoft.com/office/drawing/2014/main" id="{A586F7DF-1504-A941-9284-10A61C362A3C}"/>
              </a:ext>
            </a:extLst>
          </p:cNvPr>
          <p:cNvSpPr>
            <a:spLocks noGrp="1"/>
          </p:cNvSpPr>
          <p:nvPr>
            <p:ph type="subTitle" idx="1"/>
          </p:nvPr>
        </p:nvSpPr>
        <p:spPr/>
        <p:txBody>
          <a:bodyPr/>
          <a:lstStyle/>
          <a:p>
            <a:r>
              <a:rPr lang="en-US" dirty="0"/>
              <a:t>Use only the descriptions of the spells given and the schools of magic as considered revised under the rules of Dungeons and Dragons 7.4</a:t>
            </a:r>
          </a:p>
        </p:txBody>
      </p:sp>
    </p:spTree>
    <p:extLst>
      <p:ext uri="{BB962C8B-B14F-4D97-AF65-F5344CB8AC3E}">
        <p14:creationId xmlns:p14="http://schemas.microsoft.com/office/powerpoint/2010/main" val="332405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36785-7850-6B40-9EC4-15E78DAC5F69}"/>
              </a:ext>
            </a:extLst>
          </p:cNvPr>
          <p:cNvSpPr>
            <a:spLocks noGrp="1"/>
          </p:cNvSpPr>
          <p:nvPr>
            <p:ph type="title"/>
          </p:nvPr>
        </p:nvSpPr>
        <p:spPr/>
        <p:txBody>
          <a:bodyPr/>
          <a:lstStyle/>
          <a:p>
            <a:r>
              <a:rPr lang="en-US" dirty="0"/>
              <a:t>Illusion</a:t>
            </a:r>
          </a:p>
        </p:txBody>
      </p:sp>
      <p:sp>
        <p:nvSpPr>
          <p:cNvPr id="3" name="Content Placeholder 2">
            <a:extLst>
              <a:ext uri="{FF2B5EF4-FFF2-40B4-BE49-F238E27FC236}">
                <a16:creationId xmlns:a16="http://schemas.microsoft.com/office/drawing/2014/main" id="{AEFCCF6E-9DF0-1D49-928B-A7D1761FED6F}"/>
              </a:ext>
            </a:extLst>
          </p:cNvPr>
          <p:cNvSpPr>
            <a:spLocks noGrp="1"/>
          </p:cNvSpPr>
          <p:nvPr>
            <p:ph idx="1"/>
          </p:nvPr>
        </p:nvSpPr>
        <p:spPr/>
        <p:txBody>
          <a:bodyPr>
            <a:normAutofit fontScale="85000" lnSpcReduction="20000"/>
          </a:bodyPr>
          <a:lstStyle/>
          <a:p>
            <a:r>
              <a:rPr lang="en-US" dirty="0"/>
              <a:t>At levels, you gain the ability to extend the duration of an illusion to duration*(level in Illusion)^(1+(level in Illusion)/(1+ln(level in Illusion)^4/(1+.05*(level in Illusion)^2)))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 </a:t>
            </a:r>
          </a:p>
          <a:p>
            <a:r>
              <a:rPr lang="en-US" dirty="0"/>
              <a:t>At level 5 you can choose 1 illusion spell you know to be able to cast subconsciously. Each level after that you can change which spell that is. The spell is cast as if using a spell slot of your level in Illusion.</a:t>
            </a:r>
          </a:p>
          <a:p>
            <a:r>
              <a:rPr lang="en-US" dirty="0"/>
              <a:t>At level 6 you gain the ability to cast programmed illusion subconsciously once per day (can be the same as your chosen spell above).</a:t>
            </a:r>
          </a:p>
        </p:txBody>
      </p:sp>
      <p:sp>
        <p:nvSpPr>
          <p:cNvPr id="4" name="TextBox 3">
            <a:extLst>
              <a:ext uri="{FF2B5EF4-FFF2-40B4-BE49-F238E27FC236}">
                <a16:creationId xmlns:a16="http://schemas.microsoft.com/office/drawing/2014/main" id="{1F766010-D8F7-D749-9CFE-96944AC19DF2}"/>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73259927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cantrips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200" y="1825625"/>
            <a:ext cx="10754532" cy="3203144"/>
          </a:xfrm>
        </p:spPr>
        <p:txBody>
          <a:bodyPr>
            <a:normAutofit fontScale="55000" lnSpcReduction="20000"/>
          </a:bodyPr>
          <a:lstStyle/>
          <a:p>
            <a:pPr marL="0" indent="0">
              <a:buNone/>
            </a:pPr>
            <a:r>
              <a:rPr lang="en-US" dirty="0"/>
              <a:t>Friends (S M (a small amount of makeup)): Range: 10 ft; casting time: 1 action; duration: concentration to 1 minute; wisdom saving throw. A target is charmed by you for the duration as if you were their best friend. They continue to know who their allies are and will not attack them or put themselves in grave danger due to this spell. As soon as this spell ends, they know you used magic on them, and what you made them do, and are likely to become hostile to you.</a:t>
            </a:r>
          </a:p>
          <a:p>
            <a:pPr marL="0" indent="0">
              <a:buNone/>
            </a:pPr>
            <a:r>
              <a:rPr lang="en-US" dirty="0"/>
              <a:t>Catnap (S, M (a pinch of sand)): casting time: 1 action; range 30 ft, duration: 10 minutes. Up to 3 willing creatures of your choice fall unconscious for the spell’s duration. A target wakes up if they take damage. If the target remains unconscious for the full duration, that target gains the benefit of a short rest, and it can’t be affected by this spell again until it takes a long rest. Every 4 levels you gain in the School of Enchantment, you can target an additional creature.</a:t>
            </a:r>
          </a:p>
          <a:p>
            <a:pPr marL="0" indent="0">
              <a:buNone/>
            </a:pPr>
            <a:r>
              <a:rPr lang="en-US" dirty="0"/>
              <a:t>Dissonant Whispers (V): Casting time: 1 action; range: 60 ft; duration: instant. A creature capable of hearing must make a wisdom saving throw or be wracked by a discordant melody that makes it take 1d4 psychic damage and forces it to run away from you as fast as it can (using up its reactions, actions and bonus actions for 6 seconds). Every 3 levels you gain in the School of Enchantment, you can increase the damage up to that many more d4s.</a:t>
            </a:r>
          </a:p>
          <a:p>
            <a:pPr marL="0" indent="0">
              <a:buNone/>
            </a:pPr>
            <a:r>
              <a:rPr lang="en-US" dirty="0"/>
              <a:t>Enemies Abound (V S): casting time: 1 action; range: 10 ft; duration: concentration, up to 1 minute. You reach into the mind of one creature and force it to make an intelligence saving throw. A creature succeeds if it is immune to being frightened. On a failed save, the target loses its ability to distinguish friends from foe, regarding all creatures it sees as enemies until the spell ends. Each time the target takes damage, it can repeat the saving throw, ending the effect on a success. The creature must choose its targets at random. The range increases by 10 ft for every level you gain in the School of Enchantment.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pic>
        <p:nvPicPr>
          <p:cNvPr id="5" name="Picture 4">
            <a:extLst>
              <a:ext uri="{FF2B5EF4-FFF2-40B4-BE49-F238E27FC236}">
                <a16:creationId xmlns:a16="http://schemas.microsoft.com/office/drawing/2014/main" id="{C88C5212-2EA8-D646-815A-7D5BB7BD251A}"/>
              </a:ext>
            </a:extLst>
          </p:cNvPr>
          <p:cNvPicPr>
            <a:picLocks noChangeAspect="1"/>
          </p:cNvPicPr>
          <p:nvPr/>
        </p:nvPicPr>
        <p:blipFill>
          <a:blip r:embed="rId3"/>
          <a:stretch>
            <a:fillRect/>
          </a:stretch>
        </p:blipFill>
        <p:spPr>
          <a:xfrm>
            <a:off x="838200" y="5028769"/>
            <a:ext cx="3924300" cy="1016000"/>
          </a:xfrm>
          <a:prstGeom prst="rect">
            <a:avLst/>
          </a:prstGeom>
        </p:spPr>
      </p:pic>
    </p:spTree>
    <p:extLst>
      <p:ext uri="{BB962C8B-B14F-4D97-AF65-F5344CB8AC3E}">
        <p14:creationId xmlns:p14="http://schemas.microsoft.com/office/powerpoint/2010/main" val="43203666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cantrips (Clerics only)</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a:bodyPr>
          <a:lstStyle/>
          <a:p>
            <a:pPr marL="0" indent="0">
              <a:buNone/>
            </a:pPr>
            <a:r>
              <a:rPr lang="en-US" dirty="0"/>
              <a:t>Hex (V S M (the petrified eye of a newt)): casting time: 1 bonus action; range: 10 feet; duration: concentration, up to 1 hour. You place a curse upon a creature until the spell ends causing you to deal an extra 1d6 necrotic damage to the target whenever you hit it with an attack. You can also make them have disadvantage on ability checks with the chosen ability. For every level you gain in the School of Enchantment, you gain an additional 10 ft of range.</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
        <p:nvSpPr>
          <p:cNvPr id="5" name="TextBox 4">
            <a:extLst>
              <a:ext uri="{FF2B5EF4-FFF2-40B4-BE49-F238E27FC236}">
                <a16:creationId xmlns:a16="http://schemas.microsoft.com/office/drawing/2014/main" id="{983F9EBA-4478-3247-A666-2DA4DF52FD2C}"/>
              </a:ext>
            </a:extLst>
          </p:cNvPr>
          <p:cNvSpPr txBox="1"/>
          <p:nvPr/>
        </p:nvSpPr>
        <p:spPr>
          <a:xfrm>
            <a:off x="3825240" y="5181600"/>
            <a:ext cx="7848600" cy="646331"/>
          </a:xfrm>
          <a:prstGeom prst="rect">
            <a:avLst/>
          </a:prstGeom>
          <a:noFill/>
        </p:spPr>
        <p:txBody>
          <a:bodyPr wrap="square" rtlCol="0">
            <a:spAutoFit/>
          </a:bodyPr>
          <a:lstStyle/>
          <a:p>
            <a:r>
              <a:rPr lang="en-US" dirty="0"/>
              <a:t>Because this spell is placed at a different level than it is in the Warlock spell list, a Cleric is able to learn it as a cantrip and it is not a High Magic spell.</a:t>
            </a:r>
          </a:p>
        </p:txBody>
      </p:sp>
    </p:spTree>
    <p:extLst>
      <p:ext uri="{BB962C8B-B14F-4D97-AF65-F5344CB8AC3E}">
        <p14:creationId xmlns:p14="http://schemas.microsoft.com/office/powerpoint/2010/main" val="154188077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1 spell</a:t>
            </a:r>
          </a:p>
        </p:txBody>
      </p:sp>
      <p:pic>
        <p:nvPicPr>
          <p:cNvPr id="5" name="Content Placeholder 4">
            <a:extLst>
              <a:ext uri="{FF2B5EF4-FFF2-40B4-BE49-F238E27FC236}">
                <a16:creationId xmlns:a16="http://schemas.microsoft.com/office/drawing/2014/main" id="{1587991B-F186-264C-9F52-63EFD7C05458}"/>
              </a:ext>
            </a:extLst>
          </p:cNvPr>
          <p:cNvPicPr>
            <a:picLocks noGrp="1" noChangeAspect="1"/>
          </p:cNvPicPr>
          <p:nvPr>
            <p:ph idx="1"/>
          </p:nvPr>
        </p:nvPicPr>
        <p:blipFill>
          <a:blip r:embed="rId2"/>
          <a:stretch>
            <a:fillRect/>
          </a:stretch>
        </p:blipFill>
        <p:spPr>
          <a:xfrm>
            <a:off x="838200" y="1690688"/>
            <a:ext cx="3924300" cy="1130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8D793F8-214D-A94B-B632-2869CC8B23D7}"/>
              </a:ext>
            </a:extLst>
          </p:cNvPr>
          <p:cNvPicPr>
            <a:picLocks noChangeAspect="1"/>
          </p:cNvPicPr>
          <p:nvPr/>
        </p:nvPicPr>
        <p:blipFill>
          <a:blip r:embed="rId4"/>
          <a:stretch>
            <a:fillRect/>
          </a:stretch>
        </p:blipFill>
        <p:spPr>
          <a:xfrm>
            <a:off x="838200" y="2820988"/>
            <a:ext cx="3594100" cy="1016000"/>
          </a:xfrm>
          <a:prstGeom prst="rect">
            <a:avLst/>
          </a:prstGeom>
        </p:spPr>
      </p:pic>
      <p:pic>
        <p:nvPicPr>
          <p:cNvPr id="7" name="Picture 6">
            <a:extLst>
              <a:ext uri="{FF2B5EF4-FFF2-40B4-BE49-F238E27FC236}">
                <a16:creationId xmlns:a16="http://schemas.microsoft.com/office/drawing/2014/main" id="{F9296E7E-F5E0-CD43-8603-1EA0B0B443D8}"/>
              </a:ext>
            </a:extLst>
          </p:cNvPr>
          <p:cNvPicPr>
            <a:picLocks noChangeAspect="1"/>
          </p:cNvPicPr>
          <p:nvPr/>
        </p:nvPicPr>
        <p:blipFill>
          <a:blip r:embed="rId5"/>
          <a:stretch>
            <a:fillRect/>
          </a:stretch>
        </p:blipFill>
        <p:spPr>
          <a:xfrm>
            <a:off x="838200" y="3951288"/>
            <a:ext cx="3568700" cy="1028700"/>
          </a:xfrm>
          <a:prstGeom prst="rect">
            <a:avLst/>
          </a:prstGeom>
        </p:spPr>
      </p:pic>
      <p:pic>
        <p:nvPicPr>
          <p:cNvPr id="8" name="Picture 7">
            <a:extLst>
              <a:ext uri="{FF2B5EF4-FFF2-40B4-BE49-F238E27FC236}">
                <a16:creationId xmlns:a16="http://schemas.microsoft.com/office/drawing/2014/main" id="{94BB7759-65CD-4043-877D-EC175D8FA38A}"/>
              </a:ext>
            </a:extLst>
          </p:cNvPr>
          <p:cNvPicPr>
            <a:picLocks noChangeAspect="1"/>
          </p:cNvPicPr>
          <p:nvPr/>
        </p:nvPicPr>
        <p:blipFill>
          <a:blip r:embed="rId6"/>
          <a:stretch>
            <a:fillRect/>
          </a:stretch>
        </p:blipFill>
        <p:spPr>
          <a:xfrm>
            <a:off x="838200" y="4967288"/>
            <a:ext cx="3886200" cy="1168400"/>
          </a:xfrm>
          <a:prstGeom prst="rect">
            <a:avLst/>
          </a:prstGeom>
        </p:spPr>
      </p:pic>
      <p:pic>
        <p:nvPicPr>
          <p:cNvPr id="9" name="Picture 8">
            <a:extLst>
              <a:ext uri="{FF2B5EF4-FFF2-40B4-BE49-F238E27FC236}">
                <a16:creationId xmlns:a16="http://schemas.microsoft.com/office/drawing/2014/main" id="{CB096331-D6DB-3748-9DF9-6F8BA09B9D55}"/>
              </a:ext>
            </a:extLst>
          </p:cNvPr>
          <p:cNvPicPr>
            <a:picLocks noChangeAspect="1"/>
          </p:cNvPicPr>
          <p:nvPr/>
        </p:nvPicPr>
        <p:blipFill>
          <a:blip r:embed="rId7"/>
          <a:stretch>
            <a:fillRect/>
          </a:stretch>
        </p:blipFill>
        <p:spPr>
          <a:xfrm>
            <a:off x="4882289" y="1690688"/>
            <a:ext cx="3543300" cy="1003300"/>
          </a:xfrm>
          <a:prstGeom prst="rect">
            <a:avLst/>
          </a:prstGeom>
        </p:spPr>
      </p:pic>
    </p:spTree>
    <p:extLst>
      <p:ext uri="{BB962C8B-B14F-4D97-AF65-F5344CB8AC3E}">
        <p14:creationId xmlns:p14="http://schemas.microsoft.com/office/powerpoint/2010/main" val="283191395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a:t>
            </a:r>
            <a:r>
              <a:rPr lang="en-US"/>
              <a:t>1 spell </a:t>
            </a:r>
            <a:r>
              <a:rPr lang="en-US" dirty="0"/>
              <a:t>(Clerics only)</a:t>
            </a:r>
          </a:p>
        </p:txBody>
      </p:sp>
      <p:pic>
        <p:nvPicPr>
          <p:cNvPr id="5" name="Content Placeholder 4">
            <a:extLst>
              <a:ext uri="{FF2B5EF4-FFF2-40B4-BE49-F238E27FC236}">
                <a16:creationId xmlns:a16="http://schemas.microsoft.com/office/drawing/2014/main" id="{3BEE0C58-CF71-214D-944D-66B2F37152B1}"/>
              </a:ext>
            </a:extLst>
          </p:cNvPr>
          <p:cNvPicPr>
            <a:picLocks noGrp="1" noChangeAspect="1"/>
          </p:cNvPicPr>
          <p:nvPr>
            <p:ph idx="1"/>
          </p:nvPr>
        </p:nvPicPr>
        <p:blipFill>
          <a:blip r:embed="rId2"/>
          <a:stretch>
            <a:fillRect/>
          </a:stretch>
        </p:blipFill>
        <p:spPr>
          <a:xfrm>
            <a:off x="838200" y="1690688"/>
            <a:ext cx="35814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FDBB708-2E73-3940-B70E-A4EE1A2EA136}"/>
              </a:ext>
            </a:extLst>
          </p:cNvPr>
          <p:cNvPicPr>
            <a:picLocks noChangeAspect="1"/>
          </p:cNvPicPr>
          <p:nvPr/>
        </p:nvPicPr>
        <p:blipFill>
          <a:blip r:embed="rId4"/>
          <a:stretch>
            <a:fillRect/>
          </a:stretch>
        </p:blipFill>
        <p:spPr>
          <a:xfrm>
            <a:off x="838200" y="2706688"/>
            <a:ext cx="3937000" cy="1181100"/>
          </a:xfrm>
          <a:prstGeom prst="rect">
            <a:avLst/>
          </a:prstGeom>
        </p:spPr>
      </p:pic>
      <p:pic>
        <p:nvPicPr>
          <p:cNvPr id="7" name="Picture 6">
            <a:extLst>
              <a:ext uri="{FF2B5EF4-FFF2-40B4-BE49-F238E27FC236}">
                <a16:creationId xmlns:a16="http://schemas.microsoft.com/office/drawing/2014/main" id="{B7B851C7-A0BD-694A-8C7B-3E3D4E61B9FE}"/>
              </a:ext>
            </a:extLst>
          </p:cNvPr>
          <p:cNvPicPr>
            <a:picLocks noChangeAspect="1"/>
          </p:cNvPicPr>
          <p:nvPr/>
        </p:nvPicPr>
        <p:blipFill>
          <a:blip r:embed="rId5"/>
          <a:stretch>
            <a:fillRect/>
          </a:stretch>
        </p:blipFill>
        <p:spPr>
          <a:xfrm>
            <a:off x="838200" y="3887788"/>
            <a:ext cx="3937000" cy="1181100"/>
          </a:xfrm>
          <a:prstGeom prst="rect">
            <a:avLst/>
          </a:prstGeom>
        </p:spPr>
      </p:pic>
    </p:spTree>
    <p:extLst>
      <p:ext uri="{BB962C8B-B14F-4D97-AF65-F5344CB8AC3E}">
        <p14:creationId xmlns:p14="http://schemas.microsoft.com/office/powerpoint/2010/main" val="14030669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2 spell</a:t>
            </a:r>
          </a:p>
        </p:txBody>
      </p:sp>
      <p:pic>
        <p:nvPicPr>
          <p:cNvPr id="5" name="Content Placeholder 4">
            <a:extLst>
              <a:ext uri="{FF2B5EF4-FFF2-40B4-BE49-F238E27FC236}">
                <a16:creationId xmlns:a16="http://schemas.microsoft.com/office/drawing/2014/main" id="{B1944CE1-6EBC-544A-9B04-8F40BAA85BF6}"/>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AC4B987A-DBAD-5744-9936-0E52B3B78E28}"/>
              </a:ext>
            </a:extLst>
          </p:cNvPr>
          <p:cNvPicPr>
            <a:picLocks noChangeAspect="1"/>
          </p:cNvPicPr>
          <p:nvPr/>
        </p:nvPicPr>
        <p:blipFill>
          <a:blip r:embed="rId4"/>
          <a:stretch>
            <a:fillRect/>
          </a:stretch>
        </p:blipFill>
        <p:spPr>
          <a:xfrm>
            <a:off x="838200" y="2859088"/>
            <a:ext cx="3556000" cy="1003300"/>
          </a:xfrm>
          <a:prstGeom prst="rect">
            <a:avLst/>
          </a:prstGeom>
        </p:spPr>
      </p:pic>
      <p:pic>
        <p:nvPicPr>
          <p:cNvPr id="7" name="Picture 6">
            <a:extLst>
              <a:ext uri="{FF2B5EF4-FFF2-40B4-BE49-F238E27FC236}">
                <a16:creationId xmlns:a16="http://schemas.microsoft.com/office/drawing/2014/main" id="{0C03A6B6-8839-024B-80CC-D98D51164C96}"/>
              </a:ext>
            </a:extLst>
          </p:cNvPr>
          <p:cNvPicPr>
            <a:picLocks noChangeAspect="1"/>
          </p:cNvPicPr>
          <p:nvPr/>
        </p:nvPicPr>
        <p:blipFill>
          <a:blip r:embed="rId5"/>
          <a:stretch>
            <a:fillRect/>
          </a:stretch>
        </p:blipFill>
        <p:spPr>
          <a:xfrm>
            <a:off x="838200" y="3862388"/>
            <a:ext cx="3937000" cy="1181100"/>
          </a:xfrm>
          <a:prstGeom prst="rect">
            <a:avLst/>
          </a:prstGeom>
        </p:spPr>
      </p:pic>
      <p:pic>
        <p:nvPicPr>
          <p:cNvPr id="8" name="Picture 7">
            <a:extLst>
              <a:ext uri="{FF2B5EF4-FFF2-40B4-BE49-F238E27FC236}">
                <a16:creationId xmlns:a16="http://schemas.microsoft.com/office/drawing/2014/main" id="{063E761F-6EB7-AF42-B77D-82271D80DB9B}"/>
              </a:ext>
            </a:extLst>
          </p:cNvPr>
          <p:cNvPicPr>
            <a:picLocks noChangeAspect="1"/>
          </p:cNvPicPr>
          <p:nvPr/>
        </p:nvPicPr>
        <p:blipFill>
          <a:blip r:embed="rId6"/>
          <a:stretch>
            <a:fillRect/>
          </a:stretch>
        </p:blipFill>
        <p:spPr>
          <a:xfrm>
            <a:off x="838200" y="5030788"/>
            <a:ext cx="3924300" cy="1193800"/>
          </a:xfrm>
          <a:prstGeom prst="rect">
            <a:avLst/>
          </a:prstGeom>
        </p:spPr>
      </p:pic>
    </p:spTree>
    <p:extLst>
      <p:ext uri="{BB962C8B-B14F-4D97-AF65-F5344CB8AC3E}">
        <p14:creationId xmlns:p14="http://schemas.microsoft.com/office/powerpoint/2010/main" val="3197055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a:t>
            </a:r>
            <a:r>
              <a:rPr lang="en-US"/>
              <a:t>level 2 spell </a:t>
            </a:r>
            <a:r>
              <a:rPr lang="en-US" dirty="0"/>
              <a:t>(Clerics only)</a:t>
            </a:r>
          </a:p>
        </p:txBody>
      </p:sp>
      <p:pic>
        <p:nvPicPr>
          <p:cNvPr id="5" name="Content Placeholder 4">
            <a:extLst>
              <a:ext uri="{FF2B5EF4-FFF2-40B4-BE49-F238E27FC236}">
                <a16:creationId xmlns:a16="http://schemas.microsoft.com/office/drawing/2014/main" id="{D6BB52BC-F53B-8546-8FAA-D31BE4A8218E}"/>
              </a:ext>
            </a:extLst>
          </p:cNvPr>
          <p:cNvPicPr>
            <a:picLocks noGrp="1" noChangeAspect="1"/>
          </p:cNvPicPr>
          <p:nvPr>
            <p:ph idx="1"/>
          </p:nvPr>
        </p:nvPicPr>
        <p:blipFill>
          <a:blip r:embed="rId2"/>
          <a:stretch>
            <a:fillRect/>
          </a:stretch>
        </p:blipFill>
        <p:spPr>
          <a:xfrm>
            <a:off x="838200" y="1690688"/>
            <a:ext cx="35814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39896665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3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200" y="1825625"/>
            <a:ext cx="10515600" cy="3102836"/>
          </a:xfrm>
        </p:spPr>
        <p:txBody>
          <a:bodyPr>
            <a:normAutofit fontScale="92500"/>
          </a:bodyPr>
          <a:lstStyle/>
          <a:p>
            <a:pPr marL="0" indent="0">
              <a:buNone/>
            </a:pPr>
            <a:r>
              <a:rPr lang="en-US" dirty="0"/>
              <a:t>Synaptic Static (V S): casting time: 1 action; range: 120 feet; duration: instantaneous; each creature within a 5-foot sphere of a chosen point within range must make an intelligence saving throw or take 4d6 psychic damage or half damage on a successful save. After a failed save, a target has muddied thoughts for 1 minute causing a 1d6 subtraction to all its attack rolls and ability checks. Casting at higher level spell slots increases the damage by 2d6 for each level above 3</a:t>
            </a:r>
            <a:r>
              <a:rPr lang="en-US" baseline="30000" dirty="0"/>
              <a:t>rd</a:t>
            </a:r>
            <a:r>
              <a:rPr lang="en-US" dirty="0"/>
              <a:t> and doubles the radius for each level above 3</a:t>
            </a:r>
            <a:r>
              <a:rPr lang="en-US" baseline="30000" dirty="0"/>
              <a:t>rd</a:t>
            </a:r>
            <a:r>
              <a:rPr lang="en-US" dirty="0"/>
              <a:t> (10 ft radius at 4</a:t>
            </a:r>
            <a:r>
              <a:rPr lang="en-US" baseline="30000" dirty="0"/>
              <a:t>th</a:t>
            </a:r>
            <a:r>
              <a:rPr lang="en-US" dirty="0"/>
              <a:t>, 20 ft radius at 5</a:t>
            </a:r>
            <a:r>
              <a:rPr lang="en-US" baseline="30000" dirty="0"/>
              <a:t>th</a:t>
            </a:r>
            <a:r>
              <a:rPr lang="en-US" dirty="0"/>
              <a:t>, </a:t>
            </a:r>
            <a:r>
              <a:rPr lang="en-US" dirty="0" err="1"/>
              <a:t>etc</a:t>
            </a:r>
            <a:r>
              <a:rPr lang="en-US"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51965192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4 spell</a:t>
            </a:r>
          </a:p>
        </p:txBody>
      </p:sp>
      <p:pic>
        <p:nvPicPr>
          <p:cNvPr id="5" name="Content Placeholder 4">
            <a:extLst>
              <a:ext uri="{FF2B5EF4-FFF2-40B4-BE49-F238E27FC236}">
                <a16:creationId xmlns:a16="http://schemas.microsoft.com/office/drawing/2014/main" id="{B0AFD12A-D6F7-674A-992B-0DB428814341}"/>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0EB8CDEF-7945-5B4F-985B-E05CC1C6FA7A}"/>
              </a:ext>
            </a:extLst>
          </p:cNvPr>
          <p:cNvPicPr>
            <a:picLocks noChangeAspect="1"/>
          </p:cNvPicPr>
          <p:nvPr/>
        </p:nvPicPr>
        <p:blipFill>
          <a:blip r:embed="rId4"/>
          <a:stretch>
            <a:fillRect/>
          </a:stretch>
        </p:blipFill>
        <p:spPr>
          <a:xfrm>
            <a:off x="825500" y="2859088"/>
            <a:ext cx="3937000" cy="1168400"/>
          </a:xfrm>
          <a:prstGeom prst="rect">
            <a:avLst/>
          </a:prstGeom>
        </p:spPr>
      </p:pic>
    </p:spTree>
    <p:extLst>
      <p:ext uri="{BB962C8B-B14F-4D97-AF65-F5344CB8AC3E}">
        <p14:creationId xmlns:p14="http://schemas.microsoft.com/office/powerpoint/2010/main" val="212647863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a:t>
            </a:r>
            <a:r>
              <a:rPr lang="en-US"/>
              <a:t>level 4 spell </a:t>
            </a:r>
            <a:r>
              <a:rPr lang="en-US" dirty="0"/>
              <a:t>(Clerics only)</a:t>
            </a:r>
          </a:p>
        </p:txBody>
      </p:sp>
      <p:pic>
        <p:nvPicPr>
          <p:cNvPr id="5" name="Content Placeholder 4">
            <a:extLst>
              <a:ext uri="{FF2B5EF4-FFF2-40B4-BE49-F238E27FC236}">
                <a16:creationId xmlns:a16="http://schemas.microsoft.com/office/drawing/2014/main" id="{F51BD745-A74A-BF49-ADE5-2BDAEC04C6A3}"/>
              </a:ext>
            </a:extLst>
          </p:cNvPr>
          <p:cNvPicPr>
            <a:picLocks noGrp="1" noChangeAspect="1"/>
          </p:cNvPicPr>
          <p:nvPr>
            <p:ph idx="1"/>
          </p:nvPr>
        </p:nvPicPr>
        <p:blipFill>
          <a:blip r:embed="rId2"/>
          <a:stretch>
            <a:fillRect/>
          </a:stretch>
        </p:blipFill>
        <p:spPr>
          <a:xfrm>
            <a:off x="838200" y="1690688"/>
            <a:ext cx="39751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812528524"/>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5 spell </a:t>
            </a:r>
          </a:p>
        </p:txBody>
      </p:sp>
      <p:pic>
        <p:nvPicPr>
          <p:cNvPr id="5" name="Content Placeholder 4">
            <a:extLst>
              <a:ext uri="{FF2B5EF4-FFF2-40B4-BE49-F238E27FC236}">
                <a16:creationId xmlns:a16="http://schemas.microsoft.com/office/drawing/2014/main" id="{D6501832-E38C-844F-B47E-EB82E7941BEA}"/>
              </a:ext>
            </a:extLst>
          </p:cNvPr>
          <p:cNvPicPr>
            <a:picLocks noGrp="1" noChangeAspect="1"/>
          </p:cNvPicPr>
          <p:nvPr>
            <p:ph idx="1"/>
          </p:nvPr>
        </p:nvPicPr>
        <p:blipFill>
          <a:blip r:embed="rId2"/>
          <a:stretch>
            <a:fillRect/>
          </a:stretch>
        </p:blipFill>
        <p:spPr>
          <a:xfrm>
            <a:off x="838200" y="1690688"/>
            <a:ext cx="39624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ADC8F11F-5834-6D4A-AAF5-66A7461BC00E}"/>
              </a:ext>
            </a:extLst>
          </p:cNvPr>
          <p:cNvPicPr>
            <a:picLocks noChangeAspect="1"/>
          </p:cNvPicPr>
          <p:nvPr/>
        </p:nvPicPr>
        <p:blipFill>
          <a:blip r:embed="rId4"/>
          <a:stretch>
            <a:fillRect/>
          </a:stretch>
        </p:blipFill>
        <p:spPr>
          <a:xfrm>
            <a:off x="838200" y="2871788"/>
            <a:ext cx="3530600" cy="1168400"/>
          </a:xfrm>
          <a:prstGeom prst="rect">
            <a:avLst/>
          </a:prstGeom>
        </p:spPr>
      </p:pic>
      <p:pic>
        <p:nvPicPr>
          <p:cNvPr id="7" name="Picture 6">
            <a:extLst>
              <a:ext uri="{FF2B5EF4-FFF2-40B4-BE49-F238E27FC236}">
                <a16:creationId xmlns:a16="http://schemas.microsoft.com/office/drawing/2014/main" id="{008CA078-C4E1-9143-B3DE-7D35B0F59AA3}"/>
              </a:ext>
            </a:extLst>
          </p:cNvPr>
          <p:cNvPicPr>
            <a:picLocks noChangeAspect="1"/>
          </p:cNvPicPr>
          <p:nvPr/>
        </p:nvPicPr>
        <p:blipFill>
          <a:blip r:embed="rId5"/>
          <a:stretch>
            <a:fillRect/>
          </a:stretch>
        </p:blipFill>
        <p:spPr>
          <a:xfrm>
            <a:off x="838200" y="4040188"/>
            <a:ext cx="3937000" cy="1168400"/>
          </a:xfrm>
          <a:prstGeom prst="rect">
            <a:avLst/>
          </a:prstGeom>
        </p:spPr>
      </p:pic>
      <p:pic>
        <p:nvPicPr>
          <p:cNvPr id="8" name="Picture 7">
            <a:extLst>
              <a:ext uri="{FF2B5EF4-FFF2-40B4-BE49-F238E27FC236}">
                <a16:creationId xmlns:a16="http://schemas.microsoft.com/office/drawing/2014/main" id="{ADF2B6FE-11E4-8C4B-B6CF-85E9BCFC256B}"/>
              </a:ext>
            </a:extLst>
          </p:cNvPr>
          <p:cNvPicPr>
            <a:picLocks noChangeAspect="1"/>
          </p:cNvPicPr>
          <p:nvPr/>
        </p:nvPicPr>
        <p:blipFill>
          <a:blip r:embed="rId6"/>
          <a:stretch>
            <a:fillRect/>
          </a:stretch>
        </p:blipFill>
        <p:spPr>
          <a:xfrm>
            <a:off x="825500" y="5170488"/>
            <a:ext cx="3949700" cy="1206500"/>
          </a:xfrm>
          <a:prstGeom prst="rect">
            <a:avLst/>
          </a:prstGeom>
        </p:spPr>
      </p:pic>
    </p:spTree>
    <p:extLst>
      <p:ext uri="{BB962C8B-B14F-4D97-AF65-F5344CB8AC3E}">
        <p14:creationId xmlns:p14="http://schemas.microsoft.com/office/powerpoint/2010/main" val="8054650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CB226-755D-A24E-9476-1DF8D7EEFD26}"/>
              </a:ext>
            </a:extLst>
          </p:cNvPr>
          <p:cNvSpPr>
            <a:spLocks noGrp="1"/>
          </p:cNvSpPr>
          <p:nvPr>
            <p:ph type="title"/>
          </p:nvPr>
        </p:nvSpPr>
        <p:spPr/>
        <p:txBody>
          <a:bodyPr/>
          <a:lstStyle/>
          <a:p>
            <a:r>
              <a:rPr lang="en-US" dirty="0"/>
              <a:t>Necromancy</a:t>
            </a:r>
          </a:p>
        </p:txBody>
      </p:sp>
      <p:sp>
        <p:nvSpPr>
          <p:cNvPr id="3" name="Content Placeholder 2">
            <a:extLst>
              <a:ext uri="{FF2B5EF4-FFF2-40B4-BE49-F238E27FC236}">
                <a16:creationId xmlns:a16="http://schemas.microsoft.com/office/drawing/2014/main" id="{4E391C63-0E8A-8F4B-AB48-A1AC1E0619CA}"/>
              </a:ext>
            </a:extLst>
          </p:cNvPr>
          <p:cNvSpPr>
            <a:spLocks noGrp="1"/>
          </p:cNvSpPr>
          <p:nvPr>
            <p:ph idx="1"/>
          </p:nvPr>
        </p:nvSpPr>
        <p:spPr>
          <a:xfrm>
            <a:off x="838200" y="1468582"/>
            <a:ext cx="10515600" cy="4708381"/>
          </a:xfrm>
        </p:spPr>
        <p:txBody>
          <a:bodyPr>
            <a:noAutofit/>
          </a:bodyPr>
          <a:lstStyle/>
          <a:p>
            <a:r>
              <a:rPr lang="en-US" sz="1600" dirty="0"/>
              <a:t>At level 2 and above you gain the ability, when you are not in sunlight, to (subconsciously) move hp up to your level in Necromancy per strike per target that is being lost from yourself or your undead thralls due to damage that is not radiant damage to other undead thralls or allies who are telepathically connected to you who were not affected by the original effect causing the loss (as in, you cannot move the hp lost from any of your thralls or yourself to yourself). An abjuration level 4 wizard can Counter-spell this kind of thing, in which case use the rules in </a:t>
            </a:r>
            <a:r>
              <a:rPr lang="en-US" sz="1600" dirty="0">
                <a:hlinkClick r:id="rId2" action="ppaction://hlinksldjump"/>
              </a:rPr>
              <a:t>Abjuration</a:t>
            </a:r>
            <a:r>
              <a:rPr lang="en-US" sz="1600" dirty="0"/>
              <a:t>.</a:t>
            </a:r>
          </a:p>
          <a:p>
            <a:r>
              <a:rPr lang="en-US" sz="1600" dirty="0"/>
              <a:t>At level 5, you can give permanent control over a number of your undead thralls per day (even if you personally would not have had permanent control over them) = level-4 to a Necromancy wizard who is of a lower level than you are both in Necromancy and in the sum of all their levels in all schools of magic vs the sum for all your levels in all </a:t>
            </a:r>
            <a:r>
              <a:rPr lang="en-US" sz="1600" dirty="0">
                <a:hlinkClick r:id="rId3" action="ppaction://hlinksldjump"/>
              </a:rPr>
              <a:t>Schools of Magic</a:t>
            </a:r>
            <a:r>
              <a:rPr lang="en-US" sz="1600" dirty="0"/>
              <a:t>. You can give permanent control of undead under your control to </a:t>
            </a:r>
            <a:r>
              <a:rPr lang="en-US" sz="1600" dirty="0">
                <a:hlinkClick r:id="" action="ppaction://hlinkshowjump?jump=nextslide"/>
              </a:rPr>
              <a:t>wights</a:t>
            </a:r>
            <a:r>
              <a:rPr lang="en-US" sz="1600" dirty="0"/>
              <a:t> under your control provided this never exceeds 12 undead creatures under the direct control of a </a:t>
            </a:r>
            <a:r>
              <a:rPr lang="en-US" sz="1600" dirty="0">
                <a:hlinkClick r:id="rId4" action="ppaction://hlinksldjump"/>
              </a:rPr>
              <a:t>wight</a:t>
            </a:r>
            <a:r>
              <a:rPr lang="en-US" sz="1600" dirty="0"/>
              <a:t>. You can use this feature to make  tiered hierarchy to your undead army and only have to expend 8</a:t>
            </a:r>
            <a:r>
              <a:rPr lang="en-US" sz="1600" baseline="30000" dirty="0"/>
              <a:t>th</a:t>
            </a:r>
            <a:r>
              <a:rPr lang="en-US" sz="1600" dirty="0"/>
              <a:t> or higher level spell slots to reassert control over just the wights who report directly to you (must be done every 24 hours as per the rules of Create Undead for those who are directly under your control). The advantage to doing this is that for the purpose of avoiding Clerics causing your army to run away, you can add the wisdom of each “officer” up to the highest level of the chain of command that is still contiguous to avoid ( (the intelligence of undead who sees the cleric holding out his holy symbol*the wisdom of the undead who sees the Cleric holding out his holy symbol)^2/(the distance to the cleric in feet)^2) from overwhelming your own intelligence in keeping them from fleeing (</a:t>
            </a:r>
            <a:r>
              <a:rPr lang="en-US" sz="1600" dirty="0">
                <a:hlinkClick r:id="rId5" action="ppaction://hlinksldjump"/>
              </a:rPr>
              <a:t>Ghasts</a:t>
            </a:r>
            <a:r>
              <a:rPr lang="en-US" sz="1600" dirty="0"/>
              <a:t> on the ground with your </a:t>
            </a:r>
            <a:r>
              <a:rPr lang="en-US" sz="1600" dirty="0">
                <a:hlinkClick r:id="rId6" action="ppaction://hlinksldjump"/>
              </a:rPr>
              <a:t>zombie</a:t>
            </a:r>
            <a:r>
              <a:rPr lang="en-US" sz="1600" dirty="0"/>
              <a:t>s can help with this). The other advantage is having Lieutenants on the ground who will change their tactics to defeat your enemy more effectively when they can see what is happening on the ground. The disadvantages to doing this is that if your enemies kill off officers, then everyone previously under the control of that wight (and thus recursively under your control) is now hostile to all life; the second disadvantage is that you cannot exchange hp as it is being lost among the thralls of your wights (except to the extent that the wights themselves get the level designations in the School of Necromancy). </a:t>
            </a:r>
          </a:p>
        </p:txBody>
      </p:sp>
      <p:sp>
        <p:nvSpPr>
          <p:cNvPr id="4" name="TextBox 3">
            <a:extLst>
              <a:ext uri="{FF2B5EF4-FFF2-40B4-BE49-F238E27FC236}">
                <a16:creationId xmlns:a16="http://schemas.microsoft.com/office/drawing/2014/main" id="{D5E7B254-FC68-984B-8BB3-54FB0DB1EA1D}"/>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7" action="ppaction://hlinksldjump"/>
              </a:rPr>
              <a:t>Menu</a:t>
            </a:r>
            <a:endParaRPr lang="en-US" dirty="0"/>
          </a:p>
        </p:txBody>
      </p:sp>
    </p:spTree>
    <p:extLst>
      <p:ext uri="{BB962C8B-B14F-4D97-AF65-F5344CB8AC3E}">
        <p14:creationId xmlns:p14="http://schemas.microsoft.com/office/powerpoint/2010/main" val="383891457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6 spell</a:t>
            </a:r>
          </a:p>
        </p:txBody>
      </p:sp>
      <p:pic>
        <p:nvPicPr>
          <p:cNvPr id="5" name="Content Placeholder 4">
            <a:extLst>
              <a:ext uri="{FF2B5EF4-FFF2-40B4-BE49-F238E27FC236}">
                <a16:creationId xmlns:a16="http://schemas.microsoft.com/office/drawing/2014/main" id="{63D210B4-5EC6-4F4A-BD51-1F94F12DF953}"/>
              </a:ext>
            </a:extLst>
          </p:cNvPr>
          <p:cNvPicPr>
            <a:picLocks noGrp="1" noChangeAspect="1"/>
          </p:cNvPicPr>
          <p:nvPr>
            <p:ph idx="1"/>
          </p:nvPr>
        </p:nvPicPr>
        <p:blipFill>
          <a:blip r:embed="rId2"/>
          <a:stretch>
            <a:fillRect/>
          </a:stretch>
        </p:blipFill>
        <p:spPr>
          <a:xfrm>
            <a:off x="838200" y="1690688"/>
            <a:ext cx="35306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07548760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6 spell (Clerics only)</a:t>
            </a:r>
          </a:p>
        </p:txBody>
      </p:sp>
      <p:pic>
        <p:nvPicPr>
          <p:cNvPr id="5" name="Content Placeholder 4">
            <a:extLst>
              <a:ext uri="{FF2B5EF4-FFF2-40B4-BE49-F238E27FC236}">
                <a16:creationId xmlns:a16="http://schemas.microsoft.com/office/drawing/2014/main" id="{B8007F03-C83B-0E49-8924-FE38347B6F5E}"/>
              </a:ext>
            </a:extLst>
          </p:cNvPr>
          <p:cNvPicPr>
            <a:picLocks noGrp="1" noChangeAspect="1"/>
          </p:cNvPicPr>
          <p:nvPr>
            <p:ph idx="1"/>
          </p:nvPr>
        </p:nvPicPr>
        <p:blipFill>
          <a:blip r:embed="rId2"/>
          <a:stretch>
            <a:fillRect/>
          </a:stretch>
        </p:blipFill>
        <p:spPr>
          <a:xfrm>
            <a:off x="838200" y="1690688"/>
            <a:ext cx="39370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37651637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7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a:bodyPr>
          <a:lstStyle/>
          <a:p>
            <a:pPr marL="0" indent="0">
              <a:buNone/>
            </a:pPr>
            <a:r>
              <a:rPr lang="en-US" dirty="0"/>
              <a:t>Power Word Pain (V): casting time: 1 action, range: 60 ft, duration: instantaneous. You speak a word of power that causes waves of intense pain to assail once creature you can see within range. If the target has less than 100 hp, it is subject to crippling pain. It may not move faster than 10 ft in any 6 s, the target has disadvantage on all rolls other than Constitution saving throws. If the target tries to cast a spell, it must first succeed on a Constitution saving throw or the casting fails and the spell slot wasted. The target makes a constitution saving throw against this pain at the end of each of its turns, ending the effect on a success.</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849253519"/>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8 spell</a:t>
            </a:r>
          </a:p>
        </p:txBody>
      </p:sp>
      <p:pic>
        <p:nvPicPr>
          <p:cNvPr id="5" name="Content Placeholder 4">
            <a:extLst>
              <a:ext uri="{FF2B5EF4-FFF2-40B4-BE49-F238E27FC236}">
                <a16:creationId xmlns:a16="http://schemas.microsoft.com/office/drawing/2014/main" id="{7E025FF6-5FA5-984B-A225-DE4B662F9395}"/>
              </a:ext>
            </a:extLst>
          </p:cNvPr>
          <p:cNvPicPr>
            <a:picLocks noGrp="1" noChangeAspect="1"/>
          </p:cNvPicPr>
          <p:nvPr>
            <p:ph idx="1"/>
          </p:nvPr>
        </p:nvPicPr>
        <p:blipFill>
          <a:blip r:embed="rId2"/>
          <a:stretch>
            <a:fillRect/>
          </a:stretch>
        </p:blipFill>
        <p:spPr>
          <a:xfrm>
            <a:off x="838200" y="1690688"/>
            <a:ext cx="35687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5BD3AD6D-D784-9148-975D-ABE43208280E}"/>
              </a:ext>
            </a:extLst>
          </p:cNvPr>
          <p:cNvPicPr>
            <a:picLocks noChangeAspect="1"/>
          </p:cNvPicPr>
          <p:nvPr/>
        </p:nvPicPr>
        <p:blipFill>
          <a:blip r:embed="rId4"/>
          <a:stretch>
            <a:fillRect/>
          </a:stretch>
        </p:blipFill>
        <p:spPr>
          <a:xfrm>
            <a:off x="838200" y="2693988"/>
            <a:ext cx="3924300" cy="1168400"/>
          </a:xfrm>
          <a:prstGeom prst="rect">
            <a:avLst/>
          </a:prstGeom>
        </p:spPr>
      </p:pic>
      <p:pic>
        <p:nvPicPr>
          <p:cNvPr id="7" name="Picture 6">
            <a:extLst>
              <a:ext uri="{FF2B5EF4-FFF2-40B4-BE49-F238E27FC236}">
                <a16:creationId xmlns:a16="http://schemas.microsoft.com/office/drawing/2014/main" id="{D5E77D84-BDA8-AE49-AD3A-8E86C3E7837D}"/>
              </a:ext>
            </a:extLst>
          </p:cNvPr>
          <p:cNvPicPr>
            <a:picLocks noChangeAspect="1"/>
          </p:cNvPicPr>
          <p:nvPr/>
        </p:nvPicPr>
        <p:blipFill>
          <a:blip r:embed="rId5"/>
          <a:stretch>
            <a:fillRect/>
          </a:stretch>
        </p:blipFill>
        <p:spPr>
          <a:xfrm>
            <a:off x="838200" y="3697288"/>
            <a:ext cx="3924300" cy="1016000"/>
          </a:xfrm>
          <a:prstGeom prst="rect">
            <a:avLst/>
          </a:prstGeom>
        </p:spPr>
      </p:pic>
      <p:pic>
        <p:nvPicPr>
          <p:cNvPr id="8" name="Picture 7">
            <a:extLst>
              <a:ext uri="{FF2B5EF4-FFF2-40B4-BE49-F238E27FC236}">
                <a16:creationId xmlns:a16="http://schemas.microsoft.com/office/drawing/2014/main" id="{E49449F0-73F4-9C44-89E1-0EC547F705DA}"/>
              </a:ext>
            </a:extLst>
          </p:cNvPr>
          <p:cNvPicPr>
            <a:picLocks noChangeAspect="1"/>
          </p:cNvPicPr>
          <p:nvPr/>
        </p:nvPicPr>
        <p:blipFill>
          <a:blip r:embed="rId6"/>
          <a:stretch>
            <a:fillRect/>
          </a:stretch>
        </p:blipFill>
        <p:spPr>
          <a:xfrm>
            <a:off x="838200" y="4865688"/>
            <a:ext cx="3911600" cy="990600"/>
          </a:xfrm>
          <a:prstGeom prst="rect">
            <a:avLst/>
          </a:prstGeom>
        </p:spPr>
      </p:pic>
    </p:spTree>
    <p:extLst>
      <p:ext uri="{BB962C8B-B14F-4D97-AF65-F5344CB8AC3E}">
        <p14:creationId xmlns:p14="http://schemas.microsoft.com/office/powerpoint/2010/main" val="95387062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9 spell</a:t>
            </a:r>
          </a:p>
        </p:txBody>
      </p:sp>
      <p:pic>
        <p:nvPicPr>
          <p:cNvPr id="5" name="Content Placeholder 4">
            <a:extLst>
              <a:ext uri="{FF2B5EF4-FFF2-40B4-BE49-F238E27FC236}">
                <a16:creationId xmlns:a16="http://schemas.microsoft.com/office/drawing/2014/main" id="{73F31F9D-C911-0C45-B598-155D62B38187}"/>
              </a:ext>
            </a:extLst>
          </p:cNvPr>
          <p:cNvPicPr>
            <a:picLocks noGrp="1" noChangeAspect="1"/>
          </p:cNvPicPr>
          <p:nvPr>
            <p:ph idx="1"/>
          </p:nvPr>
        </p:nvPicPr>
        <p:blipFill>
          <a:blip r:embed="rId2"/>
          <a:stretch>
            <a:fillRect/>
          </a:stretch>
        </p:blipFill>
        <p:spPr>
          <a:xfrm>
            <a:off x="838200" y="1690688"/>
            <a:ext cx="3924300" cy="9652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868C1BA1-FCBA-9841-BC30-0C454D0AE030}"/>
              </a:ext>
            </a:extLst>
          </p:cNvPr>
          <p:cNvSpPr txBox="1"/>
          <p:nvPr/>
        </p:nvSpPr>
        <p:spPr>
          <a:xfrm>
            <a:off x="1022888" y="2805192"/>
            <a:ext cx="10631837" cy="1477328"/>
          </a:xfrm>
          <a:prstGeom prst="rect">
            <a:avLst/>
          </a:prstGeom>
          <a:noFill/>
        </p:spPr>
        <p:txBody>
          <a:bodyPr wrap="square" rtlCol="0">
            <a:spAutoFit/>
          </a:bodyPr>
          <a:lstStyle/>
          <a:p>
            <a:r>
              <a:rPr lang="en-US" dirty="0"/>
              <a:t>Psychic Scream (S): casting time: 1 action; range: 90 ft; duration: instantaneous. Up to 10 creatures of your choice within range (who have intelligence scores higher than 2) must make an intelligence saving throw. On a failed save, a target takes 14d6 psychic damage and is stunned until it makes a successful intelligence check at the end of one of its turns. On a successful save, the target takes half as much damage and is not stunned. If a target is killed by this damage, its head explodes, assuming it has one.</a:t>
            </a:r>
          </a:p>
        </p:txBody>
      </p:sp>
    </p:spTree>
    <p:extLst>
      <p:ext uri="{BB962C8B-B14F-4D97-AF65-F5344CB8AC3E}">
        <p14:creationId xmlns:p14="http://schemas.microsoft.com/office/powerpoint/2010/main" val="139846315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10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lnSpcReduction="10000"/>
          </a:bodyPr>
          <a:lstStyle/>
          <a:p>
            <a:pPr marL="0" indent="0">
              <a:buNone/>
            </a:pPr>
            <a:r>
              <a:rPr lang="en-US" dirty="0"/>
              <a:t>Control Spell (V S M (A piece of Parchment with the general program of how to use the spell[s] of the same quality as </a:t>
            </a:r>
            <a:r>
              <a:rPr lang="en-US" dirty="0">
                <a:hlinkClick r:id="rId2" action="ppaction://hlinksldjump"/>
              </a:rPr>
              <a:t>scrolls</a:t>
            </a:r>
            <a:r>
              <a:rPr lang="en-US" dirty="0"/>
              <a:t>, which is consumed))</a:t>
            </a:r>
          </a:p>
          <a:p>
            <a:pPr marL="0" indent="0">
              <a:buNone/>
            </a:pPr>
            <a:r>
              <a:rPr lang="en-US" dirty="0"/>
              <a:t>Instantaneous, range special or 10 ft to spell through which the control flows, duration is concentration</a:t>
            </a:r>
          </a:p>
          <a:p>
            <a:pPr marL="0" indent="0">
              <a:buNone/>
            </a:pPr>
            <a:r>
              <a:rPr lang="en-US" dirty="0"/>
              <a:t>This spell controls all aspects of the spell through which it is used (of 10</a:t>
            </a:r>
            <a:r>
              <a:rPr lang="en-US" baseline="30000" dirty="0"/>
              <a:t>th</a:t>
            </a:r>
            <a:r>
              <a:rPr lang="en-US" dirty="0"/>
              <a:t> level or lower), and if that spell is another control spell like </a:t>
            </a:r>
            <a:r>
              <a:rPr lang="en-US" dirty="0">
                <a:hlinkClick r:id="rId3" action="ppaction://hlinksldjump"/>
              </a:rPr>
              <a:t>Twin Spell</a:t>
            </a:r>
            <a:r>
              <a:rPr lang="en-US" dirty="0"/>
              <a:t>, (or </a:t>
            </a:r>
            <a:r>
              <a:rPr lang="en-US" dirty="0" err="1"/>
              <a:t>counterspell</a:t>
            </a:r>
            <a:r>
              <a:rPr lang="en-US" dirty="0"/>
              <a:t>, or even more powerfully, dispel magic, allowing it to control all the spells that were otherwise going to be successfully dispelled) then it controls all the spells that control spell controls, which may for Twin Spell be another Twin Spell and so on.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4" action="ppaction://hlinksldjump"/>
              </a:rPr>
              <a:t>Menu</a:t>
            </a:r>
            <a:endParaRPr lang="en-US" dirty="0"/>
          </a:p>
        </p:txBody>
      </p:sp>
    </p:spTree>
    <p:extLst>
      <p:ext uri="{BB962C8B-B14F-4D97-AF65-F5344CB8AC3E}">
        <p14:creationId xmlns:p14="http://schemas.microsoft.com/office/powerpoint/2010/main" val="93911425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595770"/>
          </a:xfrm>
        </p:spPr>
        <p:txBody>
          <a:bodyPr>
            <a:normAutofit fontScale="90000"/>
          </a:bodyPr>
          <a:lstStyle/>
          <a:p>
            <a:r>
              <a:rPr lang="en-US" dirty="0"/>
              <a:t>Enchantment level 11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1011457"/>
            <a:ext cx="12192000" cy="5846543"/>
          </a:xfrm>
        </p:spPr>
        <p:txBody>
          <a:bodyPr>
            <a:normAutofit fontScale="47500" lnSpcReduction="20000"/>
          </a:bodyPr>
          <a:lstStyle/>
          <a:p>
            <a:pPr marL="0" indent="0">
              <a:buNone/>
            </a:pPr>
            <a:r>
              <a:rPr lang="en-US" dirty="0"/>
              <a:t>Requires that </a:t>
            </a:r>
            <a:r>
              <a:rPr lang="en-US" dirty="0">
                <a:hlinkClick r:id="rId2" action="ppaction://hlinksldjump"/>
              </a:rPr>
              <a:t>Global Dispel Magic </a:t>
            </a:r>
            <a:r>
              <a:rPr lang="en-US" dirty="0"/>
              <a:t>has never been cast on any plane of existence.</a:t>
            </a:r>
          </a:p>
          <a:p>
            <a:pPr marL="0" indent="0">
              <a:buNone/>
            </a:pPr>
            <a:r>
              <a:rPr lang="en-US" dirty="0"/>
              <a:t>Control Rings of Power (V S M (A </a:t>
            </a:r>
            <a:r>
              <a:rPr lang="en-US" dirty="0">
                <a:hlinkClick r:id="rId3" action="ppaction://hlinksldjump"/>
              </a:rPr>
              <a:t>Magic Volcano </a:t>
            </a:r>
            <a:r>
              <a:rPr lang="en-US" dirty="0"/>
              <a:t>in which </a:t>
            </a:r>
            <a:r>
              <a:rPr lang="en-US" dirty="0">
                <a:hlinkClick r:id="rId4" action="ppaction://hlinksldjump"/>
              </a:rPr>
              <a:t>Make Ring of Power </a:t>
            </a:r>
            <a:r>
              <a:rPr lang="en-US" dirty="0"/>
              <a:t>is being cast simultaneously, (number of spells associated with each Ring of Power at that point in time+∑level^2 of spell </a:t>
            </a:r>
            <a:r>
              <a:rPr lang="en-US" dirty="0" err="1"/>
              <a:t>i</a:t>
            </a:r>
            <a:r>
              <a:rPr lang="en-US" dirty="0"/>
              <a:t> within a ring of power for all spells in all Rings of Power) experience points))</a:t>
            </a:r>
          </a:p>
          <a:p>
            <a:pPr marL="0" indent="0">
              <a:buNone/>
            </a:pPr>
            <a:r>
              <a:rPr lang="en-US" dirty="0"/>
              <a:t>Instantaneous, range 5 ft to Ring or touch to another person in a group all casting this spell together such that at least one person is within 5 ft of Ring. Duration is until the Ring is destroyed by going into the lava of this volcano or being placed into the lava of another Magic Volcano with a successful intelligence check of the casters of that other magic volcano with the intelligence of the casters of the Magic Volcano in which it was made (on a failure, the Ring is suddenly on the finger of the person throwing it in and automatically succeeds on casting the equivalent of an indefinite Dominate Person/Monster on the person throwing the ring in according to the will of the person who used telekinesis to hold everything up for the purpose of making the ring originally, even if that person has since seemingly died). Each person must be held telekinetically above the lava by the same person as in Make Ring of Power.</a:t>
            </a:r>
          </a:p>
          <a:p>
            <a:pPr marL="0" indent="0">
              <a:buNone/>
            </a:pPr>
            <a:r>
              <a:rPr lang="en-US" dirty="0"/>
              <a:t>This spell allows a person involved in casting the Ring (i.e. casting </a:t>
            </a:r>
            <a:r>
              <a:rPr lang="en-US" dirty="0">
                <a:hlinkClick r:id="rId5" action="ppaction://hlinksldjump"/>
              </a:rPr>
              <a:t>telekinesis</a:t>
            </a:r>
            <a:r>
              <a:rPr lang="en-US" dirty="0"/>
              <a:t> on everything and everyone in the mouth of the volcano to hold it up, casting Control Water to hold up the </a:t>
            </a:r>
            <a:r>
              <a:rPr lang="en-US" dirty="0" err="1"/>
              <a:t>tonge</a:t>
            </a:r>
            <a:r>
              <a:rPr lang="en-US" dirty="0"/>
              <a:t> of lava to where the ring is formed, casting </a:t>
            </a:r>
            <a:r>
              <a:rPr lang="en-US" dirty="0">
                <a:hlinkClick r:id="rId6" action="ppaction://hlinksldjump"/>
              </a:rPr>
              <a:t>See Rings of Power</a:t>
            </a:r>
            <a:r>
              <a:rPr lang="en-US" dirty="0"/>
              <a:t>, casting Control Rings of Power, or casting </a:t>
            </a:r>
            <a:r>
              <a:rPr lang="en-US" dirty="0">
                <a:hlinkClick r:id="rId4" action="ppaction://hlinksldjump"/>
              </a:rPr>
              <a:t>Make Ring of Power</a:t>
            </a:r>
            <a:r>
              <a:rPr lang="en-US" dirty="0"/>
              <a:t>) to control the power of all Rings of Power casting any spell from your Ring that any Ring currently being worn and that has been seen by you while you were wearing the Ring as if that spell had been built into your Ring by the Make Ring of Power spell. If the person wearing the Ring is able to see those holding other Rings of Power, they must make a (wisdom+(intelligence of those involved in creating their ring-intelligence of those who defected to be involved in making the Control Ring)) saving throw against the intelligence of all involved in creating the Control Ring both at that time of the Control Ring wielding person seeing their ring and every hour (not necessarily of consecutive minutes) that it is the case that both are wearing their rings and the Control-Ring-wielding person sees them. On a failed saving throw, that person, as long as they are wearing their normal Ring of Power, is indefinitely controlled by the Control Ring to the same extent as if they were a zombie under the control of a necromancer (with the benefits of course of being able to cast powerful spells through their Ring at the behest of the Control Ring). </a:t>
            </a:r>
          </a:p>
          <a:p>
            <a:pPr marL="0" indent="0">
              <a:buNone/>
            </a:pPr>
            <a:r>
              <a:rPr lang="en-US" dirty="0"/>
              <a:t>If a second Control Ring is made, and the people wielding them see each other, then both people will have the excruciating experience of having their body melded with the body of the other wielder as the Rings randomly choose to have this happen (50/50) at either the spot where one or the other was standing (as if by </a:t>
            </a:r>
            <a:r>
              <a:rPr lang="en-US" dirty="0">
                <a:hlinkClick r:id="rId7" action="ppaction://hlinksldjump"/>
              </a:rPr>
              <a:t>teleport</a:t>
            </a:r>
            <a:r>
              <a:rPr lang="en-US" dirty="0"/>
              <a:t>). The two Control Rings thus become one with the hands and arms holding the ring respectively melded together such that when one of them is bending the finger that they originally had the ring on, they in fact bend the double-finger the ring is on (e.g. if the Ring was on one’s pointer finger on his left hand, and the other had it on his ring finger on his right hand, it still seemingly remains on the same finger as before to both of them, but now the right ring finger of the second </a:t>
            </a:r>
            <a:r>
              <a:rPr lang="en-US" b="1" i="1" u="sng" dirty="0"/>
              <a:t>is</a:t>
            </a:r>
            <a:r>
              <a:rPr lang="en-US" dirty="0"/>
              <a:t> the left pointer finger of the first (the respective fingernails disappearing), and the left shoulder of the first is permanently melded to the right shoulder of the second such that they are each looking in different direction. If the two people are biologically incompatible (e.g. undead and living) their respective blood vesicles remain separate, but muscles and bone meet so as to offer just enough control over the other person to make them very angry. Otherwise two rings will compete for control over Ringed thralls in a manner derived from the above.</a:t>
            </a:r>
          </a:p>
          <a:p>
            <a:pPr marL="0" indent="0">
              <a:buNone/>
            </a:pPr>
            <a:r>
              <a:rPr lang="en-US" dirty="0"/>
              <a:t>If a person not involved in the creation of a Ring of Control sees the Control Ring, it is as though suggestion was cast on them each time they see it by the person who held everything up with telekinesis in the process of making the ring (regardless of whether or not that person is still apparently alive). The first time such a person puts on the ring and every (365 days / (1+sqrt(number of spell slots the person putting it on has)+number of years at a ranged combat school + number^2 of years at a melee combat school)) time of it touching their skin or them wearing it on their finger (not necessarily consecutive increments of time) they must make a wisdom saving throw against the intelligence of that telekinetic person from before. On 100 failed saves, not necessarily consecutive, the person takes the equivalent of an indefinite Dominate Person/Monster (that can restart every time they fail the saving throw on seeing it) by that telekinetic person from before, regardless of whether or not the person who used telekinesis in the process of making the Ring is still apparently alive. </a:t>
            </a:r>
          </a:p>
          <a:p>
            <a:pPr marL="0" indent="0">
              <a:buNone/>
            </a:pPr>
            <a:r>
              <a:rPr lang="en-US" dirty="0"/>
              <a:t>A person not involved with the Creation of a Ring of Control can still use it the same way until they are dominated (above) by succeeding on the intelligence checks for using spells like normal (Controlling the Rings of Power via a Control Ring you did not help make having the equivalent intelligence check as using the ring to cast an 11</a:t>
            </a:r>
            <a:r>
              <a:rPr lang="en-US" baseline="30000" dirty="0"/>
              <a:t>th</a:t>
            </a:r>
            <a:r>
              <a:rPr lang="en-US" dirty="0"/>
              <a:t> level spell).</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8" action="ppaction://hlinksldjump"/>
              </a:rPr>
              <a:t>Menu</a:t>
            </a:r>
            <a:endParaRPr lang="en-US" dirty="0"/>
          </a:p>
        </p:txBody>
      </p:sp>
    </p:spTree>
    <p:extLst>
      <p:ext uri="{BB962C8B-B14F-4D97-AF65-F5344CB8AC3E}">
        <p14:creationId xmlns:p14="http://schemas.microsoft.com/office/powerpoint/2010/main" val="1735344841"/>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595770"/>
          </a:xfrm>
        </p:spPr>
        <p:txBody>
          <a:bodyPr>
            <a:normAutofit fontScale="90000"/>
          </a:bodyPr>
          <a:lstStyle/>
          <a:p>
            <a:r>
              <a:rPr lang="en-US" dirty="0"/>
              <a:t>Enchantment level 12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1011457"/>
            <a:ext cx="12192000" cy="5846543"/>
          </a:xfrm>
        </p:spPr>
        <p:txBody>
          <a:bodyPr>
            <a:normAutofit fontScale="92500"/>
          </a:bodyPr>
          <a:lstStyle/>
          <a:p>
            <a:pPr marL="0" indent="0">
              <a:buNone/>
            </a:pPr>
            <a:r>
              <a:rPr lang="en-US" dirty="0"/>
              <a:t>Universal Suggestion (V S M (A </a:t>
            </a:r>
            <a:r>
              <a:rPr lang="en-US" dirty="0">
                <a:hlinkClick r:id="rId2" action="ppaction://hlinksldjump"/>
              </a:rPr>
              <a:t>Ring of Power</a:t>
            </a:r>
            <a:r>
              <a:rPr lang="en-US" dirty="0"/>
              <a:t>, 10,000,000 experience points, the 13</a:t>
            </a:r>
            <a:r>
              <a:rPr lang="en-US" baseline="30000" dirty="0"/>
              <a:t>th</a:t>
            </a:r>
            <a:r>
              <a:rPr lang="en-US" dirty="0"/>
              <a:t> level </a:t>
            </a:r>
            <a:r>
              <a:rPr lang="en-US" dirty="0">
                <a:hlinkClick r:id="rId3" action="ppaction://hlinksldjump"/>
              </a:rPr>
              <a:t>Read All Thoughts</a:t>
            </a:r>
            <a:r>
              <a:rPr lang="en-US" dirty="0"/>
              <a:t> Divination Spell must be used by the caster at the same time))</a:t>
            </a:r>
          </a:p>
          <a:p>
            <a:pPr marL="0" indent="0">
              <a:buNone/>
            </a:pPr>
            <a:r>
              <a:rPr lang="en-US" dirty="0"/>
              <a:t>Instantaneous, range: that plane of existence; Area of Effect: each person or creature with greater than 3 intelligence; duration: concentration or until another Universal Suggestion is made.</a:t>
            </a:r>
          </a:p>
          <a:p>
            <a:pPr marL="0" indent="0">
              <a:buNone/>
            </a:pPr>
            <a:r>
              <a:rPr lang="en-US" dirty="0"/>
              <a:t>You make one command that takes no longer than 10 English words to say that each must follow for the duration, unless they are wearing a Ring of Power, in which case they are immune. The only way Ring-bearers will know that this has happened is just by comparing the actions of people they encounter before and after this spell has happened and knowing what this spell does. If suggestion, Dominate Monster/Person, or similar is cast on something otherwise under this spell, they too are freed from its effects until either 24 hours after the casting or the effect ends, whichever is later.</a:t>
            </a:r>
          </a:p>
          <a:p>
            <a:pPr marL="0" indent="0">
              <a:buNone/>
            </a:pPr>
            <a:r>
              <a:rPr lang="en-US" dirty="0"/>
              <a:t>This is probably the best spell for ending all war or causing </a:t>
            </a:r>
            <a:r>
              <a:rPr lang="en-US" dirty="0" err="1"/>
              <a:t>Armaggedon</a:t>
            </a:r>
            <a:r>
              <a:rPr lang="en-US" dirty="0"/>
              <a:t>. You can use 3 of the 10 words to tell them “following previous order…” in the next casting to expand the length of the full order to each person.</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4" action="ppaction://hlinksldjump"/>
              </a:rPr>
              <a:t>Menu</a:t>
            </a:r>
            <a:endParaRPr lang="en-US" dirty="0"/>
          </a:p>
        </p:txBody>
      </p:sp>
    </p:spTree>
    <p:extLst>
      <p:ext uri="{BB962C8B-B14F-4D97-AF65-F5344CB8AC3E}">
        <p14:creationId xmlns:p14="http://schemas.microsoft.com/office/powerpoint/2010/main" val="3529999879"/>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cantrips</a:t>
            </a:r>
          </a:p>
        </p:txBody>
      </p:sp>
      <p:pic>
        <p:nvPicPr>
          <p:cNvPr id="5" name="Content Placeholder 4">
            <a:extLst>
              <a:ext uri="{FF2B5EF4-FFF2-40B4-BE49-F238E27FC236}">
                <a16:creationId xmlns:a16="http://schemas.microsoft.com/office/drawing/2014/main" id="{8D5F3CF6-C88D-A340-A14F-C8BA8A88FFCD}"/>
              </a:ext>
            </a:extLst>
          </p:cNvPr>
          <p:cNvPicPr>
            <a:picLocks noGrp="1" noChangeAspect="1"/>
          </p:cNvPicPr>
          <p:nvPr>
            <p:ph idx="1"/>
          </p:nvPr>
        </p:nvPicPr>
        <p:blipFill>
          <a:blip r:embed="rId2"/>
          <a:stretch>
            <a:fillRect/>
          </a:stretch>
        </p:blipFill>
        <p:spPr>
          <a:xfrm>
            <a:off x="838200" y="1690688"/>
            <a:ext cx="40132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5066609-2E6D-0C4B-84EC-F18EDA677A4D}"/>
              </a:ext>
            </a:extLst>
          </p:cNvPr>
          <p:cNvPicPr>
            <a:picLocks noChangeAspect="1"/>
          </p:cNvPicPr>
          <p:nvPr/>
        </p:nvPicPr>
        <p:blipFill>
          <a:blip r:embed="rId4"/>
          <a:stretch>
            <a:fillRect/>
          </a:stretch>
        </p:blipFill>
        <p:spPr>
          <a:xfrm>
            <a:off x="914400" y="2871788"/>
            <a:ext cx="3937000" cy="1003300"/>
          </a:xfrm>
          <a:prstGeom prst="rect">
            <a:avLst/>
          </a:prstGeom>
        </p:spPr>
      </p:pic>
      <p:pic>
        <p:nvPicPr>
          <p:cNvPr id="7" name="Picture 6">
            <a:extLst>
              <a:ext uri="{FF2B5EF4-FFF2-40B4-BE49-F238E27FC236}">
                <a16:creationId xmlns:a16="http://schemas.microsoft.com/office/drawing/2014/main" id="{76113F15-BDE3-6A46-8F0B-D5B241AC68E3}"/>
              </a:ext>
            </a:extLst>
          </p:cNvPr>
          <p:cNvPicPr>
            <a:picLocks noChangeAspect="1"/>
          </p:cNvPicPr>
          <p:nvPr/>
        </p:nvPicPr>
        <p:blipFill>
          <a:blip r:embed="rId5"/>
          <a:stretch>
            <a:fillRect/>
          </a:stretch>
        </p:blipFill>
        <p:spPr>
          <a:xfrm>
            <a:off x="914400" y="3875088"/>
            <a:ext cx="3568700" cy="1003300"/>
          </a:xfrm>
          <a:prstGeom prst="rect">
            <a:avLst/>
          </a:prstGeom>
        </p:spPr>
      </p:pic>
      <p:pic>
        <p:nvPicPr>
          <p:cNvPr id="8" name="Picture 7">
            <a:extLst>
              <a:ext uri="{FF2B5EF4-FFF2-40B4-BE49-F238E27FC236}">
                <a16:creationId xmlns:a16="http://schemas.microsoft.com/office/drawing/2014/main" id="{B942FF88-4AF3-014D-9F98-E9205B40A36A}"/>
              </a:ext>
            </a:extLst>
          </p:cNvPr>
          <p:cNvPicPr>
            <a:picLocks noChangeAspect="1"/>
          </p:cNvPicPr>
          <p:nvPr/>
        </p:nvPicPr>
        <p:blipFill>
          <a:blip r:embed="rId6"/>
          <a:stretch>
            <a:fillRect/>
          </a:stretch>
        </p:blipFill>
        <p:spPr>
          <a:xfrm>
            <a:off x="914400" y="4878388"/>
            <a:ext cx="3924300" cy="1041400"/>
          </a:xfrm>
          <a:prstGeom prst="rect">
            <a:avLst/>
          </a:prstGeom>
        </p:spPr>
      </p:pic>
      <p:pic>
        <p:nvPicPr>
          <p:cNvPr id="9" name="Picture 8">
            <a:extLst>
              <a:ext uri="{FF2B5EF4-FFF2-40B4-BE49-F238E27FC236}">
                <a16:creationId xmlns:a16="http://schemas.microsoft.com/office/drawing/2014/main" id="{7148A1C9-68D1-B24F-9D2E-C9C1A63BEE7C}"/>
              </a:ext>
            </a:extLst>
          </p:cNvPr>
          <p:cNvPicPr>
            <a:picLocks noChangeAspect="1"/>
          </p:cNvPicPr>
          <p:nvPr/>
        </p:nvPicPr>
        <p:blipFill>
          <a:blip r:embed="rId7"/>
          <a:stretch>
            <a:fillRect/>
          </a:stretch>
        </p:blipFill>
        <p:spPr>
          <a:xfrm>
            <a:off x="4851400" y="1677988"/>
            <a:ext cx="3924300" cy="1016000"/>
          </a:xfrm>
          <a:prstGeom prst="rect">
            <a:avLst/>
          </a:prstGeom>
        </p:spPr>
      </p:pic>
    </p:spTree>
    <p:extLst>
      <p:ext uri="{BB962C8B-B14F-4D97-AF65-F5344CB8AC3E}">
        <p14:creationId xmlns:p14="http://schemas.microsoft.com/office/powerpoint/2010/main" val="49766810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cantrips (clerics only)</a:t>
            </a:r>
          </a:p>
        </p:txBody>
      </p:sp>
      <p:pic>
        <p:nvPicPr>
          <p:cNvPr id="5" name="Content Placeholder 4">
            <a:extLst>
              <a:ext uri="{FF2B5EF4-FFF2-40B4-BE49-F238E27FC236}">
                <a16:creationId xmlns:a16="http://schemas.microsoft.com/office/drawing/2014/main" id="{201DEC2C-2D27-6E47-8C0E-4E24C024C641}"/>
              </a:ext>
            </a:extLst>
          </p:cNvPr>
          <p:cNvPicPr>
            <a:picLocks noGrp="1" noChangeAspect="1"/>
          </p:cNvPicPr>
          <p:nvPr>
            <p:ph idx="1"/>
          </p:nvPr>
        </p:nvPicPr>
        <p:blipFill>
          <a:blip r:embed="rId2"/>
          <a:stretch>
            <a:fillRect/>
          </a:stretch>
        </p:blipFill>
        <p:spPr>
          <a:xfrm>
            <a:off x="838200" y="1690688"/>
            <a:ext cx="39116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4EE1338-98F5-0144-86EA-A12014AEEA37}"/>
              </a:ext>
            </a:extLst>
          </p:cNvPr>
          <p:cNvPicPr>
            <a:picLocks noChangeAspect="1"/>
          </p:cNvPicPr>
          <p:nvPr/>
        </p:nvPicPr>
        <p:blipFill>
          <a:blip r:embed="rId4"/>
          <a:stretch>
            <a:fillRect/>
          </a:stretch>
        </p:blipFill>
        <p:spPr>
          <a:xfrm>
            <a:off x="838200" y="2706688"/>
            <a:ext cx="3924300" cy="990600"/>
          </a:xfrm>
          <a:prstGeom prst="rect">
            <a:avLst/>
          </a:prstGeom>
        </p:spPr>
      </p:pic>
    </p:spTree>
    <p:extLst>
      <p:ext uri="{BB962C8B-B14F-4D97-AF65-F5344CB8AC3E}">
        <p14:creationId xmlns:p14="http://schemas.microsoft.com/office/powerpoint/2010/main" val="1336053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CB226-755D-A24E-9476-1DF8D7EEFD26}"/>
              </a:ext>
            </a:extLst>
          </p:cNvPr>
          <p:cNvSpPr>
            <a:spLocks noGrp="1"/>
          </p:cNvSpPr>
          <p:nvPr>
            <p:ph type="title"/>
          </p:nvPr>
        </p:nvSpPr>
        <p:spPr/>
        <p:txBody>
          <a:bodyPr/>
          <a:lstStyle/>
          <a:p>
            <a:r>
              <a:rPr lang="en-US" dirty="0"/>
              <a:t>Wights</a:t>
            </a:r>
          </a:p>
        </p:txBody>
      </p:sp>
      <p:sp>
        <p:nvSpPr>
          <p:cNvPr id="3" name="Content Placeholder 2">
            <a:extLst>
              <a:ext uri="{FF2B5EF4-FFF2-40B4-BE49-F238E27FC236}">
                <a16:creationId xmlns:a16="http://schemas.microsoft.com/office/drawing/2014/main" id="{4E391C63-0E8A-8F4B-AB48-A1AC1E0619CA}"/>
              </a:ext>
            </a:extLst>
          </p:cNvPr>
          <p:cNvSpPr>
            <a:spLocks noGrp="1"/>
          </p:cNvSpPr>
          <p:nvPr>
            <p:ph idx="1"/>
          </p:nvPr>
        </p:nvSpPr>
        <p:spPr/>
        <p:txBody>
          <a:bodyPr>
            <a:normAutofit fontScale="55000" lnSpcReduction="20000"/>
          </a:bodyPr>
          <a:lstStyle/>
          <a:p>
            <a:r>
              <a:rPr lang="en-US" dirty="0"/>
              <a:t>Hp =14+strength+constitution</a:t>
            </a:r>
          </a:p>
          <a:p>
            <a:r>
              <a:rPr lang="en-US" dirty="0"/>
              <a:t>Damage resistance: necrotic, (from non-silver weapons: bludgeoning, piercing, slashing)</a:t>
            </a:r>
          </a:p>
          <a:p>
            <a:r>
              <a:rPr lang="en-US" dirty="0"/>
              <a:t>Damage immunity: poison</a:t>
            </a:r>
          </a:p>
          <a:p>
            <a:r>
              <a:rPr lang="en-US" dirty="0"/>
              <a:t>Condition immunity: exhaustion, poisoned</a:t>
            </a:r>
          </a:p>
          <a:p>
            <a:r>
              <a:rPr lang="en-US" dirty="0"/>
              <a:t>Darkvision 60 ft.</a:t>
            </a:r>
          </a:p>
          <a:p>
            <a:r>
              <a:rPr lang="en-US" dirty="0"/>
              <a:t>30 ft/6 s</a:t>
            </a:r>
          </a:p>
          <a:p>
            <a:r>
              <a:rPr lang="en-US" dirty="0" err="1"/>
              <a:t>Str</a:t>
            </a:r>
            <a:r>
              <a:rPr lang="en-US" dirty="0"/>
              <a:t> 15, </a:t>
            </a:r>
            <a:r>
              <a:rPr lang="en-US" dirty="0" err="1"/>
              <a:t>Dex</a:t>
            </a:r>
            <a:r>
              <a:rPr lang="en-US" dirty="0"/>
              <a:t> 14, Con 16, </a:t>
            </a:r>
            <a:r>
              <a:rPr lang="en-US" dirty="0" err="1"/>
              <a:t>Int</a:t>
            </a:r>
            <a:r>
              <a:rPr lang="en-US" dirty="0"/>
              <a:t> 10, </a:t>
            </a:r>
            <a:r>
              <a:rPr lang="en-US" dirty="0" err="1"/>
              <a:t>Wis</a:t>
            </a:r>
            <a:r>
              <a:rPr lang="en-US" dirty="0"/>
              <a:t> 13, Cha 15; </a:t>
            </a:r>
          </a:p>
          <a:p>
            <a:r>
              <a:rPr lang="en-US" dirty="0"/>
              <a:t>Intelligence and Wisdom can be increased by going through the School of Necromancy (like for </a:t>
            </a:r>
            <a:r>
              <a:rPr lang="en-US" dirty="0" err="1"/>
              <a:t>Ghasts</a:t>
            </a:r>
            <a:r>
              <a:rPr lang="en-US" dirty="0"/>
              <a:t>); </a:t>
            </a:r>
          </a:p>
          <a:p>
            <a:r>
              <a:rPr lang="en-US" dirty="0"/>
              <a:t>can be created by a an 8</a:t>
            </a:r>
            <a:r>
              <a:rPr lang="en-US" baseline="30000" dirty="0"/>
              <a:t>th</a:t>
            </a:r>
            <a:r>
              <a:rPr lang="en-US" dirty="0"/>
              <a:t> level (for 2) or higher (1 additional for each additional level) cast of the 6</a:t>
            </a:r>
            <a:r>
              <a:rPr lang="en-US" baseline="30000" dirty="0"/>
              <a:t>th</a:t>
            </a:r>
            <a:r>
              <a:rPr lang="en-US" dirty="0"/>
              <a:t> level Create Undead Necromancy spell; </a:t>
            </a:r>
          </a:p>
          <a:p>
            <a:r>
              <a:rPr lang="en-US" dirty="0"/>
              <a:t>has Multi-attack allowing it to make 2 longsword (+4 to attack roll, 5 ft reach, one target, 1d8+2 slashing damage or 1d10+2 for 2 hands) or two longbow (+4 to attack roll, range 150 ft normal roll or 600 ft with disadvantage, 1d8+2 piercing) or replacing one attack with Life Drain (+4 to attack roll, 1d6+2 necrotic, one target 5 ft, must also make a Constitution saving throw or have hp maximum reduced by  that many points, any creature who dies by this attack turns into a zombie under the </a:t>
            </a:r>
            <a:r>
              <a:rPr lang="en-US" dirty="0" err="1"/>
              <a:t>wight’s</a:t>
            </a:r>
            <a:r>
              <a:rPr lang="en-US" dirty="0"/>
              <a:t> control provided it does not have more than 12 undead under its control); </a:t>
            </a:r>
          </a:p>
          <a:p>
            <a:r>
              <a:rPr lang="en-US" dirty="0"/>
              <a:t>the spellcasting modifier for wights is Wisdom; the wight has disadvantage on attack rolls and checks that involve its wisdom while in sunlight.</a:t>
            </a:r>
          </a:p>
        </p:txBody>
      </p:sp>
      <p:sp>
        <p:nvSpPr>
          <p:cNvPr id="4" name="TextBox 3">
            <a:extLst>
              <a:ext uri="{FF2B5EF4-FFF2-40B4-BE49-F238E27FC236}">
                <a16:creationId xmlns:a16="http://schemas.microsoft.com/office/drawing/2014/main" id="{D5E7B254-FC68-984B-8BB3-54FB0DB1EA1D}"/>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60309295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1 spells</a:t>
            </a:r>
          </a:p>
        </p:txBody>
      </p:sp>
      <p:pic>
        <p:nvPicPr>
          <p:cNvPr id="5" name="Content Placeholder 4">
            <a:extLst>
              <a:ext uri="{FF2B5EF4-FFF2-40B4-BE49-F238E27FC236}">
                <a16:creationId xmlns:a16="http://schemas.microsoft.com/office/drawing/2014/main" id="{EB66EF31-892D-314C-890C-DC6D92F4898E}"/>
              </a:ext>
            </a:extLst>
          </p:cNvPr>
          <p:cNvPicPr>
            <a:picLocks noGrp="1" noChangeAspect="1"/>
          </p:cNvPicPr>
          <p:nvPr>
            <p:ph idx="1"/>
          </p:nvPr>
        </p:nvPicPr>
        <p:blipFill>
          <a:blip r:embed="rId2"/>
          <a:stretch>
            <a:fillRect/>
          </a:stretch>
        </p:blipFill>
        <p:spPr>
          <a:xfrm>
            <a:off x="838200" y="1690688"/>
            <a:ext cx="3937000" cy="13462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C00B682-245F-BD48-89EA-C672517C79E0}"/>
              </a:ext>
            </a:extLst>
          </p:cNvPr>
          <p:cNvPicPr>
            <a:picLocks noChangeAspect="1"/>
          </p:cNvPicPr>
          <p:nvPr/>
        </p:nvPicPr>
        <p:blipFill>
          <a:blip r:embed="rId4"/>
          <a:stretch>
            <a:fillRect/>
          </a:stretch>
        </p:blipFill>
        <p:spPr>
          <a:xfrm>
            <a:off x="838200" y="3016251"/>
            <a:ext cx="3937000" cy="1041400"/>
          </a:xfrm>
          <a:prstGeom prst="rect">
            <a:avLst/>
          </a:prstGeom>
        </p:spPr>
      </p:pic>
      <p:pic>
        <p:nvPicPr>
          <p:cNvPr id="7" name="Picture 6">
            <a:extLst>
              <a:ext uri="{FF2B5EF4-FFF2-40B4-BE49-F238E27FC236}">
                <a16:creationId xmlns:a16="http://schemas.microsoft.com/office/drawing/2014/main" id="{823DDCFD-1E38-3F44-A174-844708A8775D}"/>
              </a:ext>
            </a:extLst>
          </p:cNvPr>
          <p:cNvPicPr>
            <a:picLocks noChangeAspect="1"/>
          </p:cNvPicPr>
          <p:nvPr/>
        </p:nvPicPr>
        <p:blipFill>
          <a:blip r:embed="rId5"/>
          <a:stretch>
            <a:fillRect/>
          </a:stretch>
        </p:blipFill>
        <p:spPr>
          <a:xfrm>
            <a:off x="863600" y="4057651"/>
            <a:ext cx="3911600" cy="1371600"/>
          </a:xfrm>
          <a:prstGeom prst="rect">
            <a:avLst/>
          </a:prstGeom>
        </p:spPr>
      </p:pic>
    </p:spTree>
    <p:extLst>
      <p:ext uri="{BB962C8B-B14F-4D97-AF65-F5344CB8AC3E}">
        <p14:creationId xmlns:p14="http://schemas.microsoft.com/office/powerpoint/2010/main" val="86302442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a:t>
            </a:r>
            <a:r>
              <a:rPr lang="en-US"/>
              <a:t>1 spells (clerics only)</a:t>
            </a:r>
            <a:endParaRPr lang="en-US" dirty="0"/>
          </a:p>
        </p:txBody>
      </p:sp>
      <p:pic>
        <p:nvPicPr>
          <p:cNvPr id="5" name="Content Placeholder 4">
            <a:extLst>
              <a:ext uri="{FF2B5EF4-FFF2-40B4-BE49-F238E27FC236}">
                <a16:creationId xmlns:a16="http://schemas.microsoft.com/office/drawing/2014/main" id="{4676D51B-8C66-504F-9E43-F1605D2B896D}"/>
              </a:ext>
            </a:extLst>
          </p:cNvPr>
          <p:cNvPicPr>
            <a:picLocks noGrp="1" noChangeAspect="1"/>
          </p:cNvPicPr>
          <p:nvPr>
            <p:ph idx="1"/>
          </p:nvPr>
        </p:nvPicPr>
        <p:blipFill>
          <a:blip r:embed="rId2"/>
          <a:stretch>
            <a:fillRect/>
          </a:stretch>
        </p:blipFill>
        <p:spPr>
          <a:xfrm>
            <a:off x="838200" y="1690688"/>
            <a:ext cx="39497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5DABE70B-ECCF-DD45-9D36-D188CDF005BE}"/>
              </a:ext>
            </a:extLst>
          </p:cNvPr>
          <p:cNvPicPr>
            <a:picLocks noChangeAspect="1"/>
          </p:cNvPicPr>
          <p:nvPr/>
        </p:nvPicPr>
        <p:blipFill>
          <a:blip r:embed="rId4"/>
          <a:stretch>
            <a:fillRect/>
          </a:stretch>
        </p:blipFill>
        <p:spPr>
          <a:xfrm>
            <a:off x="838200" y="2706688"/>
            <a:ext cx="3975100" cy="1041400"/>
          </a:xfrm>
          <a:prstGeom prst="rect">
            <a:avLst/>
          </a:prstGeom>
        </p:spPr>
      </p:pic>
      <p:pic>
        <p:nvPicPr>
          <p:cNvPr id="7" name="Picture 6">
            <a:extLst>
              <a:ext uri="{FF2B5EF4-FFF2-40B4-BE49-F238E27FC236}">
                <a16:creationId xmlns:a16="http://schemas.microsoft.com/office/drawing/2014/main" id="{41B7A3BE-05C5-F242-B672-A595F2751DDC}"/>
              </a:ext>
            </a:extLst>
          </p:cNvPr>
          <p:cNvPicPr>
            <a:picLocks noChangeAspect="1"/>
          </p:cNvPicPr>
          <p:nvPr/>
        </p:nvPicPr>
        <p:blipFill>
          <a:blip r:embed="rId5"/>
          <a:stretch>
            <a:fillRect/>
          </a:stretch>
        </p:blipFill>
        <p:spPr>
          <a:xfrm>
            <a:off x="838200" y="3748088"/>
            <a:ext cx="3924300" cy="1168400"/>
          </a:xfrm>
          <a:prstGeom prst="rect">
            <a:avLst/>
          </a:prstGeom>
        </p:spPr>
      </p:pic>
      <p:pic>
        <p:nvPicPr>
          <p:cNvPr id="8" name="Picture 7">
            <a:extLst>
              <a:ext uri="{FF2B5EF4-FFF2-40B4-BE49-F238E27FC236}">
                <a16:creationId xmlns:a16="http://schemas.microsoft.com/office/drawing/2014/main" id="{126D6069-19E4-2A48-ACEB-24EE886B0692}"/>
              </a:ext>
            </a:extLst>
          </p:cNvPr>
          <p:cNvPicPr>
            <a:picLocks noChangeAspect="1"/>
          </p:cNvPicPr>
          <p:nvPr/>
        </p:nvPicPr>
        <p:blipFill>
          <a:blip r:embed="rId6"/>
          <a:stretch>
            <a:fillRect/>
          </a:stretch>
        </p:blipFill>
        <p:spPr>
          <a:xfrm>
            <a:off x="838200" y="4764088"/>
            <a:ext cx="3556000" cy="1016000"/>
          </a:xfrm>
          <a:prstGeom prst="rect">
            <a:avLst/>
          </a:prstGeom>
        </p:spPr>
      </p:pic>
      <p:pic>
        <p:nvPicPr>
          <p:cNvPr id="9" name="Picture 8">
            <a:extLst>
              <a:ext uri="{FF2B5EF4-FFF2-40B4-BE49-F238E27FC236}">
                <a16:creationId xmlns:a16="http://schemas.microsoft.com/office/drawing/2014/main" id="{873E1735-7153-1647-BE53-21FB7E78068F}"/>
              </a:ext>
            </a:extLst>
          </p:cNvPr>
          <p:cNvPicPr>
            <a:picLocks noChangeAspect="1"/>
          </p:cNvPicPr>
          <p:nvPr/>
        </p:nvPicPr>
        <p:blipFill>
          <a:blip r:embed="rId7"/>
          <a:stretch>
            <a:fillRect/>
          </a:stretch>
        </p:blipFill>
        <p:spPr>
          <a:xfrm>
            <a:off x="4762500" y="1644274"/>
            <a:ext cx="3924300" cy="1193800"/>
          </a:xfrm>
          <a:prstGeom prst="rect">
            <a:avLst/>
          </a:prstGeom>
        </p:spPr>
      </p:pic>
      <p:pic>
        <p:nvPicPr>
          <p:cNvPr id="10" name="Picture 9">
            <a:extLst>
              <a:ext uri="{FF2B5EF4-FFF2-40B4-BE49-F238E27FC236}">
                <a16:creationId xmlns:a16="http://schemas.microsoft.com/office/drawing/2014/main" id="{20AB6445-3E0C-7B43-8B22-EB7A64DD5FFB}"/>
              </a:ext>
            </a:extLst>
          </p:cNvPr>
          <p:cNvPicPr>
            <a:picLocks noChangeAspect="1"/>
          </p:cNvPicPr>
          <p:nvPr/>
        </p:nvPicPr>
        <p:blipFill>
          <a:blip r:embed="rId8"/>
          <a:stretch>
            <a:fillRect/>
          </a:stretch>
        </p:blipFill>
        <p:spPr>
          <a:xfrm>
            <a:off x="4813300" y="2838074"/>
            <a:ext cx="3987800" cy="3784600"/>
          </a:xfrm>
          <a:prstGeom prst="rect">
            <a:avLst/>
          </a:prstGeom>
        </p:spPr>
      </p:pic>
    </p:spTree>
    <p:extLst>
      <p:ext uri="{BB962C8B-B14F-4D97-AF65-F5344CB8AC3E}">
        <p14:creationId xmlns:p14="http://schemas.microsoft.com/office/powerpoint/2010/main" val="140239687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2 spells</a:t>
            </a:r>
          </a:p>
        </p:txBody>
      </p:sp>
      <p:pic>
        <p:nvPicPr>
          <p:cNvPr id="5" name="Content Placeholder 4">
            <a:extLst>
              <a:ext uri="{FF2B5EF4-FFF2-40B4-BE49-F238E27FC236}">
                <a16:creationId xmlns:a16="http://schemas.microsoft.com/office/drawing/2014/main" id="{9B733FC7-5385-124F-A7F8-81D57B987D72}"/>
              </a:ext>
            </a:extLst>
          </p:cNvPr>
          <p:cNvPicPr>
            <a:picLocks noGrp="1" noChangeAspect="1"/>
          </p:cNvPicPr>
          <p:nvPr>
            <p:ph idx="1"/>
          </p:nvPr>
        </p:nvPicPr>
        <p:blipFill>
          <a:blip r:embed="rId2"/>
          <a:stretch>
            <a:fillRect/>
          </a:stretch>
        </p:blipFill>
        <p:spPr>
          <a:xfrm>
            <a:off x="838200" y="1690688"/>
            <a:ext cx="3924300" cy="1028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AD0028D4-9C18-E447-9E37-435CB7409F57}"/>
              </a:ext>
            </a:extLst>
          </p:cNvPr>
          <p:cNvPicPr>
            <a:picLocks noChangeAspect="1"/>
          </p:cNvPicPr>
          <p:nvPr/>
        </p:nvPicPr>
        <p:blipFill>
          <a:blip r:embed="rId4"/>
          <a:stretch>
            <a:fillRect/>
          </a:stretch>
        </p:blipFill>
        <p:spPr>
          <a:xfrm>
            <a:off x="838200" y="2719388"/>
            <a:ext cx="3568700" cy="1028700"/>
          </a:xfrm>
          <a:prstGeom prst="rect">
            <a:avLst/>
          </a:prstGeom>
        </p:spPr>
      </p:pic>
      <p:pic>
        <p:nvPicPr>
          <p:cNvPr id="8" name="Picture 7">
            <a:extLst>
              <a:ext uri="{FF2B5EF4-FFF2-40B4-BE49-F238E27FC236}">
                <a16:creationId xmlns:a16="http://schemas.microsoft.com/office/drawing/2014/main" id="{21C02460-5F8F-A948-8547-566DE44E6063}"/>
              </a:ext>
            </a:extLst>
          </p:cNvPr>
          <p:cNvPicPr>
            <a:picLocks noChangeAspect="1"/>
          </p:cNvPicPr>
          <p:nvPr/>
        </p:nvPicPr>
        <p:blipFill>
          <a:blip r:embed="rId5"/>
          <a:stretch>
            <a:fillRect/>
          </a:stretch>
        </p:blipFill>
        <p:spPr>
          <a:xfrm>
            <a:off x="800100" y="4916488"/>
            <a:ext cx="3962400" cy="1028700"/>
          </a:xfrm>
          <a:prstGeom prst="rect">
            <a:avLst/>
          </a:prstGeom>
        </p:spPr>
      </p:pic>
      <p:pic>
        <p:nvPicPr>
          <p:cNvPr id="9" name="Picture 8">
            <a:extLst>
              <a:ext uri="{FF2B5EF4-FFF2-40B4-BE49-F238E27FC236}">
                <a16:creationId xmlns:a16="http://schemas.microsoft.com/office/drawing/2014/main" id="{1B3F7FE0-31A1-1748-B551-3155FDDDD100}"/>
              </a:ext>
            </a:extLst>
          </p:cNvPr>
          <p:cNvPicPr>
            <a:picLocks noChangeAspect="1"/>
          </p:cNvPicPr>
          <p:nvPr/>
        </p:nvPicPr>
        <p:blipFill>
          <a:blip r:embed="rId6"/>
          <a:stretch>
            <a:fillRect/>
          </a:stretch>
        </p:blipFill>
        <p:spPr>
          <a:xfrm>
            <a:off x="4787900" y="1677988"/>
            <a:ext cx="3911600" cy="1041400"/>
          </a:xfrm>
          <a:prstGeom prst="rect">
            <a:avLst/>
          </a:prstGeom>
        </p:spPr>
      </p:pic>
    </p:spTree>
    <p:extLst>
      <p:ext uri="{BB962C8B-B14F-4D97-AF65-F5344CB8AC3E}">
        <p14:creationId xmlns:p14="http://schemas.microsoft.com/office/powerpoint/2010/main" val="50886915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a:t>
            </a:r>
            <a:r>
              <a:rPr lang="en-US"/>
              <a:t>level 2 spells (clerics only)</a:t>
            </a:r>
            <a:endParaRPr lang="en-US" dirty="0"/>
          </a:p>
        </p:txBody>
      </p:sp>
      <p:pic>
        <p:nvPicPr>
          <p:cNvPr id="5" name="Content Placeholder 4">
            <a:extLst>
              <a:ext uri="{FF2B5EF4-FFF2-40B4-BE49-F238E27FC236}">
                <a16:creationId xmlns:a16="http://schemas.microsoft.com/office/drawing/2014/main" id="{4E995F93-A3A9-4947-B55D-CD5BB42B12BC}"/>
              </a:ext>
            </a:extLst>
          </p:cNvPr>
          <p:cNvPicPr>
            <a:picLocks noGrp="1" noChangeAspect="1"/>
          </p:cNvPicPr>
          <p:nvPr>
            <p:ph idx="1"/>
          </p:nvPr>
        </p:nvPicPr>
        <p:blipFill>
          <a:blip r:embed="rId2"/>
          <a:stretch>
            <a:fillRect/>
          </a:stretch>
        </p:blipFill>
        <p:spPr>
          <a:xfrm>
            <a:off x="838200" y="1690688"/>
            <a:ext cx="39370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1C7F821-F9EB-7541-B1C6-5E73D370DBAF}"/>
              </a:ext>
            </a:extLst>
          </p:cNvPr>
          <p:cNvPicPr>
            <a:picLocks noChangeAspect="1"/>
          </p:cNvPicPr>
          <p:nvPr/>
        </p:nvPicPr>
        <p:blipFill>
          <a:blip r:embed="rId4"/>
          <a:stretch>
            <a:fillRect/>
          </a:stretch>
        </p:blipFill>
        <p:spPr>
          <a:xfrm>
            <a:off x="838200" y="2897188"/>
            <a:ext cx="3924300" cy="1193800"/>
          </a:xfrm>
          <a:prstGeom prst="rect">
            <a:avLst/>
          </a:prstGeom>
        </p:spPr>
      </p:pic>
      <p:pic>
        <p:nvPicPr>
          <p:cNvPr id="7" name="Picture 6">
            <a:extLst>
              <a:ext uri="{FF2B5EF4-FFF2-40B4-BE49-F238E27FC236}">
                <a16:creationId xmlns:a16="http://schemas.microsoft.com/office/drawing/2014/main" id="{8CCFB3A0-A22B-A548-8C30-8FDE347CEDF2}"/>
              </a:ext>
            </a:extLst>
          </p:cNvPr>
          <p:cNvPicPr>
            <a:picLocks noChangeAspect="1"/>
          </p:cNvPicPr>
          <p:nvPr/>
        </p:nvPicPr>
        <p:blipFill>
          <a:blip r:embed="rId5"/>
          <a:stretch>
            <a:fillRect/>
          </a:stretch>
        </p:blipFill>
        <p:spPr>
          <a:xfrm>
            <a:off x="825500" y="4103688"/>
            <a:ext cx="3962400" cy="1371600"/>
          </a:xfrm>
          <a:prstGeom prst="rect">
            <a:avLst/>
          </a:prstGeom>
        </p:spPr>
      </p:pic>
      <p:pic>
        <p:nvPicPr>
          <p:cNvPr id="8" name="Picture 7">
            <a:extLst>
              <a:ext uri="{FF2B5EF4-FFF2-40B4-BE49-F238E27FC236}">
                <a16:creationId xmlns:a16="http://schemas.microsoft.com/office/drawing/2014/main" id="{450FBDFB-A6BC-3F4A-B375-1C00C04D7B8E}"/>
              </a:ext>
            </a:extLst>
          </p:cNvPr>
          <p:cNvPicPr>
            <a:picLocks noChangeAspect="1"/>
          </p:cNvPicPr>
          <p:nvPr/>
        </p:nvPicPr>
        <p:blipFill>
          <a:blip r:embed="rId6"/>
          <a:stretch>
            <a:fillRect/>
          </a:stretch>
        </p:blipFill>
        <p:spPr>
          <a:xfrm>
            <a:off x="876300" y="5487988"/>
            <a:ext cx="3911600" cy="1155700"/>
          </a:xfrm>
          <a:prstGeom prst="rect">
            <a:avLst/>
          </a:prstGeom>
        </p:spPr>
      </p:pic>
      <p:pic>
        <p:nvPicPr>
          <p:cNvPr id="9" name="Picture 8">
            <a:extLst>
              <a:ext uri="{FF2B5EF4-FFF2-40B4-BE49-F238E27FC236}">
                <a16:creationId xmlns:a16="http://schemas.microsoft.com/office/drawing/2014/main" id="{838CA7B6-69E5-204A-B6DB-8384FD67869E}"/>
              </a:ext>
            </a:extLst>
          </p:cNvPr>
          <p:cNvPicPr>
            <a:picLocks noChangeAspect="1"/>
          </p:cNvPicPr>
          <p:nvPr/>
        </p:nvPicPr>
        <p:blipFill>
          <a:blip r:embed="rId7"/>
          <a:stretch>
            <a:fillRect/>
          </a:stretch>
        </p:blipFill>
        <p:spPr>
          <a:xfrm>
            <a:off x="4762500" y="1698411"/>
            <a:ext cx="3937000" cy="1193800"/>
          </a:xfrm>
          <a:prstGeom prst="rect">
            <a:avLst/>
          </a:prstGeom>
        </p:spPr>
      </p:pic>
      <p:pic>
        <p:nvPicPr>
          <p:cNvPr id="10" name="Picture 9">
            <a:extLst>
              <a:ext uri="{FF2B5EF4-FFF2-40B4-BE49-F238E27FC236}">
                <a16:creationId xmlns:a16="http://schemas.microsoft.com/office/drawing/2014/main" id="{F4A9B368-6B16-2243-86CA-C420F78165F0}"/>
              </a:ext>
            </a:extLst>
          </p:cNvPr>
          <p:cNvPicPr>
            <a:picLocks noChangeAspect="1"/>
          </p:cNvPicPr>
          <p:nvPr/>
        </p:nvPicPr>
        <p:blipFill>
          <a:blip r:embed="rId8"/>
          <a:stretch>
            <a:fillRect/>
          </a:stretch>
        </p:blipFill>
        <p:spPr>
          <a:xfrm>
            <a:off x="4787900" y="3008999"/>
            <a:ext cx="3581400" cy="1181100"/>
          </a:xfrm>
          <a:prstGeom prst="rect">
            <a:avLst/>
          </a:prstGeom>
        </p:spPr>
      </p:pic>
    </p:spTree>
    <p:extLst>
      <p:ext uri="{BB962C8B-B14F-4D97-AF65-F5344CB8AC3E}">
        <p14:creationId xmlns:p14="http://schemas.microsoft.com/office/powerpoint/2010/main" val="314265196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3 spells</a:t>
            </a:r>
          </a:p>
        </p:txBody>
      </p:sp>
      <p:pic>
        <p:nvPicPr>
          <p:cNvPr id="5" name="Content Placeholder 4">
            <a:extLst>
              <a:ext uri="{FF2B5EF4-FFF2-40B4-BE49-F238E27FC236}">
                <a16:creationId xmlns:a16="http://schemas.microsoft.com/office/drawing/2014/main" id="{065109BB-41DF-5046-BF2E-B52389883BFD}"/>
              </a:ext>
            </a:extLst>
          </p:cNvPr>
          <p:cNvPicPr>
            <a:picLocks noGrp="1" noChangeAspect="1"/>
          </p:cNvPicPr>
          <p:nvPr>
            <p:ph idx="1"/>
          </p:nvPr>
        </p:nvPicPr>
        <p:blipFill>
          <a:blip r:embed="rId2"/>
          <a:stretch>
            <a:fillRect/>
          </a:stretch>
        </p:blipFill>
        <p:spPr>
          <a:xfrm>
            <a:off x="838200" y="1690688"/>
            <a:ext cx="35687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278E76A-1341-F04B-9C2F-23D51B5AF71E}"/>
              </a:ext>
            </a:extLst>
          </p:cNvPr>
          <p:cNvPicPr>
            <a:picLocks noChangeAspect="1"/>
          </p:cNvPicPr>
          <p:nvPr/>
        </p:nvPicPr>
        <p:blipFill>
          <a:blip r:embed="rId4"/>
          <a:stretch>
            <a:fillRect/>
          </a:stretch>
        </p:blipFill>
        <p:spPr>
          <a:xfrm>
            <a:off x="838200" y="2693988"/>
            <a:ext cx="3911600" cy="1028700"/>
          </a:xfrm>
          <a:prstGeom prst="rect">
            <a:avLst/>
          </a:prstGeom>
        </p:spPr>
      </p:pic>
      <p:pic>
        <p:nvPicPr>
          <p:cNvPr id="7" name="Picture 6">
            <a:extLst>
              <a:ext uri="{FF2B5EF4-FFF2-40B4-BE49-F238E27FC236}">
                <a16:creationId xmlns:a16="http://schemas.microsoft.com/office/drawing/2014/main" id="{BB8FC73B-A808-404E-95BA-76E220E949FF}"/>
              </a:ext>
            </a:extLst>
          </p:cNvPr>
          <p:cNvPicPr>
            <a:picLocks noChangeAspect="1"/>
          </p:cNvPicPr>
          <p:nvPr/>
        </p:nvPicPr>
        <p:blipFill>
          <a:blip r:embed="rId5"/>
          <a:stretch>
            <a:fillRect/>
          </a:stretch>
        </p:blipFill>
        <p:spPr>
          <a:xfrm>
            <a:off x="838200" y="3722688"/>
            <a:ext cx="3924300" cy="1371600"/>
          </a:xfrm>
          <a:prstGeom prst="rect">
            <a:avLst/>
          </a:prstGeom>
        </p:spPr>
      </p:pic>
      <p:pic>
        <p:nvPicPr>
          <p:cNvPr id="8" name="Picture 7">
            <a:extLst>
              <a:ext uri="{FF2B5EF4-FFF2-40B4-BE49-F238E27FC236}">
                <a16:creationId xmlns:a16="http://schemas.microsoft.com/office/drawing/2014/main" id="{0E666972-C489-C846-AC6D-762A829B35C6}"/>
              </a:ext>
            </a:extLst>
          </p:cNvPr>
          <p:cNvPicPr>
            <a:picLocks noChangeAspect="1"/>
          </p:cNvPicPr>
          <p:nvPr/>
        </p:nvPicPr>
        <p:blipFill>
          <a:blip r:embed="rId6"/>
          <a:stretch>
            <a:fillRect/>
          </a:stretch>
        </p:blipFill>
        <p:spPr>
          <a:xfrm>
            <a:off x="838200" y="5094288"/>
            <a:ext cx="3556000" cy="1016000"/>
          </a:xfrm>
          <a:prstGeom prst="rect">
            <a:avLst/>
          </a:prstGeom>
        </p:spPr>
      </p:pic>
      <p:pic>
        <p:nvPicPr>
          <p:cNvPr id="9" name="Picture 8">
            <a:extLst>
              <a:ext uri="{FF2B5EF4-FFF2-40B4-BE49-F238E27FC236}">
                <a16:creationId xmlns:a16="http://schemas.microsoft.com/office/drawing/2014/main" id="{C4128500-692B-0840-A719-D76358500A64}"/>
              </a:ext>
            </a:extLst>
          </p:cNvPr>
          <p:cNvPicPr>
            <a:picLocks noChangeAspect="1"/>
          </p:cNvPicPr>
          <p:nvPr/>
        </p:nvPicPr>
        <p:blipFill>
          <a:blip r:embed="rId7"/>
          <a:stretch>
            <a:fillRect/>
          </a:stretch>
        </p:blipFill>
        <p:spPr>
          <a:xfrm>
            <a:off x="4762500" y="1690688"/>
            <a:ext cx="3543300" cy="1498600"/>
          </a:xfrm>
          <a:prstGeom prst="rect">
            <a:avLst/>
          </a:prstGeom>
        </p:spPr>
      </p:pic>
    </p:spTree>
    <p:extLst>
      <p:ext uri="{BB962C8B-B14F-4D97-AF65-F5344CB8AC3E}">
        <p14:creationId xmlns:p14="http://schemas.microsoft.com/office/powerpoint/2010/main" val="3529699785"/>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3 spells (clerics only)</a:t>
            </a:r>
          </a:p>
        </p:txBody>
      </p:sp>
      <p:pic>
        <p:nvPicPr>
          <p:cNvPr id="5" name="Content Placeholder 4">
            <a:extLst>
              <a:ext uri="{FF2B5EF4-FFF2-40B4-BE49-F238E27FC236}">
                <a16:creationId xmlns:a16="http://schemas.microsoft.com/office/drawing/2014/main" id="{0360274D-BC40-9C4B-ADD4-B0814E5488CE}"/>
              </a:ext>
            </a:extLst>
          </p:cNvPr>
          <p:cNvPicPr>
            <a:picLocks noGrp="1" noChangeAspect="1"/>
          </p:cNvPicPr>
          <p:nvPr>
            <p:ph idx="1"/>
          </p:nvPr>
        </p:nvPicPr>
        <p:blipFill>
          <a:blip r:embed="rId2"/>
          <a:stretch>
            <a:fillRect/>
          </a:stretch>
        </p:blipFill>
        <p:spPr>
          <a:xfrm>
            <a:off x="838200" y="1690688"/>
            <a:ext cx="39243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F8A5F1A5-34B6-2341-B2D6-F6205EE60C69}"/>
              </a:ext>
            </a:extLst>
          </p:cNvPr>
          <p:cNvPicPr>
            <a:picLocks noChangeAspect="1"/>
          </p:cNvPicPr>
          <p:nvPr/>
        </p:nvPicPr>
        <p:blipFill>
          <a:blip r:embed="rId4"/>
          <a:stretch>
            <a:fillRect/>
          </a:stretch>
        </p:blipFill>
        <p:spPr>
          <a:xfrm>
            <a:off x="838200" y="2871788"/>
            <a:ext cx="3937000" cy="1168400"/>
          </a:xfrm>
          <a:prstGeom prst="rect">
            <a:avLst/>
          </a:prstGeom>
        </p:spPr>
      </p:pic>
    </p:spTree>
    <p:extLst>
      <p:ext uri="{BB962C8B-B14F-4D97-AF65-F5344CB8AC3E}">
        <p14:creationId xmlns:p14="http://schemas.microsoft.com/office/powerpoint/2010/main" val="1673899685"/>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4 spells</a:t>
            </a:r>
          </a:p>
        </p:txBody>
      </p:sp>
      <p:pic>
        <p:nvPicPr>
          <p:cNvPr id="5" name="Content Placeholder 4">
            <a:extLst>
              <a:ext uri="{FF2B5EF4-FFF2-40B4-BE49-F238E27FC236}">
                <a16:creationId xmlns:a16="http://schemas.microsoft.com/office/drawing/2014/main" id="{7426F997-E0AB-2743-8867-5D8164EA6282}"/>
              </a:ext>
            </a:extLst>
          </p:cNvPr>
          <p:cNvPicPr>
            <a:picLocks noGrp="1" noChangeAspect="1"/>
          </p:cNvPicPr>
          <p:nvPr>
            <p:ph idx="1"/>
          </p:nvPr>
        </p:nvPicPr>
        <p:blipFill>
          <a:blip r:embed="rId2"/>
          <a:stretch>
            <a:fillRect/>
          </a:stretch>
        </p:blipFill>
        <p:spPr>
          <a:xfrm>
            <a:off x="838200" y="1690688"/>
            <a:ext cx="35306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A350DB9-558A-8C48-A9EA-103705344FA7}"/>
              </a:ext>
            </a:extLst>
          </p:cNvPr>
          <p:cNvPicPr>
            <a:picLocks noChangeAspect="1"/>
          </p:cNvPicPr>
          <p:nvPr/>
        </p:nvPicPr>
        <p:blipFill>
          <a:blip r:embed="rId4"/>
          <a:stretch>
            <a:fillRect/>
          </a:stretch>
        </p:blipFill>
        <p:spPr>
          <a:xfrm>
            <a:off x="838200" y="2706688"/>
            <a:ext cx="3924300" cy="1041400"/>
          </a:xfrm>
          <a:prstGeom prst="rect">
            <a:avLst/>
          </a:prstGeom>
        </p:spPr>
      </p:pic>
      <p:pic>
        <p:nvPicPr>
          <p:cNvPr id="7" name="Picture 6">
            <a:extLst>
              <a:ext uri="{FF2B5EF4-FFF2-40B4-BE49-F238E27FC236}">
                <a16:creationId xmlns:a16="http://schemas.microsoft.com/office/drawing/2014/main" id="{0247C743-29B8-B743-A48F-1A3AE4FCD7CD}"/>
              </a:ext>
            </a:extLst>
          </p:cNvPr>
          <p:cNvPicPr>
            <a:picLocks noChangeAspect="1"/>
          </p:cNvPicPr>
          <p:nvPr/>
        </p:nvPicPr>
        <p:blipFill>
          <a:blip r:embed="rId5"/>
          <a:stretch>
            <a:fillRect/>
          </a:stretch>
        </p:blipFill>
        <p:spPr>
          <a:xfrm>
            <a:off x="838200" y="3748088"/>
            <a:ext cx="3924300" cy="1206500"/>
          </a:xfrm>
          <a:prstGeom prst="rect">
            <a:avLst/>
          </a:prstGeom>
        </p:spPr>
      </p:pic>
      <p:pic>
        <p:nvPicPr>
          <p:cNvPr id="8" name="Picture 7">
            <a:extLst>
              <a:ext uri="{FF2B5EF4-FFF2-40B4-BE49-F238E27FC236}">
                <a16:creationId xmlns:a16="http://schemas.microsoft.com/office/drawing/2014/main" id="{34DDFFBC-0810-4649-9C59-A6B06EC750D2}"/>
              </a:ext>
            </a:extLst>
          </p:cNvPr>
          <p:cNvPicPr>
            <a:picLocks noChangeAspect="1"/>
          </p:cNvPicPr>
          <p:nvPr/>
        </p:nvPicPr>
        <p:blipFill>
          <a:blip r:embed="rId6"/>
          <a:stretch>
            <a:fillRect/>
          </a:stretch>
        </p:blipFill>
        <p:spPr>
          <a:xfrm>
            <a:off x="838200" y="4954588"/>
            <a:ext cx="3962400" cy="1181100"/>
          </a:xfrm>
          <a:prstGeom prst="rect">
            <a:avLst/>
          </a:prstGeom>
        </p:spPr>
      </p:pic>
    </p:spTree>
    <p:extLst>
      <p:ext uri="{BB962C8B-B14F-4D97-AF65-F5344CB8AC3E}">
        <p14:creationId xmlns:p14="http://schemas.microsoft.com/office/powerpoint/2010/main" val="32728181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5 spells</a:t>
            </a:r>
          </a:p>
        </p:txBody>
      </p:sp>
      <p:pic>
        <p:nvPicPr>
          <p:cNvPr id="5" name="Content Placeholder 4">
            <a:extLst>
              <a:ext uri="{FF2B5EF4-FFF2-40B4-BE49-F238E27FC236}">
                <a16:creationId xmlns:a16="http://schemas.microsoft.com/office/drawing/2014/main" id="{3980A88A-4C56-D14D-B87E-16085E05FB13}"/>
              </a:ext>
            </a:extLst>
          </p:cNvPr>
          <p:cNvPicPr>
            <a:picLocks noGrp="1" noChangeAspect="1"/>
          </p:cNvPicPr>
          <p:nvPr>
            <p:ph idx="1"/>
          </p:nvPr>
        </p:nvPicPr>
        <p:blipFill>
          <a:blip r:embed="rId2"/>
          <a:stretch>
            <a:fillRect/>
          </a:stretch>
        </p:blipFill>
        <p:spPr>
          <a:xfrm>
            <a:off x="838200" y="1690688"/>
            <a:ext cx="39116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4E8ED00C-B196-3D4E-A42C-48983BC29BB6}"/>
              </a:ext>
            </a:extLst>
          </p:cNvPr>
          <p:cNvPicPr>
            <a:picLocks noChangeAspect="1"/>
          </p:cNvPicPr>
          <p:nvPr/>
        </p:nvPicPr>
        <p:blipFill>
          <a:blip r:embed="rId4"/>
          <a:stretch>
            <a:fillRect/>
          </a:stretch>
        </p:blipFill>
        <p:spPr>
          <a:xfrm>
            <a:off x="838200" y="2871788"/>
            <a:ext cx="3937000" cy="1384300"/>
          </a:xfrm>
          <a:prstGeom prst="rect">
            <a:avLst/>
          </a:prstGeom>
        </p:spPr>
      </p:pic>
      <p:pic>
        <p:nvPicPr>
          <p:cNvPr id="7" name="Picture 6">
            <a:extLst>
              <a:ext uri="{FF2B5EF4-FFF2-40B4-BE49-F238E27FC236}">
                <a16:creationId xmlns:a16="http://schemas.microsoft.com/office/drawing/2014/main" id="{AB994A2F-19A4-6240-9A33-8E2D479E2AD7}"/>
              </a:ext>
            </a:extLst>
          </p:cNvPr>
          <p:cNvPicPr>
            <a:picLocks noChangeAspect="1"/>
          </p:cNvPicPr>
          <p:nvPr/>
        </p:nvPicPr>
        <p:blipFill>
          <a:blip r:embed="rId5"/>
          <a:stretch>
            <a:fillRect/>
          </a:stretch>
        </p:blipFill>
        <p:spPr>
          <a:xfrm>
            <a:off x="850900" y="4197351"/>
            <a:ext cx="3924300" cy="1181100"/>
          </a:xfrm>
          <a:prstGeom prst="rect">
            <a:avLst/>
          </a:prstGeom>
        </p:spPr>
      </p:pic>
      <p:pic>
        <p:nvPicPr>
          <p:cNvPr id="8" name="Picture 7">
            <a:extLst>
              <a:ext uri="{FF2B5EF4-FFF2-40B4-BE49-F238E27FC236}">
                <a16:creationId xmlns:a16="http://schemas.microsoft.com/office/drawing/2014/main" id="{1F781875-E77D-A340-8C32-CB706B500B56}"/>
              </a:ext>
            </a:extLst>
          </p:cNvPr>
          <p:cNvPicPr>
            <a:picLocks noChangeAspect="1"/>
          </p:cNvPicPr>
          <p:nvPr/>
        </p:nvPicPr>
        <p:blipFill>
          <a:blip r:embed="rId6"/>
          <a:stretch>
            <a:fillRect/>
          </a:stretch>
        </p:blipFill>
        <p:spPr>
          <a:xfrm>
            <a:off x="850900" y="5378451"/>
            <a:ext cx="4013200" cy="1168400"/>
          </a:xfrm>
          <a:prstGeom prst="rect">
            <a:avLst/>
          </a:prstGeom>
        </p:spPr>
      </p:pic>
    </p:spTree>
    <p:extLst>
      <p:ext uri="{BB962C8B-B14F-4D97-AF65-F5344CB8AC3E}">
        <p14:creationId xmlns:p14="http://schemas.microsoft.com/office/powerpoint/2010/main" val="248362562"/>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5 spells (Clerics only)</a:t>
            </a:r>
          </a:p>
        </p:txBody>
      </p:sp>
      <p:pic>
        <p:nvPicPr>
          <p:cNvPr id="5" name="Content Placeholder 4">
            <a:extLst>
              <a:ext uri="{FF2B5EF4-FFF2-40B4-BE49-F238E27FC236}">
                <a16:creationId xmlns:a16="http://schemas.microsoft.com/office/drawing/2014/main" id="{D0ABB23A-48E3-5548-9D98-3E616EF268F7}"/>
              </a:ext>
            </a:extLst>
          </p:cNvPr>
          <p:cNvPicPr>
            <a:picLocks noGrp="1" noChangeAspect="1"/>
          </p:cNvPicPr>
          <p:nvPr>
            <p:ph idx="1"/>
          </p:nvPr>
        </p:nvPicPr>
        <p:blipFill>
          <a:blip r:embed="rId2"/>
          <a:stretch>
            <a:fillRect/>
          </a:stretch>
        </p:blipFill>
        <p:spPr>
          <a:xfrm>
            <a:off x="838200" y="1690688"/>
            <a:ext cx="39370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D4AB9A5E-7762-BC46-BBCB-7C6BFF010171}"/>
              </a:ext>
            </a:extLst>
          </p:cNvPr>
          <p:cNvPicPr>
            <a:picLocks noChangeAspect="1"/>
          </p:cNvPicPr>
          <p:nvPr/>
        </p:nvPicPr>
        <p:blipFill>
          <a:blip r:embed="rId4"/>
          <a:stretch>
            <a:fillRect/>
          </a:stretch>
        </p:blipFill>
        <p:spPr>
          <a:xfrm>
            <a:off x="838200" y="2693988"/>
            <a:ext cx="3556000" cy="1181100"/>
          </a:xfrm>
          <a:prstGeom prst="rect">
            <a:avLst/>
          </a:prstGeom>
        </p:spPr>
      </p:pic>
      <p:pic>
        <p:nvPicPr>
          <p:cNvPr id="7" name="Picture 6">
            <a:extLst>
              <a:ext uri="{FF2B5EF4-FFF2-40B4-BE49-F238E27FC236}">
                <a16:creationId xmlns:a16="http://schemas.microsoft.com/office/drawing/2014/main" id="{3F63EE5E-7581-6349-BFC1-F18A8D1BC08E}"/>
              </a:ext>
            </a:extLst>
          </p:cNvPr>
          <p:cNvPicPr>
            <a:picLocks noChangeAspect="1"/>
          </p:cNvPicPr>
          <p:nvPr/>
        </p:nvPicPr>
        <p:blipFill>
          <a:blip r:embed="rId5"/>
          <a:stretch>
            <a:fillRect/>
          </a:stretch>
        </p:blipFill>
        <p:spPr>
          <a:xfrm>
            <a:off x="838200" y="4019551"/>
            <a:ext cx="3937000" cy="990600"/>
          </a:xfrm>
          <a:prstGeom prst="rect">
            <a:avLst/>
          </a:prstGeom>
        </p:spPr>
      </p:pic>
    </p:spTree>
    <p:extLst>
      <p:ext uri="{BB962C8B-B14F-4D97-AF65-F5344CB8AC3E}">
        <p14:creationId xmlns:p14="http://schemas.microsoft.com/office/powerpoint/2010/main" val="1084283439"/>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6 spells</a:t>
            </a:r>
          </a:p>
        </p:txBody>
      </p:sp>
      <p:pic>
        <p:nvPicPr>
          <p:cNvPr id="5" name="Content Placeholder 4">
            <a:extLst>
              <a:ext uri="{FF2B5EF4-FFF2-40B4-BE49-F238E27FC236}">
                <a16:creationId xmlns:a16="http://schemas.microsoft.com/office/drawing/2014/main" id="{9B8224D0-7E5C-F741-84C9-53CC940605F9}"/>
              </a:ext>
            </a:extLst>
          </p:cNvPr>
          <p:cNvPicPr>
            <a:picLocks noGrp="1" noChangeAspect="1"/>
          </p:cNvPicPr>
          <p:nvPr>
            <p:ph idx="1"/>
          </p:nvPr>
        </p:nvPicPr>
        <p:blipFill>
          <a:blip r:embed="rId2"/>
          <a:stretch>
            <a:fillRect/>
          </a:stretch>
        </p:blipFill>
        <p:spPr>
          <a:xfrm>
            <a:off x="838200" y="1690688"/>
            <a:ext cx="39624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F2792D4-1695-C842-B1F2-98618A3D5CF3}"/>
              </a:ext>
            </a:extLst>
          </p:cNvPr>
          <p:cNvPicPr>
            <a:picLocks noChangeAspect="1"/>
          </p:cNvPicPr>
          <p:nvPr/>
        </p:nvPicPr>
        <p:blipFill>
          <a:blip r:embed="rId4"/>
          <a:stretch>
            <a:fillRect/>
          </a:stretch>
        </p:blipFill>
        <p:spPr>
          <a:xfrm>
            <a:off x="838200" y="2884488"/>
            <a:ext cx="3568700" cy="1168400"/>
          </a:xfrm>
          <a:prstGeom prst="rect">
            <a:avLst/>
          </a:prstGeom>
        </p:spPr>
      </p:pic>
      <p:pic>
        <p:nvPicPr>
          <p:cNvPr id="7" name="Picture 6">
            <a:extLst>
              <a:ext uri="{FF2B5EF4-FFF2-40B4-BE49-F238E27FC236}">
                <a16:creationId xmlns:a16="http://schemas.microsoft.com/office/drawing/2014/main" id="{575B2EC8-EAA9-B740-A31F-7DAEF30AD503}"/>
              </a:ext>
            </a:extLst>
          </p:cNvPr>
          <p:cNvPicPr>
            <a:picLocks noChangeAspect="1"/>
          </p:cNvPicPr>
          <p:nvPr/>
        </p:nvPicPr>
        <p:blipFill>
          <a:blip r:embed="rId5"/>
          <a:stretch>
            <a:fillRect/>
          </a:stretch>
        </p:blipFill>
        <p:spPr>
          <a:xfrm>
            <a:off x="838200" y="4078288"/>
            <a:ext cx="3924300" cy="1016000"/>
          </a:xfrm>
          <a:prstGeom prst="rect">
            <a:avLst/>
          </a:prstGeom>
        </p:spPr>
      </p:pic>
      <p:pic>
        <p:nvPicPr>
          <p:cNvPr id="8" name="Picture 7">
            <a:extLst>
              <a:ext uri="{FF2B5EF4-FFF2-40B4-BE49-F238E27FC236}">
                <a16:creationId xmlns:a16="http://schemas.microsoft.com/office/drawing/2014/main" id="{D0D7CD7C-AA74-BB4F-8728-B5D51E810DCD}"/>
              </a:ext>
            </a:extLst>
          </p:cNvPr>
          <p:cNvPicPr>
            <a:picLocks noChangeAspect="1"/>
          </p:cNvPicPr>
          <p:nvPr/>
        </p:nvPicPr>
        <p:blipFill>
          <a:blip r:embed="rId6"/>
          <a:stretch>
            <a:fillRect/>
          </a:stretch>
        </p:blipFill>
        <p:spPr>
          <a:xfrm>
            <a:off x="825500" y="5119688"/>
            <a:ext cx="3937000" cy="1371600"/>
          </a:xfrm>
          <a:prstGeom prst="rect">
            <a:avLst/>
          </a:prstGeom>
        </p:spPr>
      </p:pic>
      <p:pic>
        <p:nvPicPr>
          <p:cNvPr id="9" name="Picture 8">
            <a:extLst>
              <a:ext uri="{FF2B5EF4-FFF2-40B4-BE49-F238E27FC236}">
                <a16:creationId xmlns:a16="http://schemas.microsoft.com/office/drawing/2014/main" id="{CEE48893-62C8-0F4C-8562-A89098219011}"/>
              </a:ext>
            </a:extLst>
          </p:cNvPr>
          <p:cNvPicPr>
            <a:picLocks noChangeAspect="1"/>
          </p:cNvPicPr>
          <p:nvPr/>
        </p:nvPicPr>
        <p:blipFill>
          <a:blip r:embed="rId7"/>
          <a:stretch>
            <a:fillRect/>
          </a:stretch>
        </p:blipFill>
        <p:spPr>
          <a:xfrm>
            <a:off x="4800600" y="1677988"/>
            <a:ext cx="3949700" cy="1206500"/>
          </a:xfrm>
          <a:prstGeom prst="rect">
            <a:avLst/>
          </a:prstGeom>
        </p:spPr>
      </p:pic>
    </p:spTree>
    <p:extLst>
      <p:ext uri="{BB962C8B-B14F-4D97-AF65-F5344CB8AC3E}">
        <p14:creationId xmlns:p14="http://schemas.microsoft.com/office/powerpoint/2010/main" val="33989412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CB226-755D-A24E-9476-1DF8D7EEFD26}"/>
              </a:ext>
            </a:extLst>
          </p:cNvPr>
          <p:cNvSpPr>
            <a:spLocks noGrp="1"/>
          </p:cNvSpPr>
          <p:nvPr>
            <p:ph type="title"/>
          </p:nvPr>
        </p:nvSpPr>
        <p:spPr/>
        <p:txBody>
          <a:bodyPr/>
          <a:lstStyle/>
          <a:p>
            <a:r>
              <a:rPr lang="en-US" dirty="0" err="1"/>
              <a:t>Ghasts</a:t>
            </a:r>
            <a:endParaRPr lang="en-US" dirty="0"/>
          </a:p>
        </p:txBody>
      </p:sp>
      <p:sp>
        <p:nvSpPr>
          <p:cNvPr id="3" name="Content Placeholder 2">
            <a:extLst>
              <a:ext uri="{FF2B5EF4-FFF2-40B4-BE49-F238E27FC236}">
                <a16:creationId xmlns:a16="http://schemas.microsoft.com/office/drawing/2014/main" id="{4E391C63-0E8A-8F4B-AB48-A1AC1E0619CA}"/>
              </a:ext>
            </a:extLst>
          </p:cNvPr>
          <p:cNvSpPr>
            <a:spLocks noGrp="1"/>
          </p:cNvSpPr>
          <p:nvPr>
            <p:ph idx="1"/>
          </p:nvPr>
        </p:nvSpPr>
        <p:spPr/>
        <p:txBody>
          <a:bodyPr>
            <a:normAutofit fontScale="55000" lnSpcReduction="20000"/>
          </a:bodyPr>
          <a:lstStyle/>
          <a:p>
            <a:r>
              <a:rPr lang="en-US" dirty="0"/>
              <a:t>Hp=10+strength+constitution</a:t>
            </a:r>
          </a:p>
          <a:p>
            <a:r>
              <a:rPr lang="en-US" dirty="0" err="1"/>
              <a:t>Str</a:t>
            </a:r>
            <a:r>
              <a:rPr lang="en-US" dirty="0"/>
              <a:t> 16, </a:t>
            </a:r>
            <a:r>
              <a:rPr lang="en-US" dirty="0" err="1"/>
              <a:t>dex</a:t>
            </a:r>
            <a:r>
              <a:rPr lang="en-US" dirty="0"/>
              <a:t> 17, con 10, </a:t>
            </a:r>
            <a:r>
              <a:rPr lang="en-US" dirty="0" err="1"/>
              <a:t>int</a:t>
            </a:r>
            <a:r>
              <a:rPr lang="en-US" dirty="0"/>
              <a:t> 11, </a:t>
            </a:r>
            <a:r>
              <a:rPr lang="en-US" dirty="0" err="1"/>
              <a:t>wis</a:t>
            </a:r>
            <a:r>
              <a:rPr lang="en-US" dirty="0"/>
              <a:t> 10, cha 8</a:t>
            </a:r>
          </a:p>
          <a:p>
            <a:r>
              <a:rPr lang="en-US" dirty="0"/>
              <a:t>Damage resistance: necrotic</a:t>
            </a:r>
          </a:p>
          <a:p>
            <a:r>
              <a:rPr lang="en-US" dirty="0"/>
              <a:t>Damage immunity: poison</a:t>
            </a:r>
          </a:p>
          <a:p>
            <a:r>
              <a:rPr lang="en-US" dirty="0"/>
              <a:t>Condition immunities: charmed, exhaustion, poisoned</a:t>
            </a:r>
          </a:p>
          <a:p>
            <a:r>
              <a:rPr lang="en-US" dirty="0"/>
              <a:t>Darkvision 60 ft</a:t>
            </a:r>
          </a:p>
          <a:p>
            <a:r>
              <a:rPr lang="en-US" dirty="0"/>
              <a:t>Speed: 30 ft/6 s</a:t>
            </a:r>
          </a:p>
          <a:p>
            <a:r>
              <a:rPr lang="en-US" dirty="0"/>
              <a:t>Stench: any creature within 5 ft must make a Constitution saving throw or be poisoned for 6 s (spellcasting modifier: wisdom)</a:t>
            </a:r>
          </a:p>
          <a:p>
            <a:r>
              <a:rPr lang="en-US" dirty="0"/>
              <a:t>Turn defiance: </a:t>
            </a:r>
            <a:r>
              <a:rPr lang="en-US" dirty="0" err="1"/>
              <a:t>Ghasts</a:t>
            </a:r>
            <a:r>
              <a:rPr lang="en-US" dirty="0"/>
              <a:t> and any undead within 30 ft of them have advantage on the </a:t>
            </a:r>
            <a:r>
              <a:rPr lang="en-US" dirty="0">
                <a:hlinkClick r:id="rId2" action="ppaction://hlinksldjump"/>
              </a:rPr>
              <a:t>Cleric</a:t>
            </a:r>
            <a:r>
              <a:rPr lang="en-US" dirty="0"/>
              <a:t>’s ability to use their holy symbol to cause them to stop or run, if the undead in question have no master, the </a:t>
            </a:r>
            <a:r>
              <a:rPr lang="en-US" dirty="0" err="1"/>
              <a:t>ghast’s</a:t>
            </a:r>
            <a:r>
              <a:rPr lang="en-US" dirty="0"/>
              <a:t> wisdom is used in the equation instead of the intelligence of the caster who made them. The </a:t>
            </a:r>
            <a:r>
              <a:rPr lang="en-US" dirty="0" err="1"/>
              <a:t>Ghast</a:t>
            </a:r>
            <a:r>
              <a:rPr lang="en-US" dirty="0"/>
              <a:t> itself uses </a:t>
            </a:r>
            <a:r>
              <a:rPr lang="en-US" dirty="0" err="1"/>
              <a:t>X~Uniform</a:t>
            </a:r>
            <a:r>
              <a:rPr lang="en-US" dirty="0"/>
              <a:t>(wisdom of cleric^2/distance in feet to </a:t>
            </a:r>
            <a:r>
              <a:rPr lang="en-US" dirty="0" err="1"/>
              <a:t>cleric+wisdom</a:t>
            </a:r>
            <a:r>
              <a:rPr lang="en-US" dirty="0"/>
              <a:t> of </a:t>
            </a:r>
            <a:r>
              <a:rPr lang="en-US" dirty="0" err="1"/>
              <a:t>ghast</a:t>
            </a:r>
            <a:r>
              <a:rPr lang="en-US" dirty="0"/>
              <a:t>+∑wisdoms of wights controlling it up the hierarchy + intelligence of living necromancer in charge) X&gt;wisdom of Cleric^2 for success (failing that check by half of that value causes the </a:t>
            </a:r>
            <a:r>
              <a:rPr lang="en-US" dirty="0" err="1"/>
              <a:t>Ghast</a:t>
            </a:r>
            <a:r>
              <a:rPr lang="en-US" dirty="0"/>
              <a:t> to flee, otherwise failing just stops the </a:t>
            </a:r>
            <a:r>
              <a:rPr lang="en-US" dirty="0" err="1"/>
              <a:t>ghast</a:t>
            </a:r>
            <a:r>
              <a:rPr lang="en-US" dirty="0"/>
              <a:t> from moving closer to the cleric while allowing them to make the check again 6 s later.</a:t>
            </a:r>
          </a:p>
          <a:p>
            <a:r>
              <a:rPr lang="en-US" dirty="0"/>
              <a:t>Attack: Bite +3 to roll, 5 ft one creature, 2d8+3 piercing; claws: +5 to hit, 5 ft, one target, 2d6+3 slashing (non-undead have to make a Constitution saving throw or be paralyzed for 1 minute).</a:t>
            </a:r>
          </a:p>
        </p:txBody>
      </p:sp>
      <p:sp>
        <p:nvSpPr>
          <p:cNvPr id="4" name="TextBox 3">
            <a:extLst>
              <a:ext uri="{FF2B5EF4-FFF2-40B4-BE49-F238E27FC236}">
                <a16:creationId xmlns:a16="http://schemas.microsoft.com/office/drawing/2014/main" id="{D5E7B254-FC68-984B-8BB3-54FB0DB1EA1D}"/>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11726098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a:t>
            </a:r>
            <a:r>
              <a:rPr lang="en-US"/>
              <a:t>level 6 </a:t>
            </a:r>
            <a:r>
              <a:rPr lang="en-US" dirty="0"/>
              <a:t>spells (</a:t>
            </a:r>
            <a:r>
              <a:rPr lang="en-US"/>
              <a:t>Clerics only)</a:t>
            </a:r>
            <a:endParaRPr lang="en-US" dirty="0"/>
          </a:p>
        </p:txBody>
      </p:sp>
      <p:pic>
        <p:nvPicPr>
          <p:cNvPr id="5" name="Content Placeholder 4">
            <a:extLst>
              <a:ext uri="{FF2B5EF4-FFF2-40B4-BE49-F238E27FC236}">
                <a16:creationId xmlns:a16="http://schemas.microsoft.com/office/drawing/2014/main" id="{17ACB064-4DAD-154E-9657-6C156CCE6EB7}"/>
              </a:ext>
            </a:extLst>
          </p:cNvPr>
          <p:cNvPicPr>
            <a:picLocks noGrp="1" noChangeAspect="1"/>
          </p:cNvPicPr>
          <p:nvPr>
            <p:ph idx="1"/>
          </p:nvPr>
        </p:nvPicPr>
        <p:blipFill>
          <a:blip r:embed="rId2"/>
          <a:stretch>
            <a:fillRect/>
          </a:stretch>
        </p:blipFill>
        <p:spPr>
          <a:xfrm>
            <a:off x="838200" y="1690688"/>
            <a:ext cx="39116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D11C046D-1FA2-204E-9805-816B3245D55B}"/>
              </a:ext>
            </a:extLst>
          </p:cNvPr>
          <p:cNvPicPr>
            <a:picLocks noChangeAspect="1"/>
          </p:cNvPicPr>
          <p:nvPr/>
        </p:nvPicPr>
        <p:blipFill>
          <a:blip r:embed="rId4"/>
          <a:stretch>
            <a:fillRect/>
          </a:stretch>
        </p:blipFill>
        <p:spPr>
          <a:xfrm>
            <a:off x="838200" y="2693988"/>
            <a:ext cx="3924300" cy="1003300"/>
          </a:xfrm>
          <a:prstGeom prst="rect">
            <a:avLst/>
          </a:prstGeom>
        </p:spPr>
      </p:pic>
    </p:spTree>
    <p:extLst>
      <p:ext uri="{BB962C8B-B14F-4D97-AF65-F5344CB8AC3E}">
        <p14:creationId xmlns:p14="http://schemas.microsoft.com/office/powerpoint/2010/main" val="282955424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7 spells</a:t>
            </a:r>
          </a:p>
        </p:txBody>
      </p:sp>
      <p:pic>
        <p:nvPicPr>
          <p:cNvPr id="5" name="Content Placeholder 4">
            <a:extLst>
              <a:ext uri="{FF2B5EF4-FFF2-40B4-BE49-F238E27FC236}">
                <a16:creationId xmlns:a16="http://schemas.microsoft.com/office/drawing/2014/main" id="{156AC365-9541-344A-A08C-2552B5741C8D}"/>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EC07F6F4-8404-5546-A649-0E3F6F01576C}"/>
              </a:ext>
            </a:extLst>
          </p:cNvPr>
          <p:cNvPicPr>
            <a:picLocks noChangeAspect="1"/>
          </p:cNvPicPr>
          <p:nvPr/>
        </p:nvPicPr>
        <p:blipFill>
          <a:blip r:embed="rId4"/>
          <a:stretch>
            <a:fillRect/>
          </a:stretch>
        </p:blipFill>
        <p:spPr>
          <a:xfrm>
            <a:off x="838200" y="2859088"/>
            <a:ext cx="3924300" cy="1016000"/>
          </a:xfrm>
          <a:prstGeom prst="rect">
            <a:avLst/>
          </a:prstGeom>
        </p:spPr>
      </p:pic>
      <p:pic>
        <p:nvPicPr>
          <p:cNvPr id="7" name="Picture 6">
            <a:extLst>
              <a:ext uri="{FF2B5EF4-FFF2-40B4-BE49-F238E27FC236}">
                <a16:creationId xmlns:a16="http://schemas.microsoft.com/office/drawing/2014/main" id="{3A0D97AC-7B74-244C-AA21-EC12AD590672}"/>
              </a:ext>
            </a:extLst>
          </p:cNvPr>
          <p:cNvPicPr>
            <a:picLocks noChangeAspect="1"/>
          </p:cNvPicPr>
          <p:nvPr/>
        </p:nvPicPr>
        <p:blipFill>
          <a:blip r:embed="rId5"/>
          <a:stretch>
            <a:fillRect/>
          </a:stretch>
        </p:blipFill>
        <p:spPr>
          <a:xfrm>
            <a:off x="838200" y="3875088"/>
            <a:ext cx="3581400" cy="990600"/>
          </a:xfrm>
          <a:prstGeom prst="rect">
            <a:avLst/>
          </a:prstGeom>
        </p:spPr>
      </p:pic>
      <p:pic>
        <p:nvPicPr>
          <p:cNvPr id="8" name="Picture 7">
            <a:extLst>
              <a:ext uri="{FF2B5EF4-FFF2-40B4-BE49-F238E27FC236}">
                <a16:creationId xmlns:a16="http://schemas.microsoft.com/office/drawing/2014/main" id="{54CBD848-96CC-8E42-89E2-4FD65C6053B7}"/>
              </a:ext>
            </a:extLst>
          </p:cNvPr>
          <p:cNvPicPr>
            <a:picLocks noChangeAspect="1"/>
          </p:cNvPicPr>
          <p:nvPr/>
        </p:nvPicPr>
        <p:blipFill>
          <a:blip r:embed="rId6"/>
          <a:stretch>
            <a:fillRect/>
          </a:stretch>
        </p:blipFill>
        <p:spPr>
          <a:xfrm>
            <a:off x="838200" y="5043488"/>
            <a:ext cx="3924300" cy="1371600"/>
          </a:xfrm>
          <a:prstGeom prst="rect">
            <a:avLst/>
          </a:prstGeom>
        </p:spPr>
      </p:pic>
    </p:spTree>
    <p:extLst>
      <p:ext uri="{BB962C8B-B14F-4D97-AF65-F5344CB8AC3E}">
        <p14:creationId xmlns:p14="http://schemas.microsoft.com/office/powerpoint/2010/main" val="216050643"/>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a:t>
            </a:r>
            <a:r>
              <a:rPr lang="en-US"/>
              <a:t>level 7 </a:t>
            </a:r>
            <a:r>
              <a:rPr lang="en-US" dirty="0"/>
              <a:t>spells (</a:t>
            </a:r>
            <a:r>
              <a:rPr lang="en-US"/>
              <a:t>Clerics only)</a:t>
            </a:r>
            <a:endParaRPr lang="en-US" dirty="0"/>
          </a:p>
        </p:txBody>
      </p:sp>
      <p:pic>
        <p:nvPicPr>
          <p:cNvPr id="5" name="Content Placeholder 4">
            <a:extLst>
              <a:ext uri="{FF2B5EF4-FFF2-40B4-BE49-F238E27FC236}">
                <a16:creationId xmlns:a16="http://schemas.microsoft.com/office/drawing/2014/main" id="{84A2BFC9-2833-4E41-B36C-EF821B427128}"/>
              </a:ext>
            </a:extLst>
          </p:cNvPr>
          <p:cNvPicPr>
            <a:picLocks noGrp="1" noChangeAspect="1"/>
          </p:cNvPicPr>
          <p:nvPr>
            <p:ph idx="1"/>
          </p:nvPr>
        </p:nvPicPr>
        <p:blipFill>
          <a:blip r:embed="rId2"/>
          <a:stretch>
            <a:fillRect/>
          </a:stretch>
        </p:blipFill>
        <p:spPr>
          <a:xfrm>
            <a:off x="838200" y="1690688"/>
            <a:ext cx="3924300" cy="1130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1A298AC9-D360-A943-A52A-DDC46F8D8C60}"/>
              </a:ext>
            </a:extLst>
          </p:cNvPr>
          <p:cNvPicPr>
            <a:picLocks noChangeAspect="1"/>
          </p:cNvPicPr>
          <p:nvPr/>
        </p:nvPicPr>
        <p:blipFill>
          <a:blip r:embed="rId4"/>
          <a:stretch>
            <a:fillRect/>
          </a:stretch>
        </p:blipFill>
        <p:spPr>
          <a:xfrm>
            <a:off x="838200" y="2820988"/>
            <a:ext cx="3924300" cy="1193800"/>
          </a:xfrm>
          <a:prstGeom prst="rect">
            <a:avLst/>
          </a:prstGeom>
        </p:spPr>
      </p:pic>
    </p:spTree>
    <p:extLst>
      <p:ext uri="{BB962C8B-B14F-4D97-AF65-F5344CB8AC3E}">
        <p14:creationId xmlns:p14="http://schemas.microsoft.com/office/powerpoint/2010/main" val="14185927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8 spells</a:t>
            </a:r>
          </a:p>
        </p:txBody>
      </p:sp>
      <p:pic>
        <p:nvPicPr>
          <p:cNvPr id="5" name="Content Placeholder 4">
            <a:extLst>
              <a:ext uri="{FF2B5EF4-FFF2-40B4-BE49-F238E27FC236}">
                <a16:creationId xmlns:a16="http://schemas.microsoft.com/office/drawing/2014/main" id="{9B72867F-99CC-3C4D-8093-C7B3E2FAFF9F}"/>
              </a:ext>
            </a:extLst>
          </p:cNvPr>
          <p:cNvPicPr>
            <a:picLocks noGrp="1" noChangeAspect="1"/>
          </p:cNvPicPr>
          <p:nvPr>
            <p:ph idx="1"/>
          </p:nvPr>
        </p:nvPicPr>
        <p:blipFill>
          <a:blip r:embed="rId2"/>
          <a:stretch>
            <a:fillRect/>
          </a:stretch>
        </p:blipFill>
        <p:spPr>
          <a:xfrm>
            <a:off x="838200" y="1690688"/>
            <a:ext cx="39370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034206731"/>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8 spells (Clerics only)</a:t>
            </a:r>
          </a:p>
        </p:txBody>
      </p:sp>
      <p:pic>
        <p:nvPicPr>
          <p:cNvPr id="5" name="Content Placeholder 4">
            <a:extLst>
              <a:ext uri="{FF2B5EF4-FFF2-40B4-BE49-F238E27FC236}">
                <a16:creationId xmlns:a16="http://schemas.microsoft.com/office/drawing/2014/main" id="{A32A8847-6C99-7244-A176-EDBFE2890586}"/>
              </a:ext>
            </a:extLst>
          </p:cNvPr>
          <p:cNvPicPr>
            <a:picLocks noGrp="1" noChangeAspect="1"/>
          </p:cNvPicPr>
          <p:nvPr>
            <p:ph idx="1"/>
          </p:nvPr>
        </p:nvPicPr>
        <p:blipFill>
          <a:blip r:embed="rId2"/>
          <a:stretch>
            <a:fillRect/>
          </a:stretch>
        </p:blipFill>
        <p:spPr>
          <a:xfrm>
            <a:off x="838200" y="1690688"/>
            <a:ext cx="39243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1597554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9 spells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402956" y="1825624"/>
            <a:ext cx="11406752" cy="5032375"/>
          </a:xfrm>
        </p:spPr>
        <p:txBody>
          <a:bodyPr>
            <a:normAutofit fontScale="92500" lnSpcReduction="10000"/>
          </a:bodyPr>
          <a:lstStyle/>
          <a:p>
            <a:r>
              <a:rPr lang="en-US" dirty="0"/>
              <a:t>Meteor Swarm (V S)</a:t>
            </a:r>
          </a:p>
          <a:p>
            <a:pPr marL="0" indent="0">
              <a:buNone/>
            </a:pPr>
            <a:r>
              <a:rPr lang="en-US" dirty="0"/>
              <a:t>1 action; 1 mile range; instantaneous</a:t>
            </a:r>
          </a:p>
          <a:p>
            <a:pPr marL="0" indent="0">
              <a:buNone/>
            </a:pPr>
            <a:r>
              <a:rPr lang="en-US" dirty="0"/>
              <a:t>Each creature in a 40 ft radius sphere centered on each point you choose must make a dexterity saving throw or take 20d6 fire and 20d6 bludgeoning damage on a failed save, or half as much on a successful save. A creature in the area of more than one </a:t>
            </a:r>
            <a:r>
              <a:rPr lang="en-US" dirty="0" err="1"/>
              <a:t>firey</a:t>
            </a:r>
            <a:r>
              <a:rPr lang="en-US" dirty="0"/>
              <a:t> burst is affected only once. The spell damages objects in the area and ignites flammable objects that aren’t being worn or carried.</a:t>
            </a:r>
          </a:p>
          <a:p>
            <a:pPr marL="0" indent="0">
              <a:buNone/>
            </a:pPr>
            <a:r>
              <a:rPr lang="en-US" dirty="0"/>
              <a:t>For casting at spell slots 10 or higher, you add two more spots to be damaged or 1d6 radiant damage to every spot for each level above 9</a:t>
            </a:r>
            <a:r>
              <a:rPr lang="en-US" baseline="30000" dirty="0"/>
              <a:t>th</a:t>
            </a:r>
            <a:r>
              <a:rPr lang="en-US" dirty="0"/>
              <a:t>.</a:t>
            </a:r>
          </a:p>
          <a:p>
            <a:pPr marL="0" indent="0">
              <a:buNone/>
            </a:pPr>
            <a:r>
              <a:rPr lang="en-US" dirty="0"/>
              <a:t>If an object or creature (other than a Magic Volcano) is in the area of effect of more than 1 sphere, they only take damage from 1 sphere. Unless the person casting Meteor Swarm is casting it via a Ring of Power, in which case they take damage from and make a dexterity saving throws against each one they are in </a:t>
            </a:r>
            <a:r>
              <a:rPr lang="en-US" dirty="0" err="1"/>
              <a:t>AoE</a:t>
            </a:r>
            <a:r>
              <a:rPr lang="en-US" dirty="0"/>
              <a:t> of.</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02073507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9 spells (Clerics only)</a:t>
            </a:r>
          </a:p>
        </p:txBody>
      </p:sp>
      <p:pic>
        <p:nvPicPr>
          <p:cNvPr id="5" name="Content Placeholder 4">
            <a:extLst>
              <a:ext uri="{FF2B5EF4-FFF2-40B4-BE49-F238E27FC236}">
                <a16:creationId xmlns:a16="http://schemas.microsoft.com/office/drawing/2014/main" id="{CDF8C401-4D64-5547-80A8-139BA392FA8A}"/>
              </a:ext>
            </a:extLst>
          </p:cNvPr>
          <p:cNvPicPr>
            <a:picLocks noGrp="1" noChangeAspect="1"/>
          </p:cNvPicPr>
          <p:nvPr>
            <p:ph idx="1"/>
          </p:nvPr>
        </p:nvPicPr>
        <p:blipFill>
          <a:blip r:embed="rId2"/>
          <a:stretch>
            <a:fillRect/>
          </a:stretch>
        </p:blipFill>
        <p:spPr>
          <a:xfrm>
            <a:off x="838200" y="1690688"/>
            <a:ext cx="3924300" cy="1041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80489680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10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85000" lnSpcReduction="20000"/>
          </a:bodyPr>
          <a:lstStyle/>
          <a:p>
            <a:pPr marL="0" indent="0">
              <a:buNone/>
            </a:pPr>
            <a:r>
              <a:rPr lang="en-US" dirty="0"/>
              <a:t>Move Mountain (S M (a </a:t>
            </a:r>
            <a:r>
              <a:rPr lang="en-US" dirty="0">
                <a:hlinkClick r:id="rId2" action="ppaction://hlinksldjump"/>
              </a:rPr>
              <a:t>Mythalar</a:t>
            </a:r>
            <a:r>
              <a:rPr lang="en-US" dirty="0"/>
              <a:t> that can belong to you (no check) or someone else (intelligence check if the person who put a </a:t>
            </a:r>
            <a:r>
              <a:rPr lang="en-US" dirty="0">
                <a:hlinkClick r:id="rId3" action="ppaction://hlinksldjump"/>
              </a:rPr>
              <a:t>Globe of Invulnerability </a:t>
            </a:r>
            <a:r>
              <a:rPr lang="en-US" dirty="0"/>
              <a:t>around it did not approve your use with the </a:t>
            </a:r>
            <a:r>
              <a:rPr lang="en-US" dirty="0">
                <a:hlinkClick r:id="rId4" action="ppaction://hlinksldjump"/>
              </a:rPr>
              <a:t>simulacrum</a:t>
            </a:r>
            <a:r>
              <a:rPr lang="en-US" dirty="0"/>
              <a:t>)); use up 100 experience points and take 1d4 psychic damage per 300 ft off the ground where you leave the city when you finish concentrating. Take 1 level of exhaustion per hour of moving the city. </a:t>
            </a:r>
          </a:p>
          <a:p>
            <a:pPr marL="0" indent="0">
              <a:buNone/>
            </a:pPr>
            <a:r>
              <a:rPr lang="en-US" dirty="0"/>
              <a:t>1 action; 1 mile range (to the </a:t>
            </a:r>
            <a:r>
              <a:rPr lang="en-US" dirty="0" err="1"/>
              <a:t>Mythalar</a:t>
            </a:r>
            <a:r>
              <a:rPr lang="en-US" dirty="0"/>
              <a:t> from you); instantaneous</a:t>
            </a:r>
          </a:p>
          <a:p>
            <a:pPr marL="0" indent="0">
              <a:buNone/>
            </a:pPr>
            <a:r>
              <a:rPr lang="en-US" dirty="0"/>
              <a:t>You move every rock (and anything standing on it or secured to it) within 1 mile of the </a:t>
            </a:r>
            <a:r>
              <a:rPr lang="en-US" dirty="0" err="1"/>
              <a:t>Mythalar</a:t>
            </a:r>
            <a:r>
              <a:rPr lang="en-US" dirty="0"/>
              <a:t>, or everything (including water and air in the second case) within a </a:t>
            </a:r>
            <a:r>
              <a:rPr lang="en-US" dirty="0">
                <a:hlinkClick r:id="rId5" action="ppaction://hlinksldjump"/>
              </a:rPr>
              <a:t>Protection of City </a:t>
            </a:r>
            <a:r>
              <a:rPr lang="en-US" dirty="0"/>
              <a:t>globe centered on the </a:t>
            </a:r>
            <a:r>
              <a:rPr lang="en-US" dirty="0" err="1"/>
              <a:t>Mythalar</a:t>
            </a:r>
            <a:r>
              <a:rPr lang="en-US" dirty="0"/>
              <a:t>. This movement happens with a maximum acceleration of 35 ft/s^2 subtracting the acceleration due to gravity when moving the city upward. The movement stops immediately upon any part of the “city” touching a force wall, Globe of Invulnerability, Protection of City, or similar that is not part of the city already, or coming within 11 miles of a Build Up Mountain or the casting of a Build Up Mountain.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spTree>
    <p:extLst>
      <p:ext uri="{BB962C8B-B14F-4D97-AF65-F5344CB8AC3E}">
        <p14:creationId xmlns:p14="http://schemas.microsoft.com/office/powerpoint/2010/main" val="1427319163"/>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11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282766" cy="5067947"/>
          </a:xfrm>
        </p:spPr>
        <p:txBody>
          <a:bodyPr>
            <a:normAutofit lnSpcReduction="10000"/>
          </a:bodyPr>
          <a:lstStyle/>
          <a:p>
            <a:pPr marL="0" indent="0">
              <a:buNone/>
            </a:pPr>
            <a:r>
              <a:rPr lang="en-US" sz="1600" dirty="0"/>
              <a:t>Fire Up Mountain (S M (the same one </a:t>
            </a:r>
            <a:r>
              <a:rPr lang="en-US" sz="1600" dirty="0">
                <a:hlinkClick r:id="rId2" action="ppaction://hlinksldjump"/>
              </a:rPr>
              <a:t>Mythalar</a:t>
            </a:r>
            <a:r>
              <a:rPr lang="en-US" sz="1600" dirty="0"/>
              <a:t> as required by </a:t>
            </a:r>
            <a:r>
              <a:rPr lang="en-US" sz="1600" dirty="0">
                <a:hlinkClick r:id="rId3" action="ppaction://hlinksldjump"/>
              </a:rPr>
              <a:t>Build Up Mountain </a:t>
            </a:r>
            <a:r>
              <a:rPr lang="en-US" sz="1600" dirty="0"/>
              <a:t>such that you only need one for casting the two spells together (unless you somehow managed to make a </a:t>
            </a:r>
            <a:r>
              <a:rPr lang="en-US" sz="1600" dirty="0">
                <a:hlinkClick r:id="rId4" action="ppaction://hlinksldjump"/>
              </a:rPr>
              <a:t>Hold Power </a:t>
            </a:r>
            <a:r>
              <a:rPr lang="en-US" sz="1600" dirty="0"/>
              <a:t>object capable of allowing you to make your own Magic Volcano yourself by casting Build Up Mountain using it while you cast Fire Up Mountain, thus requiring that you consume two </a:t>
            </a:r>
            <a:r>
              <a:rPr lang="en-US" sz="1600" dirty="0" err="1"/>
              <a:t>Mythalars</a:t>
            </a:r>
            <a:r>
              <a:rPr lang="en-US" sz="1600" dirty="0"/>
              <a:t>, (since you can use a Hold Power object to hold the Hold Power spell way back in the past and continue to use it forever, since Hold Power is a cantrip)) that can belong to you (no check) or someone else (intelligence check if the person who put a </a:t>
            </a:r>
            <a:r>
              <a:rPr lang="en-US" sz="1600" dirty="0">
                <a:hlinkClick r:id="rId5" action="ppaction://hlinksldjump"/>
              </a:rPr>
              <a:t>Globe of Invulnerability </a:t>
            </a:r>
            <a:r>
              <a:rPr lang="en-US" sz="1600" dirty="0"/>
              <a:t>around it did not approve your use with the </a:t>
            </a:r>
            <a:r>
              <a:rPr lang="en-US" sz="1600" dirty="0">
                <a:hlinkClick r:id="rId6" action="ppaction://hlinksldjump"/>
              </a:rPr>
              <a:t>simulacrum</a:t>
            </a:r>
            <a:r>
              <a:rPr lang="en-US" sz="1600" dirty="0"/>
              <a:t>)); 100000 experience points. An area of contiguous, compact silicate rock having at least 2 </a:t>
            </a:r>
            <a:r>
              <a:rPr lang="en-US" sz="1600" dirty="0" err="1"/>
              <a:t>Everests</a:t>
            </a:r>
            <a:r>
              <a:rPr lang="en-US" sz="1600" dirty="0"/>
              <a:t> worth of rock contiguous within 1 ft of the surface on which you are standing and with where you placed the </a:t>
            </a:r>
            <a:r>
              <a:rPr lang="en-US" sz="1600" dirty="0" err="1"/>
              <a:t>Mythalar</a:t>
            </a:r>
            <a:r>
              <a:rPr lang="en-US" sz="1600" dirty="0"/>
              <a:t>, which may not be closer than 10 miles from the nearest Protection of City or other Magic Volcano (i.e. can’t be in a Protection of City), The </a:t>
            </a:r>
            <a:r>
              <a:rPr lang="en-US" sz="1600" dirty="0" err="1"/>
              <a:t>Mythalar</a:t>
            </a:r>
            <a:r>
              <a:rPr lang="en-US" sz="1600" dirty="0"/>
              <a:t> and experience points are consumed on the successful cast of the spell.))</a:t>
            </a:r>
          </a:p>
          <a:p>
            <a:pPr marL="0" indent="0">
              <a:buNone/>
            </a:pPr>
            <a:r>
              <a:rPr lang="en-US" sz="1600" dirty="0"/>
              <a:t>1 mile range (to the </a:t>
            </a:r>
            <a:r>
              <a:rPr lang="en-US" sz="1600" dirty="0" err="1"/>
              <a:t>Mythalar</a:t>
            </a:r>
            <a:r>
              <a:rPr lang="en-US" sz="1600" dirty="0"/>
              <a:t> from you); 10 days of casting 8 hours per day using the same casters throughout the entire process, lasts until destroyed by </a:t>
            </a:r>
            <a:r>
              <a:rPr lang="en-US" sz="1600" dirty="0">
                <a:hlinkClick r:id="rId7" action="ppaction://hlinksldjump"/>
              </a:rPr>
              <a:t>Meteor Swarms </a:t>
            </a:r>
            <a:r>
              <a:rPr lang="en-US" sz="1600" dirty="0"/>
              <a:t>or </a:t>
            </a:r>
            <a:r>
              <a:rPr lang="en-US" sz="1600" dirty="0">
                <a:hlinkClick r:id="rId8" action="ppaction://hlinksldjump"/>
              </a:rPr>
              <a:t>Earthquakes</a:t>
            </a:r>
            <a:r>
              <a:rPr lang="en-US" sz="1600" dirty="0"/>
              <a:t> (or Special if not done with Build Up Mountain) that take away the equivalent of 2^(intelligence of all involved casters) hp.</a:t>
            </a:r>
          </a:p>
          <a:p>
            <a:pPr marL="0" indent="0">
              <a:buNone/>
            </a:pPr>
            <a:r>
              <a:rPr lang="en-US" sz="1600" dirty="0"/>
              <a:t>If Fire Up Mountain is used without build up mountain, then it must have been made into a surface that was already an otherwise non-magical mountain the only things that can be done with it are:</a:t>
            </a:r>
          </a:p>
          <a:p>
            <a:pPr marL="514350" indent="-514350">
              <a:buFont typeface="+mj-lt"/>
              <a:buAutoNum type="arabicPeriod"/>
            </a:pPr>
            <a:r>
              <a:rPr lang="en-US" sz="1600" dirty="0"/>
              <a:t>At will, destroying the mountain on which it was placed, sending the equivalent of 10 different meteor swarms to a place within a distance equal to the relative height of the mountain vs that place (compared to the same sea level for each). Not possible for Magic Volcano, since it can only be destroyed by Meteor Swarms and Earthquake spells, where this simple one is more like a normal volcano.</a:t>
            </a:r>
          </a:p>
          <a:p>
            <a:pPr marL="514350" indent="-514350">
              <a:buFont typeface="+mj-lt"/>
              <a:buAutoNum type="arabicPeriod"/>
            </a:pPr>
            <a:r>
              <a:rPr lang="en-US" sz="1600" dirty="0"/>
              <a:t>Using the lava like lava that is always hot (causing 1d4 fire damage every 10 minutes to anything it can “see”) as long as it remains in the mountain.</a:t>
            </a:r>
          </a:p>
          <a:p>
            <a:pPr marL="0" indent="0">
              <a:buNone/>
            </a:pPr>
            <a:r>
              <a:rPr lang="en-US" sz="1600" dirty="0"/>
              <a:t>If done with Build Up Mountain (the casting times overlapping perfectly within tolerances at the very limit of human perception like for anything else like this in the spell list), then you create a Magic Volcano. See </a:t>
            </a:r>
            <a:r>
              <a:rPr lang="en-US" sz="1600" dirty="0">
                <a:hlinkClick r:id="rId3" action="ppaction://hlinksldjump"/>
              </a:rPr>
              <a:t>Build Up Mountain </a:t>
            </a:r>
            <a:r>
              <a:rPr lang="en-US" sz="1600" dirty="0"/>
              <a:t>to see what you can do with that.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9" action="ppaction://hlinksldjump"/>
              </a:rPr>
              <a:t>Menu</a:t>
            </a:r>
            <a:endParaRPr lang="en-US" dirty="0"/>
          </a:p>
        </p:txBody>
      </p:sp>
    </p:spTree>
    <p:extLst>
      <p:ext uri="{BB962C8B-B14F-4D97-AF65-F5344CB8AC3E}">
        <p14:creationId xmlns:p14="http://schemas.microsoft.com/office/powerpoint/2010/main" val="2628399475"/>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12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1472338"/>
            <a:ext cx="12192000" cy="5067947"/>
          </a:xfrm>
        </p:spPr>
        <p:txBody>
          <a:bodyPr>
            <a:normAutofit lnSpcReduction="10000"/>
          </a:bodyPr>
          <a:lstStyle/>
          <a:p>
            <a:pPr marL="0" indent="0">
              <a:buNone/>
            </a:pPr>
            <a:r>
              <a:rPr lang="en-US" sz="1600" dirty="0"/>
              <a:t>Supernova (V S M (A </a:t>
            </a:r>
            <a:r>
              <a:rPr lang="en-US" sz="1600" dirty="0">
                <a:hlinkClick r:id="rId2" action="ppaction://hlinksldjump"/>
              </a:rPr>
              <a:t>Ring of Power</a:t>
            </a:r>
            <a:r>
              <a:rPr lang="en-US" sz="1600" dirty="0"/>
              <a:t>, 1,000,000 experience points, A </a:t>
            </a:r>
            <a:r>
              <a:rPr lang="en-US" sz="1600" dirty="0">
                <a:hlinkClick r:id="rId3" action="ppaction://hlinksldjump"/>
              </a:rPr>
              <a:t>Magic Volcano</a:t>
            </a:r>
            <a:r>
              <a:rPr lang="en-US" sz="1600" dirty="0"/>
              <a:t>, a 12.5 inch radius pure gold sphere (no imperfections from a spherical shape visible to the human eye), the experience points and sphere are consumed))</a:t>
            </a:r>
          </a:p>
          <a:p>
            <a:pPr marL="0" indent="0">
              <a:buNone/>
            </a:pPr>
            <a:r>
              <a:rPr lang="en-US" sz="1600" dirty="0"/>
              <a:t>Casting time: 1 hour</a:t>
            </a:r>
          </a:p>
          <a:p>
            <a:pPr marL="0" indent="0">
              <a:buNone/>
            </a:pPr>
            <a:r>
              <a:rPr lang="en-US" sz="1600" dirty="0"/>
              <a:t>Range: sight, </a:t>
            </a:r>
            <a:r>
              <a:rPr lang="en-US" sz="1600" dirty="0" err="1"/>
              <a:t>AoE</a:t>
            </a:r>
            <a:r>
              <a:rPr lang="en-US" sz="1600" dirty="0"/>
              <a:t>: tapers off like a normal supernova.</a:t>
            </a:r>
          </a:p>
          <a:p>
            <a:pPr marL="0" indent="0">
              <a:buNone/>
            </a:pPr>
            <a:r>
              <a:rPr lang="en-US" sz="1600" dirty="0"/>
              <a:t>Duration: ”instantaneous” (spreads out from the point chosen no faster than the speed of light as a single, spherical wave front of light)</a:t>
            </a:r>
          </a:p>
          <a:p>
            <a:pPr marL="0" indent="0">
              <a:buNone/>
            </a:pPr>
            <a:r>
              <a:rPr lang="en-US" sz="1600" dirty="0"/>
              <a:t>Saving throw: holding a Ring of Power, being within the </a:t>
            </a:r>
            <a:r>
              <a:rPr lang="en-US" sz="1600" dirty="0" err="1"/>
              <a:t>AoE</a:t>
            </a:r>
            <a:r>
              <a:rPr lang="en-US" sz="1600" dirty="0"/>
              <a:t> of </a:t>
            </a:r>
            <a:r>
              <a:rPr lang="en-US" sz="1600" dirty="0">
                <a:hlinkClick r:id="rId4" action="ppaction://hlinksldjump"/>
              </a:rPr>
              <a:t>Global Dispel Magic </a:t>
            </a:r>
            <a:r>
              <a:rPr lang="en-US" sz="1600" dirty="0"/>
              <a:t> (or </a:t>
            </a:r>
            <a:r>
              <a:rPr lang="en-US" sz="1600" dirty="0">
                <a:hlinkClick r:id="rId5" action="ppaction://hlinksldjump"/>
              </a:rPr>
              <a:t>similar</a:t>
            </a:r>
            <a:r>
              <a:rPr lang="en-US" sz="1600" dirty="0"/>
              <a:t>), being within a city surrounded by </a:t>
            </a:r>
            <a:r>
              <a:rPr lang="en-US" sz="1600" dirty="0">
                <a:hlinkClick r:id="rId6" action="ppaction://hlinksldjump"/>
              </a:rPr>
              <a:t>Protection of City </a:t>
            </a:r>
            <a:r>
              <a:rPr lang="en-US" sz="1600" dirty="0"/>
              <a:t>that is more than 50 million miles away from the chosen point, being within the area of effect of a Ring being used to “block the effects of </a:t>
            </a:r>
            <a:r>
              <a:rPr lang="en-US" sz="1600" dirty="0">
                <a:hlinkClick r:id="rId7" action="ppaction://hlinksldjump"/>
              </a:rPr>
              <a:t>Darken Planet </a:t>
            </a:r>
            <a:r>
              <a:rPr lang="en-US" sz="1600" dirty="0"/>
              <a:t>and </a:t>
            </a:r>
            <a:r>
              <a:rPr lang="en-US" sz="1600" dirty="0">
                <a:hlinkClick r:id="rId8" action="ppaction://hlinksldjump"/>
              </a:rPr>
              <a:t>Poison Planet</a:t>
            </a:r>
            <a:r>
              <a:rPr lang="en-US" sz="1600" dirty="0"/>
              <a:t>” (those spells need not be affecting the area in question to do that), being inside a Magic Volcano. Evocation wizards with more than 2 levels of Legendary Resistance left can use two to avoid being harmed initially with objects they are carrying or wearing normally, but, being human, they still will eventually need to find air, water, food and shelter in this vaporized landscape.</a:t>
            </a:r>
          </a:p>
          <a:p>
            <a:pPr marL="0" indent="0">
              <a:buNone/>
            </a:pPr>
            <a:r>
              <a:rPr lang="en-US" sz="1600" dirty="0"/>
              <a:t>The energy equivalent of ½ a solar mass (according to E=mc^2) is released from a point in space you can see which spreads out just like a normal supernova (capable of vaporizing Earth 4 light-years away) with the change of the light being distributed on an exponential curve of wavelengths from 10^-11 meters (gamma radiation) to ½ that probability of any photon being of 10^-8 meters wavelength to 0.0000000001% of the light being below 10^-5 meters. For play, this breakdown does not matter as everything not inside one of the above things gets vaporized. For this purpose, the cylinder of protection from a Ring blocking Darken Planet and Poison Planet (i.e. 107*number of spells made with^2 ft radius, 22,000 mile height, the Ring being used this way prevents it from casting a spell other than Daylight, and Darken Planet and Poison Planet do not need to be in effect for it to be used this way) can be considered to extend 22,000 miles below the person casting it (otherwise the center of one of the circular sides is at their feet) and prevents any superheated plasma from going inside, any Earthquakes due to the material of the Planet below the Ring-bearer trying to gravitationally stabilize into a much smaller sphere, and any air from going out. As in, the destruction made by a Supernova expands the power of all Rings though it forces them to reduce it by effectively preventing them from casting another spell again if they want to live. The other holders of Rings of Power may technically be spared, but all the air and land around them has now been pushed to the depths of space, and thus you will need to continuously cast spells to create air, water and food to eat anything unless you have </a:t>
            </a:r>
            <a:r>
              <a:rPr lang="en-US" sz="1600" dirty="0">
                <a:hlinkClick r:id="rId9" action="ppaction://hlinksldjump"/>
              </a:rPr>
              <a:t>this</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0" action="ppaction://hlinksldjump"/>
              </a:rPr>
              <a:t>Menu</a:t>
            </a:r>
            <a:endParaRPr lang="en-US" dirty="0"/>
          </a:p>
        </p:txBody>
      </p:sp>
    </p:spTree>
    <p:extLst>
      <p:ext uri="{BB962C8B-B14F-4D97-AF65-F5344CB8AC3E}">
        <p14:creationId xmlns:p14="http://schemas.microsoft.com/office/powerpoint/2010/main" val="31534085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CB226-755D-A24E-9476-1DF8D7EEFD26}"/>
              </a:ext>
            </a:extLst>
          </p:cNvPr>
          <p:cNvSpPr>
            <a:spLocks noGrp="1"/>
          </p:cNvSpPr>
          <p:nvPr>
            <p:ph type="title"/>
          </p:nvPr>
        </p:nvSpPr>
        <p:spPr/>
        <p:txBody>
          <a:bodyPr/>
          <a:lstStyle/>
          <a:p>
            <a:r>
              <a:rPr lang="en-US" dirty="0"/>
              <a:t>Zombie</a:t>
            </a:r>
          </a:p>
        </p:txBody>
      </p:sp>
      <p:sp>
        <p:nvSpPr>
          <p:cNvPr id="3" name="Content Placeholder 2">
            <a:extLst>
              <a:ext uri="{FF2B5EF4-FFF2-40B4-BE49-F238E27FC236}">
                <a16:creationId xmlns:a16="http://schemas.microsoft.com/office/drawing/2014/main" id="{4E391C63-0E8A-8F4B-AB48-A1AC1E0619CA}"/>
              </a:ext>
            </a:extLst>
          </p:cNvPr>
          <p:cNvSpPr>
            <a:spLocks noGrp="1"/>
          </p:cNvSpPr>
          <p:nvPr>
            <p:ph idx="1"/>
          </p:nvPr>
        </p:nvSpPr>
        <p:spPr/>
        <p:txBody>
          <a:bodyPr>
            <a:normAutofit fontScale="92500" lnSpcReduction="20000"/>
          </a:bodyPr>
          <a:lstStyle/>
          <a:p>
            <a:r>
              <a:rPr lang="en-US" dirty="0"/>
              <a:t>Hp=</a:t>
            </a:r>
            <a:r>
              <a:rPr lang="en-US" dirty="0" err="1"/>
              <a:t>strength+constitution</a:t>
            </a:r>
            <a:endParaRPr lang="en-US" dirty="0"/>
          </a:p>
          <a:p>
            <a:r>
              <a:rPr lang="en-US" dirty="0" err="1"/>
              <a:t>Str</a:t>
            </a:r>
            <a:r>
              <a:rPr lang="en-US" dirty="0"/>
              <a:t> 13, </a:t>
            </a:r>
            <a:r>
              <a:rPr lang="en-US" dirty="0" err="1"/>
              <a:t>dex</a:t>
            </a:r>
            <a:r>
              <a:rPr lang="en-US" dirty="0"/>
              <a:t> 6, con 16, </a:t>
            </a:r>
            <a:r>
              <a:rPr lang="en-US" dirty="0" err="1"/>
              <a:t>int</a:t>
            </a:r>
            <a:r>
              <a:rPr lang="en-US" dirty="0"/>
              <a:t> 3, </a:t>
            </a:r>
            <a:r>
              <a:rPr lang="en-US" dirty="0" err="1"/>
              <a:t>wis</a:t>
            </a:r>
            <a:r>
              <a:rPr lang="en-US" dirty="0"/>
              <a:t> 6, cha 5</a:t>
            </a:r>
          </a:p>
          <a:p>
            <a:r>
              <a:rPr lang="en-US" dirty="0"/>
              <a:t>Damage immunity: poison</a:t>
            </a:r>
          </a:p>
          <a:p>
            <a:r>
              <a:rPr lang="en-US" dirty="0"/>
              <a:t>Condition immunities: poisoned</a:t>
            </a:r>
          </a:p>
          <a:p>
            <a:r>
              <a:rPr lang="en-US" dirty="0"/>
              <a:t>Darkvision 60 ft</a:t>
            </a:r>
          </a:p>
          <a:p>
            <a:r>
              <a:rPr lang="en-US" dirty="0"/>
              <a:t>Speed 20 ft/6 s</a:t>
            </a:r>
          </a:p>
          <a:p>
            <a:r>
              <a:rPr lang="en-US" dirty="0"/>
              <a:t>Undead fortitude: upon a strike not of radiant damage that reduces the zombie to 0 hp or lower, the zombie makes a check of </a:t>
            </a:r>
            <a:r>
              <a:rPr lang="en-US" dirty="0" err="1"/>
              <a:t>X~Uniform</a:t>
            </a:r>
            <a:r>
              <a:rPr lang="en-US" dirty="0"/>
              <a:t>(0, 5+damage of that </a:t>
            </a:r>
            <a:r>
              <a:rPr lang="en-US" dirty="0" err="1"/>
              <a:t>strike+constitution</a:t>
            </a:r>
            <a:r>
              <a:rPr lang="en-US" dirty="0"/>
              <a:t>) where on X&gt;5+damage of that strike the zombie instead is at 1 hp (as in, keeps fighting).</a:t>
            </a:r>
          </a:p>
          <a:p>
            <a:r>
              <a:rPr lang="en-US" dirty="0"/>
              <a:t>Attack: 1d6+1 bludgeoning, 5 ft range, +3 to attack roll; can grapple any such person and do the same damage every turn until it escapes.</a:t>
            </a:r>
          </a:p>
        </p:txBody>
      </p:sp>
      <p:sp>
        <p:nvSpPr>
          <p:cNvPr id="4" name="TextBox 3">
            <a:extLst>
              <a:ext uri="{FF2B5EF4-FFF2-40B4-BE49-F238E27FC236}">
                <a16:creationId xmlns:a16="http://schemas.microsoft.com/office/drawing/2014/main" id="{D5E7B254-FC68-984B-8BB3-54FB0DB1EA1D}"/>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56247750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07204" y="94954"/>
            <a:ext cx="10515600" cy="611268"/>
          </a:xfrm>
        </p:spPr>
        <p:txBody>
          <a:bodyPr>
            <a:normAutofit fontScale="90000"/>
          </a:bodyPr>
          <a:lstStyle/>
          <a:p>
            <a:r>
              <a:rPr lang="en-US" dirty="0"/>
              <a:t>Evocation level 13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741285"/>
            <a:ext cx="12192000" cy="6116715"/>
          </a:xfrm>
        </p:spPr>
        <p:txBody>
          <a:bodyPr>
            <a:normAutofit lnSpcReduction="10000"/>
          </a:bodyPr>
          <a:lstStyle/>
          <a:p>
            <a:pPr marL="0" indent="0">
              <a:buNone/>
            </a:pPr>
            <a:r>
              <a:rPr lang="en-US" sz="1600" dirty="0"/>
              <a:t>Controlled Supernova (V S M (A </a:t>
            </a:r>
            <a:r>
              <a:rPr lang="en-US" sz="1600" dirty="0">
                <a:hlinkClick r:id="rId2" action="ppaction://hlinksldjump"/>
              </a:rPr>
              <a:t>Ring of Power</a:t>
            </a:r>
            <a:r>
              <a:rPr lang="en-US" sz="1600" dirty="0"/>
              <a:t>, 1,000,000 experience points, the casting of the original </a:t>
            </a:r>
            <a:r>
              <a:rPr lang="en-US" sz="1600" dirty="0">
                <a:hlinkClick r:id="rId3" action="ppaction://hlinksldjump"/>
              </a:rPr>
              <a:t>Supernova</a:t>
            </a:r>
            <a:r>
              <a:rPr lang="en-US" sz="1600" dirty="0"/>
              <a:t> must be happening through a Ring of Power worn by the person casting this spell at the same time (as in, it would require another distinct Ring of Power to cast this spell through a Ring)))</a:t>
            </a:r>
          </a:p>
          <a:p>
            <a:pPr marL="0" indent="0">
              <a:buNone/>
            </a:pPr>
            <a:r>
              <a:rPr lang="en-US" sz="1600" dirty="0"/>
              <a:t>Casting time: 1 hour</a:t>
            </a:r>
          </a:p>
          <a:p>
            <a:pPr marL="0" indent="0">
              <a:buNone/>
            </a:pPr>
            <a:r>
              <a:rPr lang="en-US" sz="1600" dirty="0"/>
              <a:t>Range: sight, </a:t>
            </a:r>
            <a:r>
              <a:rPr lang="en-US" sz="1600" dirty="0" err="1"/>
              <a:t>AoE</a:t>
            </a:r>
            <a:r>
              <a:rPr lang="en-US" sz="1600" dirty="0"/>
              <a:t>: Special</a:t>
            </a:r>
          </a:p>
          <a:p>
            <a:pPr marL="0" indent="0">
              <a:buNone/>
            </a:pPr>
            <a:r>
              <a:rPr lang="en-US" sz="1600" dirty="0"/>
              <a:t>Duration: ”instantaneous” (spreads out from the point chosen no faster than the speed of light as a single, special wave front of light)</a:t>
            </a:r>
          </a:p>
          <a:p>
            <a:pPr marL="0" indent="0">
              <a:buNone/>
            </a:pPr>
            <a:r>
              <a:rPr lang="en-US" sz="1600" dirty="0"/>
              <a:t>Saving throw: holding a Ring of Power, being within the </a:t>
            </a:r>
            <a:r>
              <a:rPr lang="en-US" sz="1600" dirty="0" err="1"/>
              <a:t>AoE</a:t>
            </a:r>
            <a:r>
              <a:rPr lang="en-US" sz="1600" dirty="0"/>
              <a:t> of </a:t>
            </a:r>
            <a:r>
              <a:rPr lang="en-US" sz="1600" dirty="0">
                <a:hlinkClick r:id="rId4" action="ppaction://hlinksldjump"/>
              </a:rPr>
              <a:t>Global Dispel Magic </a:t>
            </a:r>
            <a:r>
              <a:rPr lang="en-US" sz="1600" dirty="0"/>
              <a:t> (or </a:t>
            </a:r>
            <a:r>
              <a:rPr lang="en-US" sz="1600" dirty="0">
                <a:hlinkClick r:id="rId5" action="ppaction://hlinksldjump"/>
              </a:rPr>
              <a:t>similar</a:t>
            </a:r>
            <a:r>
              <a:rPr lang="en-US" sz="1600" dirty="0"/>
              <a:t>), being within a city surrounded by </a:t>
            </a:r>
            <a:r>
              <a:rPr lang="en-US" sz="1600" dirty="0">
                <a:hlinkClick r:id="rId6" action="ppaction://hlinksldjump"/>
              </a:rPr>
              <a:t>Protection of City </a:t>
            </a:r>
            <a:r>
              <a:rPr lang="en-US" sz="1600" dirty="0"/>
              <a:t>that is more than 50 million miles away from the chosen point if a spherical blast is chosen, Protection of City will not protect you if your planet is hit if the blast type is a laser, being within the area of effect of a Ring being used to “block the effects of </a:t>
            </a:r>
            <a:r>
              <a:rPr lang="en-US" sz="1600" dirty="0">
                <a:hlinkClick r:id="rId7" action="ppaction://hlinksldjump"/>
              </a:rPr>
              <a:t>Darken Planet </a:t>
            </a:r>
            <a:r>
              <a:rPr lang="en-US" sz="1600" dirty="0"/>
              <a:t>and </a:t>
            </a:r>
            <a:r>
              <a:rPr lang="en-US" sz="1600" dirty="0">
                <a:hlinkClick r:id="rId8" action="ppaction://hlinksldjump"/>
              </a:rPr>
              <a:t>Poison Planet</a:t>
            </a:r>
            <a:r>
              <a:rPr lang="en-US" sz="1600" dirty="0"/>
              <a:t>” (those spells need not be affecting the area in question to do that) if the chosen blast type is not a laser (this type of blocking will not work if the planet you are on is hit with the laser version of this spell, in which case everyone in that otherwise protected area is killed and the area vaporized except for the person holding the Ring and any object he is wearing or holding directly (the maximum range of this protection is a Space Suit), being inside a Magic Volcano above the lava will protect you as the energy washes over the whole world vaporizing everything until just at the line right beneath the magical lava where the protection from every spell but </a:t>
            </a:r>
            <a:r>
              <a:rPr lang="en-US" sz="1600" dirty="0">
                <a:hlinkClick r:id="rId9" action="ppaction://hlinksldjump"/>
              </a:rPr>
              <a:t>Meteor Swarm </a:t>
            </a:r>
            <a:r>
              <a:rPr lang="en-US" sz="1600" dirty="0"/>
              <a:t>and </a:t>
            </a:r>
            <a:r>
              <a:rPr lang="en-US" sz="1600" dirty="0">
                <a:hlinkClick r:id="rId10" action="ppaction://hlinksldjump"/>
              </a:rPr>
              <a:t>Earthquake</a:t>
            </a:r>
            <a:r>
              <a:rPr lang="en-US" sz="1600" dirty="0"/>
              <a:t> ends this will require having </a:t>
            </a:r>
            <a:r>
              <a:rPr lang="en-US" sz="1600" dirty="0">
                <a:hlinkClick r:id="rId11" action="ppaction://hlinksldjump"/>
              </a:rPr>
              <a:t>some sort </a:t>
            </a:r>
            <a:r>
              <a:rPr lang="en-US" sz="1600" dirty="0"/>
              <a:t>of immunity to fire damage to survive. However, if the caster chooses to use this Control over a Supernova to have all the light be emitted at one wavelength which a material can perfectly reflect (or if the caster chooses to increase the time over which the energy is released such that enough gets reflected without melting the not-quite-perfectly-reflective, reflective material) then the item or planet is spared, but shunted backward according to the relativistic momentum of light (as determined by Einstein) making this spell extremely useful for a Supernova engine or planetary or spacecraft thruster (the caster and the point from which the light emanates do not move except as the caster wishes (or if the caster is on the planet in question)).</a:t>
            </a:r>
          </a:p>
          <a:p>
            <a:pPr marL="0" indent="0">
              <a:buNone/>
            </a:pPr>
            <a:r>
              <a:rPr lang="en-US" sz="1600" dirty="0"/>
              <a:t>The energy equivalent of ½ a solar mass (according to E=mc^2) is released from a point in space you can see which spreads out just like a normal supernova (capable of vaporizing Earth 4 light-years away) with the change of the light being distributed as the caster wishes, which may be to have all the energy released as a sphere or a line, the caster may choose the speed at which this energy is released such that all of it is released by the end of concentration on this spell (may be advisable that this spell be cast from a Ring specifically designed to just be used to cast this particular evocation spell to avoid a sudden release of energy as it may require billions of years to release all of this energy safely). Generally the best way to use this as a utility spell is to choose a particular wavelength of light that can be perfectly reflected off the material most used in spacecraft in your civilization.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2" action="ppaction://hlinksldjump"/>
              </a:rPr>
              <a:t>Menu</a:t>
            </a:r>
            <a:endParaRPr lang="en-US" dirty="0"/>
          </a:p>
        </p:txBody>
      </p:sp>
    </p:spTree>
    <p:extLst>
      <p:ext uri="{BB962C8B-B14F-4D97-AF65-F5344CB8AC3E}">
        <p14:creationId xmlns:p14="http://schemas.microsoft.com/office/powerpoint/2010/main" val="1407258951"/>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cantrips</a:t>
            </a:r>
          </a:p>
        </p:txBody>
      </p:sp>
      <p:pic>
        <p:nvPicPr>
          <p:cNvPr id="5" name="Content Placeholder 4">
            <a:extLst>
              <a:ext uri="{FF2B5EF4-FFF2-40B4-BE49-F238E27FC236}">
                <a16:creationId xmlns:a16="http://schemas.microsoft.com/office/drawing/2014/main" id="{33ED4EAD-0144-3943-8BD3-E57CEFB3BDAA}"/>
              </a:ext>
            </a:extLst>
          </p:cNvPr>
          <p:cNvPicPr>
            <a:picLocks noGrp="1" noChangeAspect="1"/>
          </p:cNvPicPr>
          <p:nvPr>
            <p:ph idx="1"/>
          </p:nvPr>
        </p:nvPicPr>
        <p:blipFill>
          <a:blip r:embed="rId2"/>
          <a:stretch>
            <a:fillRect/>
          </a:stretch>
        </p:blipFill>
        <p:spPr>
          <a:xfrm>
            <a:off x="838200" y="1690688"/>
            <a:ext cx="35687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56035512"/>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1 spells</a:t>
            </a:r>
          </a:p>
        </p:txBody>
      </p:sp>
      <p:pic>
        <p:nvPicPr>
          <p:cNvPr id="5" name="Content Placeholder 4">
            <a:extLst>
              <a:ext uri="{FF2B5EF4-FFF2-40B4-BE49-F238E27FC236}">
                <a16:creationId xmlns:a16="http://schemas.microsoft.com/office/drawing/2014/main" id="{0A9FB554-EE85-BF44-9A34-E9B98C6AD01F}"/>
              </a:ext>
            </a:extLst>
          </p:cNvPr>
          <p:cNvPicPr>
            <a:picLocks noGrp="1" noChangeAspect="1"/>
          </p:cNvPicPr>
          <p:nvPr>
            <p:ph idx="1"/>
          </p:nvPr>
        </p:nvPicPr>
        <p:blipFill>
          <a:blip r:embed="rId2"/>
          <a:stretch>
            <a:fillRect/>
          </a:stretch>
        </p:blipFill>
        <p:spPr>
          <a:xfrm>
            <a:off x="838200" y="1690688"/>
            <a:ext cx="3556000" cy="13589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7138965-F748-E14B-BDF4-47711BBA4E4E}"/>
              </a:ext>
            </a:extLst>
          </p:cNvPr>
          <p:cNvPicPr>
            <a:picLocks noChangeAspect="1"/>
          </p:cNvPicPr>
          <p:nvPr/>
        </p:nvPicPr>
        <p:blipFill>
          <a:blip r:embed="rId4"/>
          <a:stretch>
            <a:fillRect/>
          </a:stretch>
        </p:blipFill>
        <p:spPr>
          <a:xfrm>
            <a:off x="838200" y="3016251"/>
            <a:ext cx="3581400" cy="1028700"/>
          </a:xfrm>
          <a:prstGeom prst="rect">
            <a:avLst/>
          </a:prstGeom>
        </p:spPr>
      </p:pic>
      <p:pic>
        <p:nvPicPr>
          <p:cNvPr id="7" name="Picture 6">
            <a:extLst>
              <a:ext uri="{FF2B5EF4-FFF2-40B4-BE49-F238E27FC236}">
                <a16:creationId xmlns:a16="http://schemas.microsoft.com/office/drawing/2014/main" id="{20536D3B-47BC-E94E-AF75-01E453934344}"/>
              </a:ext>
            </a:extLst>
          </p:cNvPr>
          <p:cNvPicPr>
            <a:picLocks noChangeAspect="1"/>
          </p:cNvPicPr>
          <p:nvPr/>
        </p:nvPicPr>
        <p:blipFill>
          <a:blip r:embed="rId5"/>
          <a:stretch>
            <a:fillRect/>
          </a:stretch>
        </p:blipFill>
        <p:spPr>
          <a:xfrm>
            <a:off x="812800" y="4044951"/>
            <a:ext cx="3581400" cy="1155700"/>
          </a:xfrm>
          <a:prstGeom prst="rect">
            <a:avLst/>
          </a:prstGeom>
        </p:spPr>
      </p:pic>
      <p:pic>
        <p:nvPicPr>
          <p:cNvPr id="8" name="Picture 7">
            <a:extLst>
              <a:ext uri="{FF2B5EF4-FFF2-40B4-BE49-F238E27FC236}">
                <a16:creationId xmlns:a16="http://schemas.microsoft.com/office/drawing/2014/main" id="{E61D01CA-3DE4-1C42-992F-9B0260DB226F}"/>
              </a:ext>
            </a:extLst>
          </p:cNvPr>
          <p:cNvPicPr>
            <a:picLocks noChangeAspect="1"/>
          </p:cNvPicPr>
          <p:nvPr/>
        </p:nvPicPr>
        <p:blipFill>
          <a:blip r:embed="rId6"/>
          <a:stretch>
            <a:fillRect/>
          </a:stretch>
        </p:blipFill>
        <p:spPr>
          <a:xfrm>
            <a:off x="838200" y="5370514"/>
            <a:ext cx="3962400" cy="1168400"/>
          </a:xfrm>
          <a:prstGeom prst="rect">
            <a:avLst/>
          </a:prstGeom>
        </p:spPr>
      </p:pic>
    </p:spTree>
    <p:extLst>
      <p:ext uri="{BB962C8B-B14F-4D97-AF65-F5344CB8AC3E}">
        <p14:creationId xmlns:p14="http://schemas.microsoft.com/office/powerpoint/2010/main" val="2973716333"/>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50825"/>
            <a:ext cx="10515600" cy="766251"/>
          </a:xfrm>
        </p:spPr>
        <p:txBody>
          <a:bodyPr/>
          <a:lstStyle/>
          <a:p>
            <a:r>
              <a:rPr lang="en-US" dirty="0"/>
              <a:t>Illusion level 2 spells</a:t>
            </a:r>
          </a:p>
        </p:txBody>
      </p:sp>
      <p:pic>
        <p:nvPicPr>
          <p:cNvPr id="5" name="Content Placeholder 4">
            <a:extLst>
              <a:ext uri="{FF2B5EF4-FFF2-40B4-BE49-F238E27FC236}">
                <a16:creationId xmlns:a16="http://schemas.microsoft.com/office/drawing/2014/main" id="{1F3030BF-4769-ED42-94D5-DAFA953599C2}"/>
              </a:ext>
            </a:extLst>
          </p:cNvPr>
          <p:cNvPicPr>
            <a:picLocks noGrp="1" noChangeAspect="1"/>
          </p:cNvPicPr>
          <p:nvPr>
            <p:ph idx="1"/>
          </p:nvPr>
        </p:nvPicPr>
        <p:blipFill>
          <a:blip r:embed="rId2"/>
          <a:stretch>
            <a:fillRect/>
          </a:stretch>
        </p:blipFill>
        <p:spPr>
          <a:xfrm>
            <a:off x="838200" y="1690688"/>
            <a:ext cx="35941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8538C024-E061-ED47-8BFB-B85239C84428}"/>
              </a:ext>
            </a:extLst>
          </p:cNvPr>
          <p:cNvPicPr>
            <a:picLocks noChangeAspect="1"/>
          </p:cNvPicPr>
          <p:nvPr/>
        </p:nvPicPr>
        <p:blipFill>
          <a:blip r:embed="rId4"/>
          <a:stretch>
            <a:fillRect/>
          </a:stretch>
        </p:blipFill>
        <p:spPr>
          <a:xfrm>
            <a:off x="838200" y="2863851"/>
            <a:ext cx="3924300" cy="1168400"/>
          </a:xfrm>
          <a:prstGeom prst="rect">
            <a:avLst/>
          </a:prstGeom>
        </p:spPr>
      </p:pic>
      <p:pic>
        <p:nvPicPr>
          <p:cNvPr id="7" name="Picture 6">
            <a:extLst>
              <a:ext uri="{FF2B5EF4-FFF2-40B4-BE49-F238E27FC236}">
                <a16:creationId xmlns:a16="http://schemas.microsoft.com/office/drawing/2014/main" id="{76663012-F721-CF4C-8674-B060F5DB25AD}"/>
              </a:ext>
            </a:extLst>
          </p:cNvPr>
          <p:cNvPicPr>
            <a:picLocks noChangeAspect="1"/>
          </p:cNvPicPr>
          <p:nvPr/>
        </p:nvPicPr>
        <p:blipFill>
          <a:blip r:embed="rId5"/>
          <a:stretch>
            <a:fillRect/>
          </a:stretch>
        </p:blipFill>
        <p:spPr>
          <a:xfrm>
            <a:off x="838200" y="4032251"/>
            <a:ext cx="3886200" cy="1181100"/>
          </a:xfrm>
          <a:prstGeom prst="rect">
            <a:avLst/>
          </a:prstGeom>
        </p:spPr>
      </p:pic>
      <p:pic>
        <p:nvPicPr>
          <p:cNvPr id="8" name="Picture 7">
            <a:extLst>
              <a:ext uri="{FF2B5EF4-FFF2-40B4-BE49-F238E27FC236}">
                <a16:creationId xmlns:a16="http://schemas.microsoft.com/office/drawing/2014/main" id="{3561A306-27AA-8A4F-92FD-B8F69167AF5C}"/>
              </a:ext>
            </a:extLst>
          </p:cNvPr>
          <p:cNvPicPr>
            <a:picLocks noChangeAspect="1"/>
          </p:cNvPicPr>
          <p:nvPr/>
        </p:nvPicPr>
        <p:blipFill>
          <a:blip r:embed="rId6"/>
          <a:stretch>
            <a:fillRect/>
          </a:stretch>
        </p:blipFill>
        <p:spPr>
          <a:xfrm>
            <a:off x="838200" y="5213351"/>
            <a:ext cx="3556000" cy="1168400"/>
          </a:xfrm>
          <a:prstGeom prst="rect">
            <a:avLst/>
          </a:prstGeom>
        </p:spPr>
      </p:pic>
      <p:pic>
        <p:nvPicPr>
          <p:cNvPr id="9" name="Picture 8">
            <a:extLst>
              <a:ext uri="{FF2B5EF4-FFF2-40B4-BE49-F238E27FC236}">
                <a16:creationId xmlns:a16="http://schemas.microsoft.com/office/drawing/2014/main" id="{057D2433-98ED-DD4F-85D0-F18F721F6FB4}"/>
              </a:ext>
            </a:extLst>
          </p:cNvPr>
          <p:cNvPicPr>
            <a:picLocks noChangeAspect="1"/>
          </p:cNvPicPr>
          <p:nvPr/>
        </p:nvPicPr>
        <p:blipFill>
          <a:blip r:embed="rId7"/>
          <a:stretch>
            <a:fillRect/>
          </a:stretch>
        </p:blipFill>
        <p:spPr>
          <a:xfrm>
            <a:off x="825500" y="642078"/>
            <a:ext cx="3568700" cy="1016000"/>
          </a:xfrm>
          <a:prstGeom prst="rect">
            <a:avLst/>
          </a:prstGeom>
        </p:spPr>
      </p:pic>
      <p:pic>
        <p:nvPicPr>
          <p:cNvPr id="10" name="Picture 9">
            <a:extLst>
              <a:ext uri="{FF2B5EF4-FFF2-40B4-BE49-F238E27FC236}">
                <a16:creationId xmlns:a16="http://schemas.microsoft.com/office/drawing/2014/main" id="{EA94DA85-4E6E-C54B-A50E-E27B054CF9AC}"/>
              </a:ext>
            </a:extLst>
          </p:cNvPr>
          <p:cNvPicPr>
            <a:picLocks noChangeAspect="1"/>
          </p:cNvPicPr>
          <p:nvPr/>
        </p:nvPicPr>
        <p:blipFill>
          <a:blip r:embed="rId8"/>
          <a:stretch>
            <a:fillRect/>
          </a:stretch>
        </p:blipFill>
        <p:spPr>
          <a:xfrm>
            <a:off x="5604306" y="59891"/>
            <a:ext cx="3937000" cy="1206500"/>
          </a:xfrm>
          <a:prstGeom prst="rect">
            <a:avLst/>
          </a:prstGeom>
        </p:spPr>
      </p:pic>
    </p:spTree>
    <p:extLst>
      <p:ext uri="{BB962C8B-B14F-4D97-AF65-F5344CB8AC3E}">
        <p14:creationId xmlns:p14="http://schemas.microsoft.com/office/powerpoint/2010/main" val="2393544377"/>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4FDD9-A1DA-E74A-B866-652D22E06242}"/>
              </a:ext>
            </a:extLst>
          </p:cNvPr>
          <p:cNvSpPr>
            <a:spLocks noGrp="1"/>
          </p:cNvSpPr>
          <p:nvPr>
            <p:ph type="title"/>
          </p:nvPr>
        </p:nvSpPr>
        <p:spPr>
          <a:xfrm>
            <a:off x="822435" y="99000"/>
            <a:ext cx="10515600" cy="1325563"/>
          </a:xfrm>
        </p:spPr>
        <p:txBody>
          <a:bodyPr/>
          <a:lstStyle/>
          <a:p>
            <a:r>
              <a:rPr lang="en-US" dirty="0"/>
              <a:t>Illusion level 2 continued</a:t>
            </a:r>
          </a:p>
        </p:txBody>
      </p:sp>
      <p:pic>
        <p:nvPicPr>
          <p:cNvPr id="4" name="Content Placeholder 3">
            <a:extLst>
              <a:ext uri="{FF2B5EF4-FFF2-40B4-BE49-F238E27FC236}">
                <a16:creationId xmlns:a16="http://schemas.microsoft.com/office/drawing/2014/main" id="{EBA2B2B8-2667-FF40-8376-C5B8B8023A22}"/>
              </a:ext>
            </a:extLst>
          </p:cNvPr>
          <p:cNvPicPr>
            <a:picLocks noGrp="1" noChangeAspect="1"/>
          </p:cNvPicPr>
          <p:nvPr>
            <p:ph idx="1"/>
          </p:nvPr>
        </p:nvPicPr>
        <p:blipFill>
          <a:blip r:embed="rId2"/>
          <a:stretch>
            <a:fillRect/>
          </a:stretch>
        </p:blipFill>
        <p:spPr>
          <a:xfrm>
            <a:off x="952281" y="1690688"/>
            <a:ext cx="3949700" cy="1168400"/>
          </a:xfrm>
          <a:prstGeom prst="rect">
            <a:avLst/>
          </a:prstGeom>
        </p:spPr>
      </p:pic>
      <p:sp>
        <p:nvSpPr>
          <p:cNvPr id="5" name="Rectangle 4">
            <a:extLst>
              <a:ext uri="{FF2B5EF4-FFF2-40B4-BE49-F238E27FC236}">
                <a16:creationId xmlns:a16="http://schemas.microsoft.com/office/drawing/2014/main" id="{51C4C469-FFAE-3E4B-9489-807A8B5CBCF0}"/>
              </a:ext>
            </a:extLst>
          </p:cNvPr>
          <p:cNvSpPr/>
          <p:nvPr/>
        </p:nvSpPr>
        <p:spPr>
          <a:xfrm>
            <a:off x="1340069" y="2222938"/>
            <a:ext cx="835572" cy="23648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3A497846-E93B-574E-842D-6F449586AE74}"/>
              </a:ext>
            </a:extLst>
          </p:cNvPr>
          <p:cNvSpPr txBox="1"/>
          <p:nvPr/>
        </p:nvSpPr>
        <p:spPr>
          <a:xfrm>
            <a:off x="4778141" y="948690"/>
            <a:ext cx="7231977" cy="5909310"/>
          </a:xfrm>
          <a:prstGeom prst="rect">
            <a:avLst/>
          </a:prstGeom>
          <a:noFill/>
        </p:spPr>
        <p:txBody>
          <a:bodyPr wrap="square" rtlCol="0">
            <a:spAutoFit/>
          </a:bodyPr>
          <a:lstStyle/>
          <a:p>
            <a:r>
              <a:rPr lang="en-US" dirty="0"/>
              <a:t>Phantasmal Force: Casting time: </a:t>
            </a:r>
            <a:r>
              <a:rPr lang="en-US" b="1" dirty="0"/>
              <a:t>1 Action; </a:t>
            </a:r>
            <a:r>
              <a:rPr lang="en-US" dirty="0"/>
              <a:t>Range: </a:t>
            </a:r>
            <a:r>
              <a:rPr lang="en-US" b="1" dirty="0"/>
              <a:t>60 feet</a:t>
            </a:r>
            <a:r>
              <a:rPr lang="en-US" dirty="0"/>
              <a:t>; Components: </a:t>
            </a:r>
            <a:r>
              <a:rPr lang="en-US" b="1" dirty="0"/>
              <a:t>V, S, M (a bit of fleece); </a:t>
            </a:r>
            <a:r>
              <a:rPr lang="en-US" dirty="0"/>
              <a:t>Duration: </a:t>
            </a:r>
            <a:r>
              <a:rPr lang="en-US" b="1" dirty="0"/>
              <a:t>Concentration, up to 1 minute</a:t>
            </a:r>
            <a:r>
              <a:rPr lang="en-US" dirty="0"/>
              <a:t> </a:t>
            </a:r>
            <a:br>
              <a:rPr lang="en-US" dirty="0"/>
            </a:br>
            <a:r>
              <a:rPr lang="en-US" dirty="0"/>
              <a:t>You craft an illusion that takes root in the mind of a creature that you can see within range. This is considered an enchantment for the purpose of a </a:t>
            </a:r>
            <a:r>
              <a:rPr lang="en-US" dirty="0">
                <a:hlinkClick r:id="rId3" action="ppaction://hlinksldjump"/>
              </a:rPr>
              <a:t>Ring of Power</a:t>
            </a:r>
            <a:r>
              <a:rPr lang="en-US" dirty="0"/>
              <a:t>’s provision to its bearer of immunity to enchantment spells.</a:t>
            </a:r>
            <a:br>
              <a:rPr lang="en-US" dirty="0"/>
            </a:br>
            <a:r>
              <a:rPr lang="en-US" dirty="0"/>
              <a:t>The target must make an Intelligence saving throw. On a failed save, you create a phantasmal object, creature, or other visible phenomenon of your choice that is no larger than a 10-foot cube and that is perceivable only to the target for the duration. This spell has no effect on undead or constructs.</a:t>
            </a:r>
            <a:br>
              <a:rPr lang="en-US" dirty="0"/>
            </a:br>
            <a:r>
              <a:rPr lang="en-US" dirty="0"/>
              <a:t>The phantasm includes sound, temperature, and other stimuli, also evident only to the creature.</a:t>
            </a:r>
            <a:br>
              <a:rPr lang="en-US" dirty="0"/>
            </a:br>
            <a:r>
              <a:rPr lang="en-US" dirty="0"/>
              <a:t>The target can use its action to examine the phantasm with an Intelligence (Investigation) check against your spell save DC. If the check succeeds, the target realizes that the phantasm is an illusion, and the spell ends.</a:t>
            </a:r>
            <a:br>
              <a:rPr lang="en-US" dirty="0"/>
            </a:br>
            <a:r>
              <a:rPr lang="en-US" dirty="0"/>
              <a:t>While a target is affected by the spell, the target treats the phantasm as if it were real. The target rationalizes any illogical outcomes from interacting with the phantasm. For example, a target attempting to walk across a phantasmal bridge that spans a chasm falls once it steps onto the bridge. If the target survives the fall, it still believes that the bridge exists and comes up with some other explanation for its fall (e.g. it was pushed, it slipped, or a strong wind might have knocked it off).</a:t>
            </a:r>
          </a:p>
        </p:txBody>
      </p:sp>
    </p:spTree>
    <p:extLst>
      <p:ext uri="{BB962C8B-B14F-4D97-AF65-F5344CB8AC3E}">
        <p14:creationId xmlns:p14="http://schemas.microsoft.com/office/powerpoint/2010/main" val="2501560354"/>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3 spells</a:t>
            </a:r>
          </a:p>
        </p:txBody>
      </p:sp>
      <p:pic>
        <p:nvPicPr>
          <p:cNvPr id="5" name="Content Placeholder 4">
            <a:extLst>
              <a:ext uri="{FF2B5EF4-FFF2-40B4-BE49-F238E27FC236}">
                <a16:creationId xmlns:a16="http://schemas.microsoft.com/office/drawing/2014/main" id="{12A6D328-E5EA-2C4A-8293-2861EC472910}"/>
              </a:ext>
            </a:extLst>
          </p:cNvPr>
          <p:cNvPicPr>
            <a:picLocks noGrp="1" noChangeAspect="1"/>
          </p:cNvPicPr>
          <p:nvPr>
            <p:ph idx="1"/>
          </p:nvPr>
        </p:nvPicPr>
        <p:blipFill>
          <a:blip r:embed="rId2"/>
          <a:stretch>
            <a:fillRect/>
          </a:stretch>
        </p:blipFill>
        <p:spPr>
          <a:xfrm>
            <a:off x="838200" y="1690688"/>
            <a:ext cx="3975100" cy="1384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C08809F-ADC5-C146-B50C-66360E2CCF7C}"/>
              </a:ext>
            </a:extLst>
          </p:cNvPr>
          <p:cNvPicPr>
            <a:picLocks noChangeAspect="1"/>
          </p:cNvPicPr>
          <p:nvPr/>
        </p:nvPicPr>
        <p:blipFill>
          <a:blip r:embed="rId4"/>
          <a:stretch>
            <a:fillRect/>
          </a:stretch>
        </p:blipFill>
        <p:spPr>
          <a:xfrm>
            <a:off x="838200" y="3074988"/>
            <a:ext cx="3911600" cy="1181100"/>
          </a:xfrm>
          <a:prstGeom prst="rect">
            <a:avLst/>
          </a:prstGeom>
        </p:spPr>
      </p:pic>
      <p:pic>
        <p:nvPicPr>
          <p:cNvPr id="7" name="Picture 6">
            <a:extLst>
              <a:ext uri="{FF2B5EF4-FFF2-40B4-BE49-F238E27FC236}">
                <a16:creationId xmlns:a16="http://schemas.microsoft.com/office/drawing/2014/main" id="{E1A88E20-9B2D-054F-AE44-AD2A3BA4DDFE}"/>
              </a:ext>
            </a:extLst>
          </p:cNvPr>
          <p:cNvPicPr>
            <a:picLocks noChangeAspect="1"/>
          </p:cNvPicPr>
          <p:nvPr/>
        </p:nvPicPr>
        <p:blipFill>
          <a:blip r:embed="rId5"/>
          <a:stretch>
            <a:fillRect/>
          </a:stretch>
        </p:blipFill>
        <p:spPr>
          <a:xfrm>
            <a:off x="914400" y="4256088"/>
            <a:ext cx="3898900" cy="1193800"/>
          </a:xfrm>
          <a:prstGeom prst="rect">
            <a:avLst/>
          </a:prstGeom>
        </p:spPr>
      </p:pic>
      <p:pic>
        <p:nvPicPr>
          <p:cNvPr id="8" name="Picture 7">
            <a:extLst>
              <a:ext uri="{FF2B5EF4-FFF2-40B4-BE49-F238E27FC236}">
                <a16:creationId xmlns:a16="http://schemas.microsoft.com/office/drawing/2014/main" id="{4ECAB53D-0F9F-144C-8E4B-F0A05E42D24D}"/>
              </a:ext>
            </a:extLst>
          </p:cNvPr>
          <p:cNvPicPr>
            <a:picLocks noChangeAspect="1"/>
          </p:cNvPicPr>
          <p:nvPr/>
        </p:nvPicPr>
        <p:blipFill>
          <a:blip r:embed="rId6"/>
          <a:stretch>
            <a:fillRect/>
          </a:stretch>
        </p:blipFill>
        <p:spPr>
          <a:xfrm>
            <a:off x="4813300" y="1690688"/>
            <a:ext cx="3568700" cy="1168400"/>
          </a:xfrm>
          <a:prstGeom prst="rect">
            <a:avLst/>
          </a:prstGeom>
        </p:spPr>
      </p:pic>
      <p:sp>
        <p:nvSpPr>
          <p:cNvPr id="9" name="TextBox 8">
            <a:extLst>
              <a:ext uri="{FF2B5EF4-FFF2-40B4-BE49-F238E27FC236}">
                <a16:creationId xmlns:a16="http://schemas.microsoft.com/office/drawing/2014/main" id="{6A24C4D8-EB97-784E-ACA5-7ED35DBD17AC}"/>
              </a:ext>
            </a:extLst>
          </p:cNvPr>
          <p:cNvSpPr txBox="1"/>
          <p:nvPr/>
        </p:nvSpPr>
        <p:spPr>
          <a:xfrm>
            <a:off x="4881966" y="3146156"/>
            <a:ext cx="7191214" cy="646331"/>
          </a:xfrm>
          <a:prstGeom prst="rect">
            <a:avLst/>
          </a:prstGeom>
          <a:noFill/>
        </p:spPr>
        <p:txBody>
          <a:bodyPr wrap="square" rtlCol="0">
            <a:spAutoFit/>
          </a:bodyPr>
          <a:lstStyle/>
          <a:p>
            <a:r>
              <a:rPr lang="en-US" dirty="0"/>
              <a:t>&lt;- Is considered an enchantment for the purposes of a Ring of Power’s provision of immunity to enchantment spells by non-Ring bearers.</a:t>
            </a:r>
          </a:p>
        </p:txBody>
      </p:sp>
    </p:spTree>
    <p:extLst>
      <p:ext uri="{BB962C8B-B14F-4D97-AF65-F5344CB8AC3E}">
        <p14:creationId xmlns:p14="http://schemas.microsoft.com/office/powerpoint/2010/main" val="1610543676"/>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4 spells</a:t>
            </a:r>
          </a:p>
        </p:txBody>
      </p:sp>
      <p:pic>
        <p:nvPicPr>
          <p:cNvPr id="5" name="Content Placeholder 4">
            <a:extLst>
              <a:ext uri="{FF2B5EF4-FFF2-40B4-BE49-F238E27FC236}">
                <a16:creationId xmlns:a16="http://schemas.microsoft.com/office/drawing/2014/main" id="{63F3B122-72CF-5947-A06E-6256FB92003A}"/>
              </a:ext>
            </a:extLst>
          </p:cNvPr>
          <p:cNvPicPr>
            <a:picLocks noGrp="1" noChangeAspect="1"/>
          </p:cNvPicPr>
          <p:nvPr>
            <p:ph idx="1"/>
          </p:nvPr>
        </p:nvPicPr>
        <p:blipFill>
          <a:blip r:embed="rId2"/>
          <a:stretch>
            <a:fillRect/>
          </a:stretch>
        </p:blipFill>
        <p:spPr>
          <a:xfrm>
            <a:off x="838200" y="1690688"/>
            <a:ext cx="38735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45264C44-4B82-554B-8D89-2181EC85A30B}"/>
              </a:ext>
            </a:extLst>
          </p:cNvPr>
          <p:cNvPicPr>
            <a:picLocks noChangeAspect="1"/>
          </p:cNvPicPr>
          <p:nvPr/>
        </p:nvPicPr>
        <p:blipFill>
          <a:blip r:embed="rId4"/>
          <a:stretch>
            <a:fillRect/>
          </a:stretch>
        </p:blipFill>
        <p:spPr>
          <a:xfrm>
            <a:off x="838200" y="2846388"/>
            <a:ext cx="3543300" cy="1181100"/>
          </a:xfrm>
          <a:prstGeom prst="rect">
            <a:avLst/>
          </a:prstGeom>
        </p:spPr>
      </p:pic>
      <p:pic>
        <p:nvPicPr>
          <p:cNvPr id="7" name="Picture 6">
            <a:extLst>
              <a:ext uri="{FF2B5EF4-FFF2-40B4-BE49-F238E27FC236}">
                <a16:creationId xmlns:a16="http://schemas.microsoft.com/office/drawing/2014/main" id="{16322FCC-2A98-CE4E-A028-2A4086DC349D}"/>
              </a:ext>
            </a:extLst>
          </p:cNvPr>
          <p:cNvPicPr>
            <a:picLocks noChangeAspect="1"/>
          </p:cNvPicPr>
          <p:nvPr/>
        </p:nvPicPr>
        <p:blipFill>
          <a:blip r:embed="rId5"/>
          <a:stretch>
            <a:fillRect/>
          </a:stretch>
        </p:blipFill>
        <p:spPr>
          <a:xfrm>
            <a:off x="838200" y="4027488"/>
            <a:ext cx="3898900" cy="1193800"/>
          </a:xfrm>
          <a:prstGeom prst="rect">
            <a:avLst/>
          </a:prstGeom>
        </p:spPr>
      </p:pic>
      <p:sp>
        <p:nvSpPr>
          <p:cNvPr id="8" name="TextBox 7">
            <a:extLst>
              <a:ext uri="{FF2B5EF4-FFF2-40B4-BE49-F238E27FC236}">
                <a16:creationId xmlns:a16="http://schemas.microsoft.com/office/drawing/2014/main" id="{2BEA3EA2-E002-6B4F-9824-EDB711048545}"/>
              </a:ext>
            </a:extLst>
          </p:cNvPr>
          <p:cNvSpPr txBox="1"/>
          <p:nvPr/>
        </p:nvSpPr>
        <p:spPr>
          <a:xfrm>
            <a:off x="4881967" y="4215538"/>
            <a:ext cx="6927742" cy="646331"/>
          </a:xfrm>
          <a:prstGeom prst="rect">
            <a:avLst/>
          </a:prstGeom>
          <a:noFill/>
        </p:spPr>
        <p:txBody>
          <a:bodyPr wrap="square" rtlCol="0">
            <a:spAutoFit/>
          </a:bodyPr>
          <a:lstStyle/>
          <a:p>
            <a:r>
              <a:rPr lang="en-US" dirty="0"/>
              <a:t>&lt;-Is considered an enchantment for the purposes of a </a:t>
            </a:r>
            <a:r>
              <a:rPr lang="en-US" dirty="0">
                <a:hlinkClick r:id="rId6" action="ppaction://hlinksldjump"/>
              </a:rPr>
              <a:t>Ring of Power</a:t>
            </a:r>
            <a:r>
              <a:rPr lang="en-US" dirty="0"/>
              <a:t>’s provision of immunity to enchantment spells from non-ring-bearers.</a:t>
            </a:r>
          </a:p>
        </p:txBody>
      </p:sp>
    </p:spTree>
    <p:extLst>
      <p:ext uri="{BB962C8B-B14F-4D97-AF65-F5344CB8AC3E}">
        <p14:creationId xmlns:p14="http://schemas.microsoft.com/office/powerpoint/2010/main" val="3555404416"/>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5 spells</a:t>
            </a:r>
          </a:p>
        </p:txBody>
      </p:sp>
      <p:pic>
        <p:nvPicPr>
          <p:cNvPr id="5" name="Content Placeholder 4">
            <a:extLst>
              <a:ext uri="{FF2B5EF4-FFF2-40B4-BE49-F238E27FC236}">
                <a16:creationId xmlns:a16="http://schemas.microsoft.com/office/drawing/2014/main" id="{A6D19777-8A73-7A41-BD71-C0AF325F5AB9}"/>
              </a:ext>
            </a:extLst>
          </p:cNvPr>
          <p:cNvPicPr>
            <a:picLocks noGrp="1" noChangeAspect="1"/>
          </p:cNvPicPr>
          <p:nvPr>
            <p:ph idx="1"/>
          </p:nvPr>
        </p:nvPicPr>
        <p:blipFill>
          <a:blip r:embed="rId2"/>
          <a:stretch>
            <a:fillRect/>
          </a:stretch>
        </p:blipFill>
        <p:spPr>
          <a:xfrm>
            <a:off x="838200" y="1690688"/>
            <a:ext cx="35814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CADB391F-8C2E-704F-B90E-D1C5EE0E9457}"/>
              </a:ext>
            </a:extLst>
          </p:cNvPr>
          <p:cNvPicPr>
            <a:picLocks noChangeAspect="1"/>
          </p:cNvPicPr>
          <p:nvPr/>
        </p:nvPicPr>
        <p:blipFill>
          <a:blip r:embed="rId4"/>
          <a:stretch>
            <a:fillRect/>
          </a:stretch>
        </p:blipFill>
        <p:spPr>
          <a:xfrm>
            <a:off x="857250" y="2897188"/>
            <a:ext cx="3543300" cy="1206500"/>
          </a:xfrm>
          <a:prstGeom prst="rect">
            <a:avLst/>
          </a:prstGeom>
        </p:spPr>
      </p:pic>
      <p:pic>
        <p:nvPicPr>
          <p:cNvPr id="7" name="Picture 6">
            <a:extLst>
              <a:ext uri="{FF2B5EF4-FFF2-40B4-BE49-F238E27FC236}">
                <a16:creationId xmlns:a16="http://schemas.microsoft.com/office/drawing/2014/main" id="{BA4B066C-5F2B-3343-B7CA-3E238BF1253F}"/>
              </a:ext>
            </a:extLst>
          </p:cNvPr>
          <p:cNvPicPr>
            <a:picLocks noChangeAspect="1"/>
          </p:cNvPicPr>
          <p:nvPr/>
        </p:nvPicPr>
        <p:blipFill>
          <a:blip r:embed="rId5"/>
          <a:stretch>
            <a:fillRect/>
          </a:stretch>
        </p:blipFill>
        <p:spPr>
          <a:xfrm>
            <a:off x="838200" y="4103688"/>
            <a:ext cx="3898900" cy="1181100"/>
          </a:xfrm>
          <a:prstGeom prst="rect">
            <a:avLst/>
          </a:prstGeom>
        </p:spPr>
      </p:pic>
      <p:pic>
        <p:nvPicPr>
          <p:cNvPr id="8" name="Picture 7">
            <a:extLst>
              <a:ext uri="{FF2B5EF4-FFF2-40B4-BE49-F238E27FC236}">
                <a16:creationId xmlns:a16="http://schemas.microsoft.com/office/drawing/2014/main" id="{5A87EB36-3B01-DA4D-A565-2B438950680B}"/>
              </a:ext>
            </a:extLst>
          </p:cNvPr>
          <p:cNvPicPr>
            <a:picLocks noChangeAspect="1"/>
          </p:cNvPicPr>
          <p:nvPr/>
        </p:nvPicPr>
        <p:blipFill>
          <a:blip r:embed="rId6"/>
          <a:stretch>
            <a:fillRect/>
          </a:stretch>
        </p:blipFill>
        <p:spPr>
          <a:xfrm>
            <a:off x="889000" y="5284788"/>
            <a:ext cx="3530600" cy="1041400"/>
          </a:xfrm>
          <a:prstGeom prst="rect">
            <a:avLst/>
          </a:prstGeom>
        </p:spPr>
      </p:pic>
      <p:sp>
        <p:nvSpPr>
          <p:cNvPr id="9" name="TextBox 8">
            <a:extLst>
              <a:ext uri="{FF2B5EF4-FFF2-40B4-BE49-F238E27FC236}">
                <a16:creationId xmlns:a16="http://schemas.microsoft.com/office/drawing/2014/main" id="{002AE67B-20CC-D247-A52A-9209DFA2279A}"/>
              </a:ext>
            </a:extLst>
          </p:cNvPr>
          <p:cNvSpPr txBox="1"/>
          <p:nvPr/>
        </p:nvSpPr>
        <p:spPr>
          <a:xfrm>
            <a:off x="4711485" y="3099661"/>
            <a:ext cx="7284203" cy="923330"/>
          </a:xfrm>
          <a:prstGeom prst="rect">
            <a:avLst/>
          </a:prstGeom>
          <a:noFill/>
        </p:spPr>
        <p:txBody>
          <a:bodyPr wrap="square" rtlCol="0">
            <a:spAutoFit/>
          </a:bodyPr>
          <a:lstStyle/>
          <a:p>
            <a:r>
              <a:rPr lang="en-US" dirty="0"/>
              <a:t>&lt;-Is considered an enchantment spell when used on someone unwillingly for the purpose of bearers of </a:t>
            </a:r>
            <a:r>
              <a:rPr lang="en-US" dirty="0">
                <a:hlinkClick r:id="rId7" action="ppaction://hlinksldjump"/>
              </a:rPr>
              <a:t>Rings of Power </a:t>
            </a:r>
            <a:r>
              <a:rPr lang="en-US" dirty="0"/>
              <a:t>being immune to its effects when cast by a non-Ring-bearer.</a:t>
            </a:r>
          </a:p>
        </p:txBody>
      </p:sp>
    </p:spTree>
    <p:extLst>
      <p:ext uri="{BB962C8B-B14F-4D97-AF65-F5344CB8AC3E}">
        <p14:creationId xmlns:p14="http://schemas.microsoft.com/office/powerpoint/2010/main" val="4231570230"/>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6 spells</a:t>
            </a:r>
          </a:p>
        </p:txBody>
      </p:sp>
      <p:pic>
        <p:nvPicPr>
          <p:cNvPr id="5" name="Content Placeholder 4">
            <a:extLst>
              <a:ext uri="{FF2B5EF4-FFF2-40B4-BE49-F238E27FC236}">
                <a16:creationId xmlns:a16="http://schemas.microsoft.com/office/drawing/2014/main" id="{FF204CFD-B4B7-2041-9766-01C6F36F97CE}"/>
              </a:ext>
            </a:extLst>
          </p:cNvPr>
          <p:cNvPicPr>
            <a:picLocks noGrp="1" noChangeAspect="1"/>
          </p:cNvPicPr>
          <p:nvPr>
            <p:ph idx="1"/>
          </p:nvPr>
        </p:nvPicPr>
        <p:blipFill>
          <a:blip r:embed="rId2"/>
          <a:stretch>
            <a:fillRect/>
          </a:stretch>
        </p:blipFill>
        <p:spPr>
          <a:xfrm>
            <a:off x="838200" y="1690688"/>
            <a:ext cx="3581400" cy="9779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7" name="TextBox 6">
            <a:extLst>
              <a:ext uri="{FF2B5EF4-FFF2-40B4-BE49-F238E27FC236}">
                <a16:creationId xmlns:a16="http://schemas.microsoft.com/office/drawing/2014/main" id="{1FEBF829-9CDE-BE4C-8C42-9D1B3B5A89BD}"/>
              </a:ext>
            </a:extLst>
          </p:cNvPr>
          <p:cNvSpPr txBox="1"/>
          <p:nvPr/>
        </p:nvSpPr>
        <p:spPr>
          <a:xfrm>
            <a:off x="619932" y="2789694"/>
            <a:ext cx="11572067" cy="3970318"/>
          </a:xfrm>
          <a:prstGeom prst="rect">
            <a:avLst/>
          </a:prstGeom>
          <a:noFill/>
        </p:spPr>
        <p:txBody>
          <a:bodyPr wrap="square" rtlCol="0">
            <a:spAutoFit/>
          </a:bodyPr>
          <a:lstStyle/>
          <a:p>
            <a:r>
              <a:rPr lang="en-US" dirty="0"/>
              <a:t>Mental Prison A spell from </a:t>
            </a:r>
            <a:r>
              <a:rPr lang="en-US" dirty="0" err="1"/>
              <a:t>Xanathar's</a:t>
            </a:r>
            <a:r>
              <a:rPr lang="en-US" dirty="0"/>
              <a:t> Guide To Everything</a:t>
            </a:r>
            <a:br>
              <a:rPr lang="en-US" dirty="0"/>
            </a:br>
            <a:r>
              <a:rPr lang="en-US" dirty="0"/>
              <a:t>Casting time: </a:t>
            </a:r>
            <a:r>
              <a:rPr lang="en-US" b="1" dirty="0"/>
              <a:t>1 Action</a:t>
            </a:r>
            <a:r>
              <a:rPr lang="en-US" dirty="0"/>
              <a:t> </a:t>
            </a:r>
            <a:br>
              <a:rPr lang="en-US" dirty="0"/>
            </a:br>
            <a:r>
              <a:rPr lang="en-US" dirty="0"/>
              <a:t>Range: </a:t>
            </a:r>
            <a:r>
              <a:rPr lang="en-US" b="1" dirty="0"/>
              <a:t>60 feet</a:t>
            </a:r>
            <a:r>
              <a:rPr lang="en-US" dirty="0"/>
              <a:t> </a:t>
            </a:r>
            <a:br>
              <a:rPr lang="en-US" dirty="0"/>
            </a:br>
            <a:r>
              <a:rPr lang="en-US" dirty="0"/>
              <a:t>Components: </a:t>
            </a:r>
            <a:r>
              <a:rPr lang="en-US" b="1" dirty="0"/>
              <a:t>S</a:t>
            </a:r>
            <a:r>
              <a:rPr lang="en-US" dirty="0"/>
              <a:t> </a:t>
            </a:r>
            <a:br>
              <a:rPr lang="en-US" dirty="0"/>
            </a:br>
            <a:r>
              <a:rPr lang="en-US" dirty="0"/>
              <a:t>Duration: </a:t>
            </a:r>
            <a:r>
              <a:rPr lang="en-US" b="1" dirty="0"/>
              <a:t>Concentration, up to 1 minute</a:t>
            </a:r>
            <a:r>
              <a:rPr lang="en-US" dirty="0"/>
              <a:t> </a:t>
            </a:r>
            <a:br>
              <a:rPr lang="en-US" dirty="0"/>
            </a:br>
            <a:r>
              <a:rPr lang="en-US" dirty="0"/>
              <a:t>Is considered an enchantment in terms of a </a:t>
            </a:r>
            <a:r>
              <a:rPr lang="en-US" dirty="0">
                <a:hlinkClick r:id="rId4" action="ppaction://hlinksldjump"/>
              </a:rPr>
              <a:t>Ring of Power </a:t>
            </a:r>
            <a:r>
              <a:rPr lang="en-US" dirty="0"/>
              <a:t>bearer’s immunity to it when cast by a non-Ring-bearer.</a:t>
            </a:r>
          </a:p>
          <a:p>
            <a:r>
              <a:rPr lang="en-US" dirty="0"/>
              <a:t>You attempt to bind a creature within an illusory cell that only it perceives. One creature you can see within range must make an Intelligence saving throw. The target succeeds automatically if it is immune to being charmed. On a successful save, the target takes 5d10 psychic damage, and the spell ends. On a failed save, the target takes 5d10 psychic damage, and you make the area immediately around the target’s space appear dangerous to it in some way. You might cause the target to perceive itself as being surrounded by fire, floating razors, or hideous maws filled with dripping teeth. Whatever form the illusion takes, the target can’t see or hear anything beyond it and is restrained for the spell’s duration. If the target is moved out of the illusion, makes a melee attack through it, or reaches any part of its body through it, the target takes 10d10 psychic damage, and the spell ends.</a:t>
            </a:r>
          </a:p>
        </p:txBody>
      </p:sp>
    </p:spTree>
    <p:extLst>
      <p:ext uri="{BB962C8B-B14F-4D97-AF65-F5344CB8AC3E}">
        <p14:creationId xmlns:p14="http://schemas.microsoft.com/office/powerpoint/2010/main" val="2167682607"/>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7 spells</a:t>
            </a:r>
          </a:p>
        </p:txBody>
      </p:sp>
      <p:pic>
        <p:nvPicPr>
          <p:cNvPr id="5" name="Content Placeholder 4">
            <a:extLst>
              <a:ext uri="{FF2B5EF4-FFF2-40B4-BE49-F238E27FC236}">
                <a16:creationId xmlns:a16="http://schemas.microsoft.com/office/drawing/2014/main" id="{7AFFE267-14A1-644C-B601-58D751C9A849}"/>
              </a:ext>
            </a:extLst>
          </p:cNvPr>
          <p:cNvPicPr>
            <a:picLocks noGrp="1" noChangeAspect="1"/>
          </p:cNvPicPr>
          <p:nvPr>
            <p:ph idx="1"/>
          </p:nvPr>
        </p:nvPicPr>
        <p:blipFill>
          <a:blip r:embed="rId2"/>
          <a:stretch>
            <a:fillRect/>
          </a:stretch>
        </p:blipFill>
        <p:spPr>
          <a:xfrm>
            <a:off x="838200" y="1690688"/>
            <a:ext cx="35560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D96152F5-AF48-DF49-B6EB-C625CFF34BA8}"/>
              </a:ext>
            </a:extLst>
          </p:cNvPr>
          <p:cNvPicPr>
            <a:picLocks noChangeAspect="1"/>
          </p:cNvPicPr>
          <p:nvPr/>
        </p:nvPicPr>
        <p:blipFill>
          <a:blip r:embed="rId4"/>
          <a:stretch>
            <a:fillRect/>
          </a:stretch>
        </p:blipFill>
        <p:spPr>
          <a:xfrm>
            <a:off x="838200" y="2871788"/>
            <a:ext cx="3949700" cy="1193800"/>
          </a:xfrm>
          <a:prstGeom prst="rect">
            <a:avLst/>
          </a:prstGeom>
        </p:spPr>
      </p:pic>
      <p:pic>
        <p:nvPicPr>
          <p:cNvPr id="7" name="Picture 6">
            <a:extLst>
              <a:ext uri="{FF2B5EF4-FFF2-40B4-BE49-F238E27FC236}">
                <a16:creationId xmlns:a16="http://schemas.microsoft.com/office/drawing/2014/main" id="{BB43DDE7-B084-9E49-AB11-488E2A909F69}"/>
              </a:ext>
            </a:extLst>
          </p:cNvPr>
          <p:cNvPicPr>
            <a:picLocks noChangeAspect="1"/>
          </p:cNvPicPr>
          <p:nvPr/>
        </p:nvPicPr>
        <p:blipFill>
          <a:blip r:embed="rId5"/>
          <a:stretch>
            <a:fillRect/>
          </a:stretch>
        </p:blipFill>
        <p:spPr>
          <a:xfrm>
            <a:off x="838200" y="4065588"/>
            <a:ext cx="3556000" cy="1193800"/>
          </a:xfrm>
          <a:prstGeom prst="rect">
            <a:avLst/>
          </a:prstGeom>
        </p:spPr>
      </p:pic>
      <p:sp>
        <p:nvSpPr>
          <p:cNvPr id="8" name="TextBox 7">
            <a:extLst>
              <a:ext uri="{FF2B5EF4-FFF2-40B4-BE49-F238E27FC236}">
                <a16:creationId xmlns:a16="http://schemas.microsoft.com/office/drawing/2014/main" id="{F79B9E88-6758-7443-BE25-A840118DD5D9}"/>
              </a:ext>
            </a:extLst>
          </p:cNvPr>
          <p:cNvSpPr txBox="1"/>
          <p:nvPr/>
        </p:nvSpPr>
        <p:spPr>
          <a:xfrm>
            <a:off x="4573211" y="4062324"/>
            <a:ext cx="7284204" cy="2031325"/>
          </a:xfrm>
          <a:prstGeom prst="rect">
            <a:avLst/>
          </a:prstGeom>
          <a:noFill/>
        </p:spPr>
        <p:txBody>
          <a:bodyPr wrap="square" rtlCol="0">
            <a:spAutoFit/>
          </a:bodyPr>
          <a:lstStyle/>
          <a:p>
            <a:r>
              <a:rPr lang="en-US" dirty="0"/>
              <a:t>Simulacra of casters themselves have a starting number of spell slots equivalent to the number the caster had before they cast simulacrum. Simulacra themselves may not cast Simulacrum (or use Wish to cast simulacrum if they are simulacra of Sorcerers (children of wizards who cut themselves with their own sword of undeath, or of Sorcerers), those transformed by </a:t>
            </a:r>
            <a:r>
              <a:rPr lang="en-US" dirty="0" err="1"/>
              <a:t>Karssus</a:t>
            </a:r>
            <a:r>
              <a:rPr lang="en-US"/>
              <a:t>’ Avatar of course cannot be replicated by Simulacrum).</a:t>
            </a:r>
            <a:endParaRPr lang="en-US" dirty="0"/>
          </a:p>
        </p:txBody>
      </p:sp>
    </p:spTree>
    <p:extLst>
      <p:ext uri="{BB962C8B-B14F-4D97-AF65-F5344CB8AC3E}">
        <p14:creationId xmlns:p14="http://schemas.microsoft.com/office/powerpoint/2010/main" val="3576138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5A737-5012-7C44-91E2-BD7AC5E16D86}"/>
              </a:ext>
            </a:extLst>
          </p:cNvPr>
          <p:cNvSpPr>
            <a:spLocks noGrp="1"/>
          </p:cNvSpPr>
          <p:nvPr>
            <p:ph type="title"/>
          </p:nvPr>
        </p:nvSpPr>
        <p:spPr/>
        <p:txBody>
          <a:bodyPr/>
          <a:lstStyle/>
          <a:p>
            <a:r>
              <a:rPr lang="en-US" dirty="0"/>
              <a:t>Transmutation</a:t>
            </a:r>
          </a:p>
        </p:txBody>
      </p:sp>
      <p:sp>
        <p:nvSpPr>
          <p:cNvPr id="3" name="Content Placeholder 2">
            <a:extLst>
              <a:ext uri="{FF2B5EF4-FFF2-40B4-BE49-F238E27FC236}">
                <a16:creationId xmlns:a16="http://schemas.microsoft.com/office/drawing/2014/main" id="{4F8631E9-EB1F-3442-A7CC-F63535C4D269}"/>
              </a:ext>
            </a:extLst>
          </p:cNvPr>
          <p:cNvSpPr>
            <a:spLocks noGrp="1"/>
          </p:cNvSpPr>
          <p:nvPr>
            <p:ph idx="1"/>
          </p:nvPr>
        </p:nvSpPr>
        <p:spPr/>
        <p:txBody>
          <a:bodyPr>
            <a:normAutofit fontScale="85000" lnSpcReduction="20000"/>
          </a:bodyPr>
          <a:lstStyle/>
          <a:p>
            <a:r>
              <a:rPr lang="en-US" dirty="0"/>
              <a:t>You gain a new duration to any Transmutation spell that lasts longer than {1 action, bonus action, reaction, instantaneous} of up to duration*(level in Transmutation)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a:t>
            </a:r>
          </a:p>
          <a:p>
            <a:r>
              <a:rPr lang="en-US" dirty="0"/>
              <a:t>At level 5 you gain the ability to cast one Transmutation spell that you know subconsciously once per day. You may change which spell this is once per level up gained in Transmutation thereafter (like the others). The spell is cast as if it were cast with a spell slot of your level in Transmutation.</a:t>
            </a:r>
          </a:p>
          <a:p>
            <a:r>
              <a:rPr lang="en-US" dirty="0"/>
              <a:t>At level 9 you gain the ability to cast True Polymorph subconsciously once per day.</a:t>
            </a:r>
          </a:p>
        </p:txBody>
      </p:sp>
      <p:sp>
        <p:nvSpPr>
          <p:cNvPr id="4" name="TextBox 3">
            <a:extLst>
              <a:ext uri="{FF2B5EF4-FFF2-40B4-BE49-F238E27FC236}">
                <a16:creationId xmlns:a16="http://schemas.microsoft.com/office/drawing/2014/main" id="{E90F99EE-8D39-A641-A326-3DB2DAE1A311}"/>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4230299480"/>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8 spells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634061" cy="5385662"/>
          </a:xfrm>
        </p:spPr>
        <p:txBody>
          <a:bodyPr>
            <a:normAutofit fontScale="62500" lnSpcReduction="20000"/>
          </a:bodyPr>
          <a:lstStyle/>
          <a:p>
            <a:r>
              <a:rPr lang="en-US" dirty="0"/>
              <a:t>Illusory Dragon</a:t>
            </a:r>
          </a:p>
          <a:p>
            <a:r>
              <a:rPr lang="en-US" dirty="0"/>
              <a:t>A spell from </a:t>
            </a:r>
            <a:r>
              <a:rPr lang="en-US" dirty="0" err="1"/>
              <a:t>Xanathar's</a:t>
            </a:r>
            <a:r>
              <a:rPr lang="en-US" dirty="0"/>
              <a:t> Guide To Everything</a:t>
            </a:r>
          </a:p>
          <a:p>
            <a:r>
              <a:rPr lang="en-US" dirty="0"/>
              <a:t>Casting time: </a:t>
            </a:r>
            <a:r>
              <a:rPr lang="en-US" b="1" dirty="0"/>
              <a:t>1 Action</a:t>
            </a:r>
            <a:r>
              <a:rPr lang="en-US" dirty="0"/>
              <a:t> </a:t>
            </a:r>
            <a:br>
              <a:rPr lang="en-US" dirty="0"/>
            </a:br>
            <a:r>
              <a:rPr lang="en-US" dirty="0"/>
              <a:t>Range: </a:t>
            </a:r>
            <a:r>
              <a:rPr lang="en-US" b="1" dirty="0"/>
              <a:t>120 feet</a:t>
            </a:r>
            <a:r>
              <a:rPr lang="en-US" dirty="0"/>
              <a:t> </a:t>
            </a:r>
            <a:br>
              <a:rPr lang="en-US" dirty="0"/>
            </a:br>
            <a:r>
              <a:rPr lang="en-US" dirty="0"/>
              <a:t>Components: </a:t>
            </a:r>
            <a:r>
              <a:rPr lang="en-US" b="1" dirty="0"/>
              <a:t>S</a:t>
            </a:r>
            <a:r>
              <a:rPr lang="en-US" dirty="0"/>
              <a:t> </a:t>
            </a:r>
            <a:br>
              <a:rPr lang="en-US" dirty="0"/>
            </a:br>
            <a:r>
              <a:rPr lang="en-US" dirty="0"/>
              <a:t>Duration: </a:t>
            </a:r>
            <a:r>
              <a:rPr lang="en-US" b="1" dirty="0"/>
              <a:t>Concentration, up to 1 minute</a:t>
            </a:r>
            <a:r>
              <a:rPr lang="en-US" dirty="0"/>
              <a:t> </a:t>
            </a:r>
            <a:br>
              <a:rPr lang="en-US" dirty="0"/>
            </a:br>
            <a:r>
              <a:rPr lang="en-US" dirty="0"/>
              <a:t>Even though this is an illusion spell that can deal damage, </a:t>
            </a:r>
            <a:r>
              <a:rPr lang="en-US" dirty="0">
                <a:hlinkClick r:id="rId2" action="ppaction://hlinksldjump"/>
              </a:rPr>
              <a:t>Ring</a:t>
            </a:r>
            <a:r>
              <a:rPr lang="en-US" dirty="0"/>
              <a:t> bearers are not inherently immune to its damage, but they are immune to the frightened condition it generates if it is cast by a non-Ring-bearer (as they are to Enchantments).</a:t>
            </a:r>
          </a:p>
          <a:p>
            <a:r>
              <a:rPr lang="en-US" dirty="0"/>
              <a:t>By gathering threads of shadow material from the </a:t>
            </a:r>
            <a:r>
              <a:rPr lang="en-US" dirty="0" err="1"/>
              <a:t>Shadowfell</a:t>
            </a:r>
            <a:r>
              <a:rPr lang="en-US" dirty="0"/>
              <a:t>, you create a Huge shadowy dragon in an unoccupied space that you can see within range. The illusion lasts for the spell’s duration and occupies its space, as if it were a creature.</a:t>
            </a:r>
            <a:br>
              <a:rPr lang="en-US" dirty="0"/>
            </a:br>
            <a:r>
              <a:rPr lang="en-US" dirty="0"/>
              <a:t>When the illusion appears, any of your enemies that can see it must succeed on a Wisdom saving throw or become frightened of it for 1 minute. If a frightened creature ends its turn in a location where it doesn’t have line of sight to the illusion, it can repeat the saving throw, ending the effect on itself on a success.</a:t>
            </a:r>
            <a:br>
              <a:rPr lang="en-US" dirty="0"/>
            </a:br>
            <a:r>
              <a:rPr lang="en-US" dirty="0"/>
              <a:t>As a bonus action on your turn, you can move the illusion up to 60 feet. At any point during its movement, you can cause it to exhale a blast of energy in a 60-foot cone originating from its space. When you create the dragon, choose a damage type: acid, cold, fire, lightning, necrotic, or poison. Each creature in the cone must make an Intelligence saving throw, taking '7d6 damage of the</a:t>
            </a:r>
            <a:br>
              <a:rPr lang="en-US" dirty="0"/>
            </a:br>
            <a:r>
              <a:rPr lang="en-US" dirty="0"/>
              <a:t>chosen damage type on a failed save, or half as much damage on a successful one.</a:t>
            </a:r>
            <a:br>
              <a:rPr lang="en-US" dirty="0"/>
            </a:br>
            <a:r>
              <a:rPr lang="en-US" dirty="0"/>
              <a:t>The illusion is tangible because of the shadow stuff used to create it, but attacks miss it automatically. it succeeds on all saving throws, and it is immune to all damage and conditions. A creature that uses an action to examine the dragon can determine that it is an illusion by succeeding on an Intelligence (Investigation) check against your spell save DC. If a creature discerns the illusion for what it is, the creature can see through it and has advantage on saving throws against its breath.</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037515022"/>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9 spells</a:t>
            </a:r>
          </a:p>
        </p:txBody>
      </p:sp>
      <p:pic>
        <p:nvPicPr>
          <p:cNvPr id="5" name="Content Placeholder 4">
            <a:extLst>
              <a:ext uri="{FF2B5EF4-FFF2-40B4-BE49-F238E27FC236}">
                <a16:creationId xmlns:a16="http://schemas.microsoft.com/office/drawing/2014/main" id="{7EB216F9-CA79-C745-855F-54A38C35D940}"/>
              </a:ext>
            </a:extLst>
          </p:cNvPr>
          <p:cNvPicPr>
            <a:picLocks noGrp="1" noChangeAspect="1"/>
          </p:cNvPicPr>
          <p:nvPr>
            <p:ph idx="1"/>
          </p:nvPr>
        </p:nvPicPr>
        <p:blipFill>
          <a:blip r:embed="rId2"/>
          <a:stretch>
            <a:fillRect/>
          </a:stretch>
        </p:blipFill>
        <p:spPr>
          <a:xfrm>
            <a:off x="838200" y="1690688"/>
            <a:ext cx="38989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1E5565CA-E076-4F48-8C79-B0309464519B}"/>
              </a:ext>
            </a:extLst>
          </p:cNvPr>
          <p:cNvSpPr txBox="1"/>
          <p:nvPr/>
        </p:nvSpPr>
        <p:spPr>
          <a:xfrm>
            <a:off x="5594889" y="1968284"/>
            <a:ext cx="6199322" cy="923330"/>
          </a:xfrm>
          <a:prstGeom prst="rect">
            <a:avLst/>
          </a:prstGeom>
          <a:noFill/>
        </p:spPr>
        <p:txBody>
          <a:bodyPr wrap="square" rtlCol="0">
            <a:spAutoFit/>
          </a:bodyPr>
          <a:lstStyle/>
          <a:p>
            <a:r>
              <a:rPr lang="en-US" dirty="0"/>
              <a:t>&lt;-Is considered an enchantment for the purpose of the immunity to enchantment spells cast by non-Ring-bearers at </a:t>
            </a:r>
            <a:r>
              <a:rPr lang="en-US" dirty="0">
                <a:hlinkClick r:id="rId4" action="ppaction://hlinksldjump"/>
              </a:rPr>
              <a:t>Ring of Power </a:t>
            </a:r>
            <a:r>
              <a:rPr lang="en-US" dirty="0"/>
              <a:t>wearers.</a:t>
            </a:r>
          </a:p>
        </p:txBody>
      </p:sp>
    </p:spTree>
    <p:extLst>
      <p:ext uri="{BB962C8B-B14F-4D97-AF65-F5344CB8AC3E}">
        <p14:creationId xmlns:p14="http://schemas.microsoft.com/office/powerpoint/2010/main" val="1433679198"/>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10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634061" cy="5385662"/>
          </a:xfrm>
        </p:spPr>
        <p:txBody>
          <a:bodyPr>
            <a:normAutofit fontScale="92500" lnSpcReduction="10000"/>
          </a:bodyPr>
          <a:lstStyle/>
          <a:p>
            <a:pPr marL="0" indent="0">
              <a:buNone/>
            </a:pPr>
            <a:r>
              <a:rPr lang="en-US" sz="1600" dirty="0"/>
              <a:t>Darken Planet (V S M (</a:t>
            </a:r>
            <a:r>
              <a:rPr lang="en-US" sz="1600" dirty="0">
                <a:hlinkClick r:id="rId2" action="ppaction://hlinksldjump"/>
              </a:rPr>
              <a:t>Magic Volcano </a:t>
            </a:r>
            <a:r>
              <a:rPr lang="en-US" sz="1600" dirty="0"/>
              <a:t>that all the casters were involved in creating, the ability to cast the Darkness spell, 100000 experience points))</a:t>
            </a:r>
          </a:p>
          <a:p>
            <a:pPr marL="0" indent="0">
              <a:buNone/>
            </a:pPr>
            <a:r>
              <a:rPr lang="en-US" sz="1600" dirty="0"/>
              <a:t>Casting time: 1 hour, all casters must be held telekinetically above the lava while they are casting this spell.</a:t>
            </a:r>
          </a:p>
          <a:p>
            <a:pPr marL="0" indent="0">
              <a:buNone/>
            </a:pPr>
            <a:r>
              <a:rPr lang="en-US" sz="1600" dirty="0"/>
              <a:t>Area of Effect: one planet (of any size, technically if the core of a star had a large enough quantity of silicate rock that they could continuously freeze with other spells while casting Build Up Mountain and the casters could survive standing on that “rock”, they could build a Magic Volcano on top of it consisting entirely of plasma though that would prevent them from being able to cast Poison Planet due to the chemical bonds in the poison all breaking down or Make Ring of Power due to the ring never being able to solidify while inside the “mouth” of the “volcano”, and there wouldn’t be any benefit to being able to cast Meteor Swarm to another place on the star,  but they would be able to cast this spell to plunge the star into darkness) or asteroid with the required 2 </a:t>
            </a:r>
            <a:r>
              <a:rPr lang="en-US" sz="1600" dirty="0" err="1"/>
              <a:t>Everests</a:t>
            </a:r>
            <a:r>
              <a:rPr lang="en-US" sz="1600" dirty="0"/>
              <a:t> worth of silicate rock that is contiguous as stated in the requirements for Magic Volcano.</a:t>
            </a:r>
          </a:p>
          <a:p>
            <a:pPr marL="0" indent="0">
              <a:buNone/>
            </a:pPr>
            <a:r>
              <a:rPr lang="en-US" sz="1600" dirty="0"/>
              <a:t>Duration: until dispelled by a Dispel Magic that reaches to a part of the cloud of darkness cast against the intelligence of all involved in building the Magic Volcano, or until the Magic Volcano is destroyed (again, dispel magic doesn’t dispel a Magic Volcano).</a:t>
            </a:r>
          </a:p>
          <a:p>
            <a:pPr marL="0" indent="0">
              <a:buNone/>
            </a:pPr>
            <a:r>
              <a:rPr lang="en-US" sz="1600" dirty="0"/>
              <a:t>A dark cloud blocks all light from travelling from space to the surface of the object or from the surface of the object to space that doesn’t reflect any light. From the surface of the object the dark cloud is no closer than 100 ft and is the same temperature as the average surface temperature of the object at the time of casting (this fact can be used to derive electricity from the cloud using thermocouples that reach from inside of a Magic Volcano to the dark cloud and can otherwise be used as an infinite heat sink for a scientifically advanced civilization. 1 ft to the top of the dark cloud (no more than 22,000 miles from where the surface was at the time of casting beneath it) the apparent temperature of the cloud is 0 Kelvin in terms of the fact that it radiates no heat in order to make the object completely invisible to anyone else on that plane of existence not using </a:t>
            </a:r>
            <a:r>
              <a:rPr lang="en-US" sz="1600" dirty="0">
                <a:hlinkClick r:id="rId3" action="ppaction://hlinksldjump"/>
              </a:rPr>
              <a:t>scrying</a:t>
            </a:r>
            <a:r>
              <a:rPr lang="en-US" sz="1600" dirty="0"/>
              <a:t> or </a:t>
            </a:r>
            <a:r>
              <a:rPr lang="en-US" sz="1600" dirty="0">
                <a:hlinkClick r:id="rId4" action="ppaction://hlinksldjump"/>
              </a:rPr>
              <a:t>See Rings of Power </a:t>
            </a:r>
            <a:r>
              <a:rPr lang="en-US" sz="1600" dirty="0"/>
              <a:t>on a person on that planet. However, when touching that top of the cloud with an object, the object will act as though is was touching something the same temperature as itself. (Of course, advanced civilizations can use the radial velocity and transit methods to “see” it.)</a:t>
            </a:r>
          </a:p>
          <a:p>
            <a:pPr marL="0" indent="0">
              <a:buNone/>
            </a:pPr>
            <a:r>
              <a:rPr lang="en-US" sz="1600" dirty="0"/>
              <a:t>All plants that need light on that world that are not given light by different means will die.</a:t>
            </a:r>
          </a:p>
          <a:p>
            <a:pPr marL="0" indent="0">
              <a:buNone/>
            </a:pPr>
            <a:r>
              <a:rPr lang="en-US" sz="1600" dirty="0"/>
              <a:t>The way to put this spell into a </a:t>
            </a:r>
            <a:r>
              <a:rPr lang="en-US" sz="1600" dirty="0">
                <a:hlinkClick r:id="rId5" action="ppaction://hlinksldjump"/>
              </a:rPr>
              <a:t>Hold Power </a:t>
            </a:r>
            <a:r>
              <a:rPr lang="en-US" sz="1600" dirty="0"/>
              <a:t>object is to expend 100,000 experience points and a scroll with the Darkness spell while in a Magic Volcano. The Magic Volcano itself doesn’t need to be consumed by the object (the thing that makes putting some level 11 spells into a Ring of Power so expensive since, as the Magic Volcano cannot be destroyed except by </a:t>
            </a:r>
            <a:r>
              <a:rPr lang="en-US" sz="1600" dirty="0">
                <a:hlinkClick r:id="rId6" action="ppaction://hlinksldjump"/>
              </a:rPr>
              <a:t>Meteor Swarms </a:t>
            </a:r>
            <a:r>
              <a:rPr lang="en-US" sz="1600" dirty="0"/>
              <a:t>and </a:t>
            </a:r>
            <a:r>
              <a:rPr lang="en-US" sz="1600" dirty="0">
                <a:hlinkClick r:id="rId7" action="ppaction://hlinksldjump"/>
              </a:rPr>
              <a:t>Earthquakes</a:t>
            </a:r>
            <a:r>
              <a:rPr lang="en-US" sz="1600" dirty="0"/>
              <a:t>; this entails for those other spells destroying many Magic Volcanoes on the whims of probability due to needing to destroy it while casting Hold Power in order for Hold Power to be able to consume it if the spell succeeds).</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8" action="ppaction://hlinksldjump"/>
              </a:rPr>
              <a:t>Menu</a:t>
            </a:r>
            <a:endParaRPr lang="en-US" dirty="0"/>
          </a:p>
        </p:txBody>
      </p:sp>
    </p:spTree>
    <p:extLst>
      <p:ext uri="{BB962C8B-B14F-4D97-AF65-F5344CB8AC3E}">
        <p14:creationId xmlns:p14="http://schemas.microsoft.com/office/powerpoint/2010/main" val="3322954021"/>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11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634061" cy="5385662"/>
          </a:xfrm>
        </p:spPr>
        <p:txBody>
          <a:bodyPr>
            <a:normAutofit/>
          </a:bodyPr>
          <a:lstStyle/>
          <a:p>
            <a:pPr marL="0" indent="0">
              <a:buNone/>
            </a:pPr>
            <a:r>
              <a:rPr lang="en-US" sz="1600" dirty="0"/>
              <a:t>Silent Planet (V S M (</a:t>
            </a:r>
            <a:r>
              <a:rPr lang="en-US" sz="1600" dirty="0">
                <a:hlinkClick r:id="rId2" action="ppaction://hlinksldjump"/>
              </a:rPr>
              <a:t>Magic Volcano </a:t>
            </a:r>
            <a:r>
              <a:rPr lang="en-US" sz="1600" dirty="0"/>
              <a:t>that all the casters were involved in creating, a </a:t>
            </a:r>
            <a:r>
              <a:rPr lang="en-US" sz="1600" dirty="0">
                <a:hlinkClick r:id="rId3" action="ppaction://hlinksldjump"/>
              </a:rPr>
              <a:t>Ring of Power</a:t>
            </a:r>
            <a:r>
              <a:rPr lang="en-US" sz="1600" dirty="0"/>
              <a:t>, the ability to cast the Silent spell, 100000 experience points))</a:t>
            </a:r>
          </a:p>
          <a:p>
            <a:pPr marL="0" indent="0">
              <a:buNone/>
            </a:pPr>
            <a:r>
              <a:rPr lang="en-US" sz="1600" dirty="0"/>
              <a:t>Casting time: 1 hour, all casters must be held telekinetically above the lava while they are casting this spell.</a:t>
            </a:r>
          </a:p>
          <a:p>
            <a:pPr marL="0" indent="0">
              <a:buNone/>
            </a:pPr>
            <a:r>
              <a:rPr lang="en-US" sz="1600" dirty="0"/>
              <a:t>Range: sight</a:t>
            </a:r>
          </a:p>
          <a:p>
            <a:pPr marL="0" indent="0">
              <a:buNone/>
            </a:pPr>
            <a:r>
              <a:rPr lang="en-US" sz="1600" dirty="0"/>
              <a:t>Area of Effect: one planet or asteroid. Reaches up 22,000 miles above the surface as it was at the start of casting. People wearing Rings of Power are exempted in terms of their own speech.</a:t>
            </a:r>
          </a:p>
          <a:p>
            <a:pPr marL="0" indent="0">
              <a:buNone/>
            </a:pPr>
            <a:r>
              <a:rPr lang="en-US" sz="1600" dirty="0"/>
              <a:t>Duration: Concentration (the casters must continue to be telekinetically held above the lava unless the spell is being cast through a Ring of Power) or until dispelled by a Dispel Magic that reaches to a part of the Magic Volcano cast against the intelligence of all involved in building the Magic Volcano, or until the Magic Volcano is destroyed (again, dispel magic doesn’t dispel a Magic Volcano). Or Global Dispel Magic’s </a:t>
            </a:r>
            <a:r>
              <a:rPr lang="en-US" sz="1600" dirty="0" err="1"/>
              <a:t>AoE</a:t>
            </a:r>
            <a:r>
              <a:rPr lang="en-US" sz="1600" dirty="0"/>
              <a:t> touching the planet in question.</a:t>
            </a:r>
          </a:p>
          <a:p>
            <a:pPr marL="0" indent="0">
              <a:buNone/>
            </a:pPr>
            <a:r>
              <a:rPr lang="en-US" sz="1600" dirty="0"/>
              <a:t>Every effect that makes sound no longer makes sound whether through the air, water or ground. This makes all shatter spells (2</a:t>
            </a:r>
            <a:r>
              <a:rPr lang="en-US" sz="1600" baseline="30000" dirty="0"/>
              <a:t>nd</a:t>
            </a:r>
            <a:r>
              <a:rPr lang="en-US" sz="1600" dirty="0"/>
              <a:t> level evocation) and Earthquake spells no longer possible, even if cast through a Ring. It also prohibits the casting of a spell with a verbal component (making the vast majority of spells impossible to cast by people who do not have the ability to subconsciously cast those spells).</a:t>
            </a:r>
          </a:p>
          <a:p>
            <a:pPr marL="0" indent="0">
              <a:buNone/>
            </a:pPr>
            <a:r>
              <a:rPr lang="en-US" sz="1600" dirty="0"/>
              <a:t>The wind continues to move, the waves continue to move, objects continue to hit each other, but travelling pressure waves do not happen except from the throats of people wearing Rings.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4" action="ppaction://hlinksldjump"/>
              </a:rPr>
              <a:t>Menu</a:t>
            </a:r>
            <a:endParaRPr lang="en-US" dirty="0"/>
          </a:p>
        </p:txBody>
      </p:sp>
    </p:spTree>
    <p:extLst>
      <p:ext uri="{BB962C8B-B14F-4D97-AF65-F5344CB8AC3E}">
        <p14:creationId xmlns:p14="http://schemas.microsoft.com/office/powerpoint/2010/main" val="1372159242"/>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12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634061" cy="5385662"/>
          </a:xfrm>
        </p:spPr>
        <p:txBody>
          <a:bodyPr>
            <a:normAutofit/>
          </a:bodyPr>
          <a:lstStyle/>
          <a:p>
            <a:pPr marL="0" indent="0">
              <a:buNone/>
            </a:pPr>
            <a:r>
              <a:rPr lang="en-US" sz="1600" dirty="0"/>
              <a:t>Global break concentration (V S M (</a:t>
            </a:r>
            <a:r>
              <a:rPr lang="en-US" sz="1600" dirty="0">
                <a:hlinkClick r:id="rId2" action="ppaction://hlinksldjump"/>
              </a:rPr>
              <a:t>Magic Volcano </a:t>
            </a:r>
            <a:r>
              <a:rPr lang="en-US" sz="1600" dirty="0"/>
              <a:t>that all the casters were involved in creating, the ability to cast the Sleet Storm spell, 100000 experience points))</a:t>
            </a:r>
          </a:p>
          <a:p>
            <a:pPr marL="0" indent="0">
              <a:buNone/>
            </a:pPr>
            <a:r>
              <a:rPr lang="en-US" sz="1600" dirty="0"/>
              <a:t>Casting time: 1 hour, all casters must be held telekinetically above the lava while they are casting this spell.</a:t>
            </a:r>
          </a:p>
          <a:p>
            <a:pPr marL="0" indent="0">
              <a:buNone/>
            </a:pPr>
            <a:r>
              <a:rPr lang="en-US" sz="1600" dirty="0"/>
              <a:t>Range: sight</a:t>
            </a:r>
          </a:p>
          <a:p>
            <a:pPr marL="0" indent="0">
              <a:buNone/>
            </a:pPr>
            <a:r>
              <a:rPr lang="en-US" sz="1600" dirty="0"/>
              <a:t>Area of Effect: one planet or asteroid. Reaches 22,000 miles above the surface as it was at the time of casting.</a:t>
            </a:r>
          </a:p>
          <a:p>
            <a:pPr marL="0" indent="0">
              <a:buNone/>
            </a:pPr>
            <a:r>
              <a:rPr lang="en-US" sz="1600" dirty="0"/>
              <a:t>Duration: Concentration, or until dispelled by a Dispel Magic that reaches to a part of the cloud of darkness cast against the intelligence of all involved in building the Magic Volcano, or until the Magic Volcano is destroyed (again, dispel magic doesn’t dispel a Magic Volcano).</a:t>
            </a:r>
          </a:p>
          <a:p>
            <a:pPr marL="0" indent="0">
              <a:buNone/>
            </a:pPr>
            <a:r>
              <a:rPr lang="en-US" sz="1600" dirty="0"/>
              <a:t>No person/creature in the area of effect can concentrate for more than 1 minute continuously on something. The concentrated provided on spells cast through a Ring of Power, due to the fact that a Ring of Power is not a person or creature, is not affected. People using their concentration for things other than magic simply take 1 second for every minute of concentration to blink their eyes and shake their head potentially thinking they see some sort of illusion. </a:t>
            </a:r>
          </a:p>
          <a:p>
            <a:pPr marL="0" indent="0">
              <a:buNone/>
            </a:pPr>
            <a:r>
              <a:rPr lang="en-US" sz="1600" dirty="0"/>
              <a:t>If this spell is not cast through a Ring of Power or being cast simply into a Hold Power object rather than into the world, then the concentration of the casters is itself broken after 1 minute of concentrating on this spell if the casters are within the </a:t>
            </a:r>
            <a:r>
              <a:rPr lang="en-US" sz="1600" dirty="0" err="1"/>
              <a:t>AoE</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930860949"/>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cantrips</a:t>
            </a:r>
          </a:p>
        </p:txBody>
      </p:sp>
      <p:pic>
        <p:nvPicPr>
          <p:cNvPr id="5" name="Content Placeholder 4">
            <a:extLst>
              <a:ext uri="{FF2B5EF4-FFF2-40B4-BE49-F238E27FC236}">
                <a16:creationId xmlns:a16="http://schemas.microsoft.com/office/drawing/2014/main" id="{EE21D124-5407-6E41-97D1-3373A9778B71}"/>
              </a:ext>
            </a:extLst>
          </p:cNvPr>
          <p:cNvPicPr>
            <a:picLocks noGrp="1" noChangeAspect="1"/>
          </p:cNvPicPr>
          <p:nvPr>
            <p:ph idx="1"/>
          </p:nvPr>
        </p:nvPicPr>
        <p:blipFill>
          <a:blip r:embed="rId2"/>
          <a:stretch>
            <a:fillRect/>
          </a:stretch>
        </p:blipFill>
        <p:spPr>
          <a:xfrm>
            <a:off x="6105525" y="78435"/>
            <a:ext cx="35687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0A59320B-825E-154E-A43D-2FE4FBDB0D12}"/>
              </a:ext>
            </a:extLst>
          </p:cNvPr>
          <p:cNvSpPr txBox="1"/>
          <p:nvPr/>
        </p:nvSpPr>
        <p:spPr>
          <a:xfrm>
            <a:off x="0" y="1300349"/>
            <a:ext cx="11964692" cy="1754326"/>
          </a:xfrm>
          <a:prstGeom prst="rect">
            <a:avLst/>
          </a:prstGeom>
          <a:noFill/>
        </p:spPr>
        <p:txBody>
          <a:bodyPr wrap="square" rtlCol="0">
            <a:spAutoFit/>
          </a:bodyPr>
          <a:lstStyle/>
          <a:p>
            <a:r>
              <a:rPr lang="en-US" dirty="0"/>
              <a:t>Cause Fear, A spell from </a:t>
            </a:r>
            <a:r>
              <a:rPr lang="en-US" dirty="0" err="1"/>
              <a:t>Xanathar's</a:t>
            </a:r>
            <a:r>
              <a:rPr lang="en-US" dirty="0"/>
              <a:t> Guide To Everything: Casting time: </a:t>
            </a:r>
            <a:r>
              <a:rPr lang="en-US" b="1" dirty="0"/>
              <a:t>1 Action; </a:t>
            </a:r>
            <a:r>
              <a:rPr lang="en-US" dirty="0"/>
              <a:t>Range: </a:t>
            </a:r>
            <a:r>
              <a:rPr lang="en-US" b="1" dirty="0"/>
              <a:t>60 feet; </a:t>
            </a:r>
            <a:r>
              <a:rPr lang="en-US" dirty="0"/>
              <a:t>Components: </a:t>
            </a:r>
            <a:r>
              <a:rPr lang="en-US" b="1" dirty="0"/>
              <a:t>V</a:t>
            </a:r>
            <a:r>
              <a:rPr lang="en-US" dirty="0"/>
              <a:t>; Duration: </a:t>
            </a:r>
            <a:r>
              <a:rPr lang="en-US" b="1" dirty="0"/>
              <a:t>Concentration, up to 1 minute. </a:t>
            </a:r>
            <a:r>
              <a:rPr lang="en-US" dirty="0"/>
              <a:t>You awaken the sense of mortality in one creature you can see within range. A construct or an undead is immune to this effect. The target must succeed on a Wisdom saving throw or become frightened of you until the spell ends. The frightened target can repeat the saving throw at the end of each of its turns, ending the effect on itself on a success. Every 4 levels you rise in the School of Necromancy, you can target an additional creature. The creatures must be within 30 feet of each other when you target them.</a:t>
            </a:r>
          </a:p>
        </p:txBody>
      </p:sp>
      <p:sp>
        <p:nvSpPr>
          <p:cNvPr id="7" name="TextBox 6">
            <a:extLst>
              <a:ext uri="{FF2B5EF4-FFF2-40B4-BE49-F238E27FC236}">
                <a16:creationId xmlns:a16="http://schemas.microsoft.com/office/drawing/2014/main" id="{40DC4C92-F604-AC44-A854-F56CF0AF6387}"/>
              </a:ext>
            </a:extLst>
          </p:cNvPr>
          <p:cNvSpPr txBox="1"/>
          <p:nvPr/>
        </p:nvSpPr>
        <p:spPr>
          <a:xfrm>
            <a:off x="9525" y="2901201"/>
            <a:ext cx="12192000" cy="1754326"/>
          </a:xfrm>
          <a:prstGeom prst="rect">
            <a:avLst/>
          </a:prstGeom>
          <a:noFill/>
        </p:spPr>
        <p:txBody>
          <a:bodyPr wrap="square" rtlCol="0">
            <a:spAutoFit/>
          </a:bodyPr>
          <a:lstStyle/>
          <a:p>
            <a:r>
              <a:rPr lang="en-US" dirty="0"/>
              <a:t>Feign Death: Casting time: </a:t>
            </a:r>
            <a:r>
              <a:rPr lang="en-US" b="1" dirty="0"/>
              <a:t>1 Action; </a:t>
            </a:r>
            <a:r>
              <a:rPr lang="en-US" dirty="0"/>
              <a:t>Range: </a:t>
            </a:r>
            <a:r>
              <a:rPr lang="en-US" b="1" dirty="0"/>
              <a:t>Touch; </a:t>
            </a:r>
            <a:r>
              <a:rPr lang="en-US" dirty="0"/>
              <a:t>Components: </a:t>
            </a:r>
            <a:r>
              <a:rPr lang="en-US" b="1" dirty="0"/>
              <a:t>V, S, M (a pinch of graveyard dirt); </a:t>
            </a:r>
            <a:r>
              <a:rPr lang="en-US" dirty="0"/>
              <a:t>Duration: </a:t>
            </a:r>
            <a:r>
              <a:rPr lang="en-US" b="1" dirty="0"/>
              <a:t>1 hour. </a:t>
            </a:r>
            <a:r>
              <a:rPr lang="en-US" dirty="0"/>
              <a:t>You touch a willing creature and put it into a cataleptic state that is indistinguishable from death. For the spell’s duration, or until you use an action to touch the target and dismiss the spell, the target appears dead to all outward inspection and to spells used to determine the target’s status. The target is blinded and incapacitated, and its speed drops to 0. The target has resistance to all damage except psychic damage. If the target is diseased or poisoned when you cast the spell, or becomes diseased or poisoned while under the spell’s effect, the disease and poison have no effect until the spell ends.</a:t>
            </a:r>
          </a:p>
        </p:txBody>
      </p:sp>
      <p:sp>
        <p:nvSpPr>
          <p:cNvPr id="8" name="TextBox 7">
            <a:extLst>
              <a:ext uri="{FF2B5EF4-FFF2-40B4-BE49-F238E27FC236}">
                <a16:creationId xmlns:a16="http://schemas.microsoft.com/office/drawing/2014/main" id="{03E79B95-0432-454A-BA6F-B1583D369702}"/>
              </a:ext>
            </a:extLst>
          </p:cNvPr>
          <p:cNvSpPr txBox="1"/>
          <p:nvPr/>
        </p:nvSpPr>
        <p:spPr>
          <a:xfrm>
            <a:off x="0" y="4584071"/>
            <a:ext cx="12192000" cy="1477328"/>
          </a:xfrm>
          <a:prstGeom prst="rect">
            <a:avLst/>
          </a:prstGeom>
          <a:noFill/>
        </p:spPr>
        <p:txBody>
          <a:bodyPr wrap="square" rtlCol="0">
            <a:spAutoFit/>
          </a:bodyPr>
          <a:lstStyle/>
          <a:p>
            <a:r>
              <a:rPr lang="en-US" dirty="0"/>
              <a:t>Ray of Sickness:</a:t>
            </a:r>
            <a:r>
              <a:rPr lang="en-US" b="1" dirty="0"/>
              <a:t> </a:t>
            </a:r>
            <a:r>
              <a:rPr lang="en-US" dirty="0"/>
              <a:t>Casting time: </a:t>
            </a:r>
            <a:r>
              <a:rPr lang="en-US" b="1" dirty="0"/>
              <a:t>1 Action; </a:t>
            </a:r>
            <a:r>
              <a:rPr lang="en-US" dirty="0"/>
              <a:t>Range: </a:t>
            </a:r>
            <a:r>
              <a:rPr lang="en-US" b="1" dirty="0"/>
              <a:t>60 feet; </a:t>
            </a:r>
            <a:r>
              <a:rPr lang="en-US" dirty="0"/>
              <a:t>Components: </a:t>
            </a:r>
            <a:r>
              <a:rPr lang="en-US" b="1" dirty="0"/>
              <a:t>V, S; </a:t>
            </a:r>
            <a:r>
              <a:rPr lang="en-US" dirty="0"/>
              <a:t>Duration: </a:t>
            </a:r>
            <a:r>
              <a:rPr lang="en-US" b="1" dirty="0"/>
              <a:t>Instantaneous</a:t>
            </a:r>
            <a:r>
              <a:rPr lang="en-US" dirty="0"/>
              <a:t> </a:t>
            </a:r>
            <a:br>
              <a:rPr lang="en-US" dirty="0"/>
            </a:br>
            <a:r>
              <a:rPr lang="en-US" dirty="0"/>
              <a:t>A ray of sickening greenish energy lashes out toward a creature within range.</a:t>
            </a:r>
            <a:br>
              <a:rPr lang="en-US" dirty="0"/>
            </a:br>
            <a:r>
              <a:rPr lang="en-US" dirty="0"/>
              <a:t>Make a ranged spell attack against the target. On a hit, the target takes 1d8 poison damage and must make a Constitution saving throw. On a failed save, it is also poisoned until the end of your next turn. Every 4 levels you rise in the School of Necromancy, this damage increases by 1d8.</a:t>
            </a:r>
          </a:p>
        </p:txBody>
      </p:sp>
    </p:spTree>
    <p:extLst>
      <p:ext uri="{BB962C8B-B14F-4D97-AF65-F5344CB8AC3E}">
        <p14:creationId xmlns:p14="http://schemas.microsoft.com/office/powerpoint/2010/main" val="51755550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cantrips (Cleric only)</a:t>
            </a:r>
          </a:p>
        </p:txBody>
      </p:sp>
      <p:pic>
        <p:nvPicPr>
          <p:cNvPr id="5" name="Content Placeholder 4">
            <a:extLst>
              <a:ext uri="{FF2B5EF4-FFF2-40B4-BE49-F238E27FC236}">
                <a16:creationId xmlns:a16="http://schemas.microsoft.com/office/drawing/2014/main" id="{B33E224B-0601-9141-8C75-7C4078E18EE1}"/>
              </a:ext>
            </a:extLst>
          </p:cNvPr>
          <p:cNvPicPr>
            <a:picLocks noGrp="1" noChangeAspect="1"/>
          </p:cNvPicPr>
          <p:nvPr>
            <p:ph idx="1"/>
          </p:nvPr>
        </p:nvPicPr>
        <p:blipFill>
          <a:blip r:embed="rId2"/>
          <a:stretch>
            <a:fillRect/>
          </a:stretch>
        </p:blipFill>
        <p:spPr>
          <a:xfrm>
            <a:off x="838200" y="1580828"/>
            <a:ext cx="39370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140580290"/>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1 spells</a:t>
            </a:r>
          </a:p>
        </p:txBody>
      </p:sp>
      <p:pic>
        <p:nvPicPr>
          <p:cNvPr id="5" name="Content Placeholder 4">
            <a:extLst>
              <a:ext uri="{FF2B5EF4-FFF2-40B4-BE49-F238E27FC236}">
                <a16:creationId xmlns:a16="http://schemas.microsoft.com/office/drawing/2014/main" id="{D350272E-CA9D-2643-B32B-C3F35C70CCAF}"/>
              </a:ext>
            </a:extLst>
          </p:cNvPr>
          <p:cNvPicPr>
            <a:picLocks noGrp="1" noChangeAspect="1"/>
          </p:cNvPicPr>
          <p:nvPr>
            <p:ph idx="1"/>
          </p:nvPr>
        </p:nvPicPr>
        <p:blipFill>
          <a:blip r:embed="rId2"/>
          <a:stretch>
            <a:fillRect/>
          </a:stretch>
        </p:blipFill>
        <p:spPr>
          <a:xfrm>
            <a:off x="838200" y="1580828"/>
            <a:ext cx="35941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980259615"/>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a:t>
            </a:r>
            <a:r>
              <a:rPr lang="en-US"/>
              <a:t>1 spells </a:t>
            </a:r>
            <a:r>
              <a:rPr lang="en-US" dirty="0"/>
              <a:t>(Cleric only)</a:t>
            </a:r>
          </a:p>
        </p:txBody>
      </p:sp>
      <p:pic>
        <p:nvPicPr>
          <p:cNvPr id="5" name="Content Placeholder 4">
            <a:extLst>
              <a:ext uri="{FF2B5EF4-FFF2-40B4-BE49-F238E27FC236}">
                <a16:creationId xmlns:a16="http://schemas.microsoft.com/office/drawing/2014/main" id="{379EEB4A-9F13-C14D-ABA5-618ED02AE52E}"/>
              </a:ext>
            </a:extLst>
          </p:cNvPr>
          <p:cNvPicPr>
            <a:picLocks noGrp="1" noChangeAspect="1"/>
          </p:cNvPicPr>
          <p:nvPr>
            <p:ph idx="1"/>
          </p:nvPr>
        </p:nvPicPr>
        <p:blipFill>
          <a:blip r:embed="rId2"/>
          <a:stretch>
            <a:fillRect/>
          </a:stretch>
        </p:blipFill>
        <p:spPr>
          <a:xfrm>
            <a:off x="838200" y="1580828"/>
            <a:ext cx="39370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586300725"/>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2 spells</a:t>
            </a:r>
          </a:p>
        </p:txBody>
      </p:sp>
      <p:pic>
        <p:nvPicPr>
          <p:cNvPr id="5" name="Content Placeholder 4">
            <a:extLst>
              <a:ext uri="{FF2B5EF4-FFF2-40B4-BE49-F238E27FC236}">
                <a16:creationId xmlns:a16="http://schemas.microsoft.com/office/drawing/2014/main" id="{28BDA54D-33E9-E24E-88F1-614EA1716E00}"/>
              </a:ext>
            </a:extLst>
          </p:cNvPr>
          <p:cNvPicPr>
            <a:picLocks noGrp="1" noChangeAspect="1"/>
          </p:cNvPicPr>
          <p:nvPr>
            <p:ph idx="1"/>
          </p:nvPr>
        </p:nvPicPr>
        <p:blipFill>
          <a:blip r:embed="rId2"/>
          <a:stretch>
            <a:fillRect/>
          </a:stretch>
        </p:blipFill>
        <p:spPr>
          <a:xfrm>
            <a:off x="838200" y="1580828"/>
            <a:ext cx="35433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45C6FAE3-CD3E-514B-812C-0DAED607048A}"/>
              </a:ext>
            </a:extLst>
          </p:cNvPr>
          <p:cNvPicPr>
            <a:picLocks noChangeAspect="1"/>
          </p:cNvPicPr>
          <p:nvPr/>
        </p:nvPicPr>
        <p:blipFill>
          <a:blip r:embed="rId4"/>
          <a:stretch>
            <a:fillRect/>
          </a:stretch>
        </p:blipFill>
        <p:spPr>
          <a:xfrm>
            <a:off x="838200" y="2584128"/>
            <a:ext cx="3556000" cy="990600"/>
          </a:xfrm>
          <a:prstGeom prst="rect">
            <a:avLst/>
          </a:prstGeom>
        </p:spPr>
      </p:pic>
      <p:pic>
        <p:nvPicPr>
          <p:cNvPr id="7" name="Picture 6">
            <a:extLst>
              <a:ext uri="{FF2B5EF4-FFF2-40B4-BE49-F238E27FC236}">
                <a16:creationId xmlns:a16="http://schemas.microsoft.com/office/drawing/2014/main" id="{201A2ADF-5107-774B-ADD7-E60EFAC5DA91}"/>
              </a:ext>
            </a:extLst>
          </p:cNvPr>
          <p:cNvPicPr>
            <a:picLocks noChangeAspect="1"/>
          </p:cNvPicPr>
          <p:nvPr/>
        </p:nvPicPr>
        <p:blipFill>
          <a:blip r:embed="rId5"/>
          <a:stretch>
            <a:fillRect/>
          </a:stretch>
        </p:blipFill>
        <p:spPr>
          <a:xfrm>
            <a:off x="838200" y="3677836"/>
            <a:ext cx="3911600" cy="1181100"/>
          </a:xfrm>
          <a:prstGeom prst="rect">
            <a:avLst/>
          </a:prstGeom>
        </p:spPr>
      </p:pic>
      <p:sp>
        <p:nvSpPr>
          <p:cNvPr id="8" name="TextBox 7">
            <a:extLst>
              <a:ext uri="{FF2B5EF4-FFF2-40B4-BE49-F238E27FC236}">
                <a16:creationId xmlns:a16="http://schemas.microsoft.com/office/drawing/2014/main" id="{3E4E37A3-E995-B041-8BE8-3A3EA304924E}"/>
              </a:ext>
            </a:extLst>
          </p:cNvPr>
          <p:cNvSpPr txBox="1"/>
          <p:nvPr/>
        </p:nvSpPr>
        <p:spPr>
          <a:xfrm>
            <a:off x="4749800" y="1332854"/>
            <a:ext cx="7442200" cy="3970318"/>
          </a:xfrm>
          <a:prstGeom prst="rect">
            <a:avLst/>
          </a:prstGeom>
          <a:noFill/>
        </p:spPr>
        <p:txBody>
          <a:bodyPr wrap="square" rtlCol="0">
            <a:spAutoFit/>
          </a:bodyPr>
          <a:lstStyle/>
          <a:p>
            <a:r>
              <a:rPr lang="en-US" dirty="0"/>
              <a:t>Life Transference</a:t>
            </a:r>
          </a:p>
          <a:p>
            <a:r>
              <a:rPr lang="en-US" dirty="0"/>
              <a:t>A spell from </a:t>
            </a:r>
            <a:r>
              <a:rPr lang="en-US" dirty="0" err="1"/>
              <a:t>Xanathar's</a:t>
            </a:r>
            <a:r>
              <a:rPr lang="en-US" dirty="0"/>
              <a:t> Guide To Everything </a:t>
            </a:r>
            <a:br>
              <a:rPr lang="en-US" dirty="0"/>
            </a:br>
            <a:r>
              <a:rPr lang="en-US" dirty="0"/>
              <a:t>Casting time: </a:t>
            </a:r>
            <a:r>
              <a:rPr lang="en-US" b="1" dirty="0"/>
              <a:t>1 Action</a:t>
            </a:r>
            <a:r>
              <a:rPr lang="en-US" dirty="0"/>
              <a:t> </a:t>
            </a:r>
            <a:br>
              <a:rPr lang="en-US" dirty="0"/>
            </a:br>
            <a:r>
              <a:rPr lang="en-US" dirty="0"/>
              <a:t>Range: </a:t>
            </a:r>
            <a:r>
              <a:rPr lang="en-US" b="1" dirty="0"/>
              <a:t>30 feet</a:t>
            </a:r>
            <a:r>
              <a:rPr lang="en-US" dirty="0"/>
              <a:t> </a:t>
            </a:r>
            <a:br>
              <a:rPr lang="en-US" dirty="0"/>
            </a:br>
            <a:r>
              <a:rPr lang="en-US" dirty="0"/>
              <a:t>Components: </a:t>
            </a:r>
            <a:r>
              <a:rPr lang="en-US" b="1" dirty="0"/>
              <a:t>V, S</a:t>
            </a:r>
            <a:r>
              <a:rPr lang="en-US" dirty="0"/>
              <a:t> </a:t>
            </a:r>
            <a:br>
              <a:rPr lang="en-US" dirty="0"/>
            </a:br>
            <a:r>
              <a:rPr lang="en-US" dirty="0"/>
              <a:t>Duration: </a:t>
            </a:r>
            <a:r>
              <a:rPr lang="en-US" b="1" dirty="0"/>
              <a:t>Instantaneous</a:t>
            </a:r>
            <a:r>
              <a:rPr lang="en-US" dirty="0"/>
              <a:t> </a:t>
            </a:r>
            <a:br>
              <a:rPr lang="en-US" dirty="0"/>
            </a:br>
            <a:endParaRPr lang="en-US" dirty="0"/>
          </a:p>
          <a:p>
            <a:r>
              <a:rPr lang="en-US" dirty="0"/>
              <a:t>You sacrifice some of your health to mend another creature’s injuries. You take 4d8 necrotic damage, and one creature of your choice that you can see within range regains a number of hit points equal to twice the necrotic damage you take.</a:t>
            </a:r>
          </a:p>
          <a:p>
            <a:r>
              <a:rPr lang="en-US" dirty="0"/>
              <a:t>At higher level</a:t>
            </a:r>
          </a:p>
          <a:p>
            <a:r>
              <a:rPr lang="en-US" dirty="0"/>
              <a:t>When you cast this spell using a spell slot of 4th level or higher, the damage increases by 1d8 for each slot level above 3rd.</a:t>
            </a:r>
          </a:p>
        </p:txBody>
      </p:sp>
    </p:spTree>
    <p:extLst>
      <p:ext uri="{BB962C8B-B14F-4D97-AF65-F5344CB8AC3E}">
        <p14:creationId xmlns:p14="http://schemas.microsoft.com/office/powerpoint/2010/main" val="30679618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6A471-76BE-E040-B8C0-02444343C65A}"/>
              </a:ext>
            </a:extLst>
          </p:cNvPr>
          <p:cNvSpPr>
            <a:spLocks noGrp="1"/>
          </p:cNvSpPr>
          <p:nvPr>
            <p:ph type="title"/>
          </p:nvPr>
        </p:nvSpPr>
        <p:spPr>
          <a:xfrm>
            <a:off x="628650" y="59891"/>
            <a:ext cx="10515600" cy="839788"/>
          </a:xfrm>
        </p:spPr>
        <p:txBody>
          <a:bodyPr/>
          <a:lstStyle/>
          <a:p>
            <a:r>
              <a:rPr lang="en-US" dirty="0"/>
              <a:t>Spell slots</a:t>
            </a:r>
          </a:p>
        </p:txBody>
      </p:sp>
      <p:sp>
        <p:nvSpPr>
          <p:cNvPr id="3" name="Content Placeholder 2">
            <a:extLst>
              <a:ext uri="{FF2B5EF4-FFF2-40B4-BE49-F238E27FC236}">
                <a16:creationId xmlns:a16="http://schemas.microsoft.com/office/drawing/2014/main" id="{6178E5BC-3FD1-CF47-B2CC-73E41F3AEA23}"/>
              </a:ext>
            </a:extLst>
          </p:cNvPr>
          <p:cNvSpPr>
            <a:spLocks noGrp="1"/>
          </p:cNvSpPr>
          <p:nvPr>
            <p:ph idx="1"/>
          </p:nvPr>
        </p:nvSpPr>
        <p:spPr>
          <a:xfrm>
            <a:off x="628651" y="706222"/>
            <a:ext cx="11015662" cy="5994615"/>
          </a:xfrm>
        </p:spPr>
        <p:txBody>
          <a:bodyPr>
            <a:normAutofit lnSpcReduction="10000"/>
          </a:bodyPr>
          <a:lstStyle/>
          <a:p>
            <a:r>
              <a:rPr lang="en-US" dirty="0"/>
              <a:t>A person has a number of level 1 spell slots =(number of schools that you have at least one level in)*pow(∏(levels you have in school </a:t>
            </a:r>
            <a:r>
              <a:rPr lang="en-US" dirty="0" err="1"/>
              <a:t>i</a:t>
            </a:r>
            <a:r>
              <a:rPr lang="en-US" dirty="0"/>
              <a:t> where you have at least one level), 1/(number of schools that you have at least one level in)). Subconscious casting does not use spell slots, though it has the effect of casting at the equivalent of a spell slot of the level you are at in that </a:t>
            </a:r>
            <a:r>
              <a:rPr lang="en-US" dirty="0">
                <a:hlinkClick r:id="rId2" action="ppaction://hlinksldjump"/>
              </a:rPr>
              <a:t>School of Magic</a:t>
            </a:r>
            <a:r>
              <a:rPr lang="en-US" dirty="0"/>
              <a:t>.</a:t>
            </a:r>
          </a:p>
          <a:p>
            <a:pPr lvl="1"/>
            <a:r>
              <a:rPr lang="en-US" dirty="0"/>
              <a:t>Thus it makes the most sense (based on using up your time as efficiently as possible to get as many spell slots as possible at the cost of not getting access to advanced spells or features) to get level 3 in all of the schools of magic (13.33… years) then level 4 in 6 of them (19.33… years to that point) to get 29.779… spell slots, which rounds up to 30, the same as the sum of those levels, which would otherwise take you 28.66… years to get that many if you just went to one.</a:t>
            </a:r>
          </a:p>
          <a:p>
            <a:r>
              <a:rPr lang="en-US" dirty="0"/>
              <a:t>You can convert 2 level 1 spell slots into a level 2 spell slot, 3 level 1 spell slots into a level 3 spell slot, 4 level 1 spell slots into a level 4 spell slot, …</a:t>
            </a:r>
          </a:p>
          <a:p>
            <a:r>
              <a:rPr lang="en-US" dirty="0"/>
              <a:t>You regain ½ of your maximum level at any school in spell slots after a short rest. Note: your first 3 months at any School of Magic are very boring, as you will only be able to learn 5 cantrips in 12 weeks.</a:t>
            </a:r>
          </a:p>
        </p:txBody>
      </p:sp>
      <p:sp>
        <p:nvSpPr>
          <p:cNvPr id="4" name="TextBox 3">
            <a:extLst>
              <a:ext uri="{FF2B5EF4-FFF2-40B4-BE49-F238E27FC236}">
                <a16:creationId xmlns:a16="http://schemas.microsoft.com/office/drawing/2014/main" id="{C88BFC8F-977D-084C-A887-8AF8ECA32CC5}"/>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4086077764"/>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3 spells</a:t>
            </a:r>
          </a:p>
        </p:txBody>
      </p:sp>
      <p:pic>
        <p:nvPicPr>
          <p:cNvPr id="5" name="Content Placeholder 4">
            <a:extLst>
              <a:ext uri="{FF2B5EF4-FFF2-40B4-BE49-F238E27FC236}">
                <a16:creationId xmlns:a16="http://schemas.microsoft.com/office/drawing/2014/main" id="{70ADA2A8-91A2-2349-A850-70DBBE6309AB}"/>
              </a:ext>
            </a:extLst>
          </p:cNvPr>
          <p:cNvPicPr>
            <a:picLocks noGrp="1" noChangeAspect="1"/>
          </p:cNvPicPr>
          <p:nvPr>
            <p:ph idx="1"/>
          </p:nvPr>
        </p:nvPicPr>
        <p:blipFill>
          <a:blip r:embed="rId2"/>
          <a:stretch>
            <a:fillRect/>
          </a:stretch>
        </p:blipFill>
        <p:spPr>
          <a:xfrm>
            <a:off x="838200" y="1580828"/>
            <a:ext cx="39497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EEDF0B2-3C77-514A-98F6-9677AE10B99E}"/>
              </a:ext>
            </a:extLst>
          </p:cNvPr>
          <p:cNvPicPr>
            <a:picLocks noChangeAspect="1"/>
          </p:cNvPicPr>
          <p:nvPr/>
        </p:nvPicPr>
        <p:blipFill>
          <a:blip r:embed="rId4"/>
          <a:stretch>
            <a:fillRect/>
          </a:stretch>
        </p:blipFill>
        <p:spPr>
          <a:xfrm>
            <a:off x="850900" y="2761928"/>
            <a:ext cx="3937000" cy="1168400"/>
          </a:xfrm>
          <a:prstGeom prst="rect">
            <a:avLst/>
          </a:prstGeom>
        </p:spPr>
      </p:pic>
      <p:sp>
        <p:nvSpPr>
          <p:cNvPr id="7" name="TextBox 6">
            <a:extLst>
              <a:ext uri="{FF2B5EF4-FFF2-40B4-BE49-F238E27FC236}">
                <a16:creationId xmlns:a16="http://schemas.microsoft.com/office/drawing/2014/main" id="{A32B98F3-0599-884B-A7B6-E500BDA9E6F6}"/>
              </a:ext>
            </a:extLst>
          </p:cNvPr>
          <p:cNvSpPr txBox="1"/>
          <p:nvPr/>
        </p:nvSpPr>
        <p:spPr>
          <a:xfrm>
            <a:off x="4912963" y="1848212"/>
            <a:ext cx="6881247" cy="646331"/>
          </a:xfrm>
          <a:prstGeom prst="rect">
            <a:avLst/>
          </a:prstGeom>
          <a:noFill/>
        </p:spPr>
        <p:txBody>
          <a:bodyPr wrap="square" rtlCol="0">
            <a:spAutoFit/>
          </a:bodyPr>
          <a:lstStyle/>
          <a:p>
            <a:r>
              <a:rPr lang="en-US" dirty="0"/>
              <a:t>Even while multicasting with a </a:t>
            </a:r>
            <a:r>
              <a:rPr lang="en-US" dirty="0">
                <a:hlinkClick r:id="rId5" action="ppaction://hlinksldjump"/>
              </a:rPr>
              <a:t>Ring of Power</a:t>
            </a:r>
            <a:r>
              <a:rPr lang="en-US" dirty="0"/>
              <a:t>, you can only have as many undead as there were corpses.</a:t>
            </a:r>
          </a:p>
        </p:txBody>
      </p:sp>
      <p:pic>
        <p:nvPicPr>
          <p:cNvPr id="8" name="Picture 7">
            <a:extLst>
              <a:ext uri="{FF2B5EF4-FFF2-40B4-BE49-F238E27FC236}">
                <a16:creationId xmlns:a16="http://schemas.microsoft.com/office/drawing/2014/main" id="{243D271C-E4C3-4346-ADD8-802D256410A9}"/>
              </a:ext>
            </a:extLst>
          </p:cNvPr>
          <p:cNvPicPr>
            <a:picLocks noChangeAspect="1"/>
          </p:cNvPicPr>
          <p:nvPr/>
        </p:nvPicPr>
        <p:blipFill>
          <a:blip r:embed="rId6"/>
          <a:stretch>
            <a:fillRect/>
          </a:stretch>
        </p:blipFill>
        <p:spPr>
          <a:xfrm>
            <a:off x="838200" y="3917628"/>
            <a:ext cx="3924300" cy="1193800"/>
          </a:xfrm>
          <a:prstGeom prst="rect">
            <a:avLst/>
          </a:prstGeom>
        </p:spPr>
      </p:pic>
      <p:sp>
        <p:nvSpPr>
          <p:cNvPr id="9" name="TextBox 8">
            <a:extLst>
              <a:ext uri="{FF2B5EF4-FFF2-40B4-BE49-F238E27FC236}">
                <a16:creationId xmlns:a16="http://schemas.microsoft.com/office/drawing/2014/main" id="{03F8EEAA-28FD-0F41-A3FC-2995E7A96812}"/>
              </a:ext>
            </a:extLst>
          </p:cNvPr>
          <p:cNvSpPr txBox="1"/>
          <p:nvPr/>
        </p:nvSpPr>
        <p:spPr>
          <a:xfrm>
            <a:off x="4912963" y="2494543"/>
            <a:ext cx="7279037" cy="3970318"/>
          </a:xfrm>
          <a:prstGeom prst="rect">
            <a:avLst/>
          </a:prstGeom>
          <a:noFill/>
        </p:spPr>
        <p:txBody>
          <a:bodyPr wrap="square" rtlCol="0">
            <a:spAutoFit/>
          </a:bodyPr>
          <a:lstStyle/>
          <a:p>
            <a:r>
              <a:rPr lang="en-US" dirty="0"/>
              <a:t>Shadow of Moil</a:t>
            </a:r>
          </a:p>
          <a:p>
            <a:r>
              <a:rPr lang="en-US" dirty="0"/>
              <a:t>A spell from </a:t>
            </a:r>
            <a:r>
              <a:rPr lang="en-US" dirty="0" err="1"/>
              <a:t>Xanathar's</a:t>
            </a:r>
            <a:r>
              <a:rPr lang="en-US" dirty="0"/>
              <a:t> Guide To Everything</a:t>
            </a:r>
            <a:br>
              <a:rPr lang="en-US" dirty="0"/>
            </a:br>
            <a:r>
              <a:rPr lang="en-US" dirty="0"/>
              <a:t>Casting time: </a:t>
            </a:r>
            <a:r>
              <a:rPr lang="en-US" b="1" dirty="0"/>
              <a:t>1 Action</a:t>
            </a:r>
            <a:r>
              <a:rPr lang="en-US" dirty="0"/>
              <a:t> </a:t>
            </a:r>
            <a:br>
              <a:rPr lang="en-US" dirty="0"/>
            </a:br>
            <a:r>
              <a:rPr lang="en-US" dirty="0"/>
              <a:t>Range: </a:t>
            </a:r>
            <a:r>
              <a:rPr lang="en-US" b="1" dirty="0"/>
              <a:t>Self</a:t>
            </a:r>
            <a:r>
              <a:rPr lang="en-US" dirty="0"/>
              <a:t> </a:t>
            </a:r>
            <a:br>
              <a:rPr lang="en-US" dirty="0"/>
            </a:br>
            <a:r>
              <a:rPr lang="en-US" dirty="0"/>
              <a:t>Components: </a:t>
            </a:r>
            <a:r>
              <a:rPr lang="en-US" b="1" dirty="0"/>
              <a:t>V, S, M (an undead eyeball encased in a gem worth at least 150 </a:t>
            </a:r>
            <a:r>
              <a:rPr lang="en-US" b="1" dirty="0" err="1"/>
              <a:t>gp</a:t>
            </a:r>
            <a:r>
              <a:rPr lang="en-US" b="1" dirty="0"/>
              <a:t>)</a:t>
            </a:r>
            <a:r>
              <a:rPr lang="en-US" dirty="0"/>
              <a:t> </a:t>
            </a:r>
            <a:br>
              <a:rPr lang="en-US" dirty="0"/>
            </a:br>
            <a:r>
              <a:rPr lang="en-US" dirty="0"/>
              <a:t>Duration: </a:t>
            </a:r>
            <a:r>
              <a:rPr lang="en-US" b="1" dirty="0"/>
              <a:t>Concentration, up to 1 minute</a:t>
            </a:r>
            <a:r>
              <a:rPr lang="en-US" dirty="0"/>
              <a:t> </a:t>
            </a:r>
            <a:br>
              <a:rPr lang="en-US" dirty="0"/>
            </a:br>
            <a:endParaRPr lang="en-US" dirty="0"/>
          </a:p>
          <a:p>
            <a:r>
              <a:rPr lang="en-US" dirty="0"/>
              <a:t>Flame-like shadows wreathe your body until the spell ends, causing you to become heavily obscured to others. The shadows turn dim light within 10 feet of you into darkness, and bright light in the same area to dim light.</a:t>
            </a:r>
            <a:br>
              <a:rPr lang="en-US" dirty="0"/>
            </a:br>
            <a:r>
              <a:rPr lang="en-US" dirty="0"/>
              <a:t>Until the spell ends, you have resistance to radiant damage. In addition, whenever a creature within 10 feet of you hits you with an attack, the shadows lash out at that creature, dealing it 2d8 necrotic damage.</a:t>
            </a:r>
          </a:p>
        </p:txBody>
      </p:sp>
    </p:spTree>
    <p:extLst>
      <p:ext uri="{BB962C8B-B14F-4D97-AF65-F5344CB8AC3E}">
        <p14:creationId xmlns:p14="http://schemas.microsoft.com/office/powerpoint/2010/main" val="3852389131"/>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a:t>
            </a:r>
            <a:r>
              <a:rPr lang="en-US"/>
              <a:t>level 3 spells </a:t>
            </a:r>
            <a:r>
              <a:rPr lang="en-US" dirty="0"/>
              <a:t>(Cleric only)</a:t>
            </a:r>
          </a:p>
        </p:txBody>
      </p:sp>
      <p:pic>
        <p:nvPicPr>
          <p:cNvPr id="5" name="Content Placeholder 4">
            <a:extLst>
              <a:ext uri="{FF2B5EF4-FFF2-40B4-BE49-F238E27FC236}">
                <a16:creationId xmlns:a16="http://schemas.microsoft.com/office/drawing/2014/main" id="{5BA44A6B-888B-DF4F-B04F-F7589D7E8FAC}"/>
              </a:ext>
            </a:extLst>
          </p:cNvPr>
          <p:cNvPicPr>
            <a:picLocks noGrp="1" noChangeAspect="1"/>
          </p:cNvPicPr>
          <p:nvPr>
            <p:ph idx="1"/>
          </p:nvPr>
        </p:nvPicPr>
        <p:blipFill>
          <a:blip r:embed="rId2"/>
          <a:stretch>
            <a:fillRect/>
          </a:stretch>
        </p:blipFill>
        <p:spPr>
          <a:xfrm>
            <a:off x="838200" y="1580828"/>
            <a:ext cx="39497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5912CEC5-81D0-D541-B613-E5B08CAB0A6A}"/>
              </a:ext>
            </a:extLst>
          </p:cNvPr>
          <p:cNvPicPr>
            <a:picLocks noChangeAspect="1"/>
          </p:cNvPicPr>
          <p:nvPr/>
        </p:nvPicPr>
        <p:blipFill>
          <a:blip r:embed="rId4"/>
          <a:stretch>
            <a:fillRect/>
          </a:stretch>
        </p:blipFill>
        <p:spPr>
          <a:xfrm>
            <a:off x="838200" y="2596828"/>
            <a:ext cx="3517900" cy="990600"/>
          </a:xfrm>
          <a:prstGeom prst="rect">
            <a:avLst/>
          </a:prstGeom>
        </p:spPr>
      </p:pic>
    </p:spTree>
    <p:extLst>
      <p:ext uri="{BB962C8B-B14F-4D97-AF65-F5344CB8AC3E}">
        <p14:creationId xmlns:p14="http://schemas.microsoft.com/office/powerpoint/2010/main" val="2022314795"/>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4 spells</a:t>
            </a:r>
          </a:p>
        </p:txBody>
      </p:sp>
      <p:pic>
        <p:nvPicPr>
          <p:cNvPr id="5" name="Content Placeholder 4">
            <a:extLst>
              <a:ext uri="{FF2B5EF4-FFF2-40B4-BE49-F238E27FC236}">
                <a16:creationId xmlns:a16="http://schemas.microsoft.com/office/drawing/2014/main" id="{3A14FF27-194C-F44E-8FD4-5B91D8AC307F}"/>
              </a:ext>
            </a:extLst>
          </p:cNvPr>
          <p:cNvPicPr>
            <a:picLocks noGrp="1" noChangeAspect="1"/>
          </p:cNvPicPr>
          <p:nvPr>
            <p:ph idx="1"/>
          </p:nvPr>
        </p:nvPicPr>
        <p:blipFill>
          <a:blip r:embed="rId2"/>
          <a:stretch>
            <a:fillRect/>
          </a:stretch>
        </p:blipFill>
        <p:spPr>
          <a:xfrm>
            <a:off x="838200" y="1580828"/>
            <a:ext cx="39624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A3511A67-B038-474B-87B3-66107580EFF1}"/>
              </a:ext>
            </a:extLst>
          </p:cNvPr>
          <p:cNvSpPr txBox="1"/>
          <p:nvPr/>
        </p:nvSpPr>
        <p:spPr>
          <a:xfrm>
            <a:off x="0" y="2584128"/>
            <a:ext cx="12192000" cy="3970318"/>
          </a:xfrm>
          <a:prstGeom prst="rect">
            <a:avLst/>
          </a:prstGeom>
          <a:noFill/>
        </p:spPr>
        <p:txBody>
          <a:bodyPr wrap="square" rtlCol="0">
            <a:spAutoFit/>
          </a:bodyPr>
          <a:lstStyle/>
          <a:p>
            <a:r>
              <a:rPr lang="en-US" dirty="0"/>
              <a:t>Enervation</a:t>
            </a:r>
          </a:p>
          <a:p>
            <a:r>
              <a:rPr lang="en-US" dirty="0"/>
              <a:t>A spell from </a:t>
            </a:r>
            <a:r>
              <a:rPr lang="en-US" dirty="0" err="1"/>
              <a:t>Xanathar's</a:t>
            </a:r>
            <a:r>
              <a:rPr lang="en-US" dirty="0"/>
              <a:t> Guide To Everything</a:t>
            </a:r>
            <a:br>
              <a:rPr lang="en-US" dirty="0"/>
            </a:br>
            <a:r>
              <a:rPr lang="en-US" dirty="0"/>
              <a:t>Casting time: </a:t>
            </a:r>
            <a:r>
              <a:rPr lang="en-US" b="1" dirty="0"/>
              <a:t>1 Action</a:t>
            </a:r>
            <a:r>
              <a:rPr lang="en-US" dirty="0"/>
              <a:t> </a:t>
            </a:r>
            <a:br>
              <a:rPr lang="en-US" dirty="0"/>
            </a:br>
            <a:r>
              <a:rPr lang="en-US" dirty="0"/>
              <a:t>Range: </a:t>
            </a:r>
            <a:r>
              <a:rPr lang="en-US" b="1" dirty="0"/>
              <a:t>60 feet</a:t>
            </a:r>
            <a:r>
              <a:rPr lang="en-US" dirty="0"/>
              <a:t> </a:t>
            </a:r>
            <a:br>
              <a:rPr lang="en-US" dirty="0"/>
            </a:br>
            <a:r>
              <a:rPr lang="en-US" dirty="0"/>
              <a:t>Components: </a:t>
            </a:r>
            <a:r>
              <a:rPr lang="en-US" b="1" dirty="0"/>
              <a:t>V, S</a:t>
            </a:r>
            <a:r>
              <a:rPr lang="en-US" dirty="0"/>
              <a:t> </a:t>
            </a:r>
            <a:br>
              <a:rPr lang="en-US" dirty="0"/>
            </a:br>
            <a:r>
              <a:rPr lang="en-US" dirty="0"/>
              <a:t>Duration: </a:t>
            </a:r>
            <a:r>
              <a:rPr lang="en-US" b="1" dirty="0"/>
              <a:t>Concentration, up to 1 minute</a:t>
            </a:r>
            <a:r>
              <a:rPr lang="en-US" dirty="0"/>
              <a:t> </a:t>
            </a:r>
            <a:br>
              <a:rPr lang="en-US" dirty="0"/>
            </a:br>
            <a:endParaRPr lang="en-US" dirty="0"/>
          </a:p>
          <a:p>
            <a:r>
              <a:rPr lang="en-US" dirty="0"/>
              <a:t>A tendril of inky darkness reaches out from you, touching a creature you can see within range to drain life from it. The target must make a Dexterity saving throw. On a successful save, the target takes 2d8 necrotic damage, and the spell ends. On a failed save, the target takes 4d8 necrotic damage, and until the spell ends, you can use your action on each of your turns to automatically deal 4d8 necrotic damage to the target. The spell ends if you use your action to do anything else, if the target is ever outside the spell’s range, or if the target has total cover from you. Whenever the spell deals damage to a target, you regain hit points equal to half the amount of necrotic damage the target takes.</a:t>
            </a:r>
          </a:p>
          <a:p>
            <a:r>
              <a:rPr lang="en-US" dirty="0"/>
              <a:t>When you cast this spell using a spell slot of 5th level or higher, the damage increases by 1d8 for each slot level above 4th.</a:t>
            </a:r>
          </a:p>
        </p:txBody>
      </p:sp>
    </p:spTree>
    <p:extLst>
      <p:ext uri="{BB962C8B-B14F-4D97-AF65-F5344CB8AC3E}">
        <p14:creationId xmlns:p14="http://schemas.microsoft.com/office/powerpoint/2010/main" val="1514857915"/>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628650" y="59891"/>
            <a:ext cx="10515600" cy="781262"/>
          </a:xfrm>
        </p:spPr>
        <p:txBody>
          <a:bodyPr/>
          <a:lstStyle/>
          <a:p>
            <a:r>
              <a:rPr lang="en-US" dirty="0"/>
              <a:t>Necromancy level 5 spells</a:t>
            </a:r>
          </a:p>
        </p:txBody>
      </p:sp>
      <p:pic>
        <p:nvPicPr>
          <p:cNvPr id="5" name="Content Placeholder 4">
            <a:extLst>
              <a:ext uri="{FF2B5EF4-FFF2-40B4-BE49-F238E27FC236}">
                <a16:creationId xmlns:a16="http://schemas.microsoft.com/office/drawing/2014/main" id="{1F118598-C7AB-FB49-BC34-C11AAA9CB60B}"/>
              </a:ext>
            </a:extLst>
          </p:cNvPr>
          <p:cNvPicPr>
            <a:picLocks noGrp="1" noChangeAspect="1"/>
          </p:cNvPicPr>
          <p:nvPr>
            <p:ph idx="1"/>
          </p:nvPr>
        </p:nvPicPr>
        <p:blipFill>
          <a:blip r:embed="rId2"/>
          <a:stretch>
            <a:fillRect/>
          </a:stretch>
        </p:blipFill>
        <p:spPr>
          <a:xfrm>
            <a:off x="6867041" y="143088"/>
            <a:ext cx="3298085"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B8E3F23B-09A2-0645-87A3-E2EECF8689EF}"/>
              </a:ext>
            </a:extLst>
          </p:cNvPr>
          <p:cNvSpPr txBox="1"/>
          <p:nvPr/>
        </p:nvSpPr>
        <p:spPr>
          <a:xfrm>
            <a:off x="4695986" y="1225689"/>
            <a:ext cx="7346195" cy="5632311"/>
          </a:xfrm>
          <a:prstGeom prst="rect">
            <a:avLst/>
          </a:prstGeom>
          <a:noFill/>
        </p:spPr>
        <p:txBody>
          <a:bodyPr wrap="square" rtlCol="0">
            <a:spAutoFit/>
          </a:bodyPr>
          <a:lstStyle/>
          <a:p>
            <a:r>
              <a:rPr lang="en-US" dirty="0" err="1"/>
              <a:t>Danse</a:t>
            </a:r>
            <a:r>
              <a:rPr lang="en-US" dirty="0"/>
              <a:t> Macabre A spell from </a:t>
            </a:r>
            <a:r>
              <a:rPr lang="en-US" dirty="0" err="1"/>
              <a:t>Xanathar's</a:t>
            </a:r>
            <a:r>
              <a:rPr lang="en-US" dirty="0"/>
              <a:t> Guide To Everything; Casting time: </a:t>
            </a:r>
            <a:r>
              <a:rPr lang="en-US" b="1" dirty="0"/>
              <a:t>1 Action;</a:t>
            </a:r>
            <a:r>
              <a:rPr lang="en-US" dirty="0"/>
              <a:t> Range: </a:t>
            </a:r>
            <a:r>
              <a:rPr lang="en-US" b="1" dirty="0"/>
              <a:t>60 feet;</a:t>
            </a:r>
            <a:r>
              <a:rPr lang="en-US" dirty="0"/>
              <a:t> Components: </a:t>
            </a:r>
            <a:r>
              <a:rPr lang="en-US" b="1" dirty="0"/>
              <a:t>V, S; </a:t>
            </a:r>
            <a:r>
              <a:rPr lang="en-US" dirty="0"/>
              <a:t>Duration: </a:t>
            </a:r>
            <a:r>
              <a:rPr lang="en-US" b="1" dirty="0"/>
              <a:t>Concentration, up to 1 hour.</a:t>
            </a:r>
            <a:r>
              <a:rPr lang="en-US" dirty="0"/>
              <a:t> Threads of dark power leap from your fingers to pierce up to five Small or Medium corpses you can see within range. Each corpse immediately stands up and becomes undead. You decide whether it is a zombie or a skeleton (the statistics for zombies and skeletons are in the Monster Manual), and it gains a bonus to its attack and damage rolls equal to your spellcasting ability modifier. You can use a bonus action to mentally command the creatures you make with this spell, issuing the same command to all of them. To receive the command, a creature must be within 60 feet of you. You decide what action the creatures will take and where they will move during their next turn, or you can issue a general command, such as to guard a chamber or passageway against your foes. </a:t>
            </a:r>
            <a:r>
              <a:rPr lang="en-US" dirty="0" err="1"/>
              <a:t>lfyou</a:t>
            </a:r>
            <a:r>
              <a:rPr lang="en-US" dirty="0"/>
              <a:t> issue no commands, the creatures do nothing except defend themselves against hostile creatures. Once given an order, the creatures continue to follow it until their task is complete.</a:t>
            </a:r>
            <a:br>
              <a:rPr lang="en-US" dirty="0"/>
            </a:br>
            <a:r>
              <a:rPr lang="en-US" dirty="0"/>
              <a:t>The creatures are under your control until the spell ends, after which they become inanimate once more.</a:t>
            </a:r>
          </a:p>
          <a:p>
            <a:r>
              <a:rPr lang="en-US" dirty="0"/>
              <a:t>When you cast this spell using a spell slot‘ of 6th level or higher, you animate up to two additional corpses for each slot level above 5th.</a:t>
            </a:r>
          </a:p>
        </p:txBody>
      </p:sp>
      <p:sp>
        <p:nvSpPr>
          <p:cNvPr id="7" name="TextBox 6">
            <a:extLst>
              <a:ext uri="{FF2B5EF4-FFF2-40B4-BE49-F238E27FC236}">
                <a16:creationId xmlns:a16="http://schemas.microsoft.com/office/drawing/2014/main" id="{3BA3254A-85BB-5D47-A265-54B7FB2C30B9}"/>
              </a:ext>
            </a:extLst>
          </p:cNvPr>
          <p:cNvSpPr txBox="1"/>
          <p:nvPr/>
        </p:nvSpPr>
        <p:spPr>
          <a:xfrm>
            <a:off x="433952" y="707545"/>
            <a:ext cx="4262034" cy="6186309"/>
          </a:xfrm>
          <a:prstGeom prst="rect">
            <a:avLst/>
          </a:prstGeom>
          <a:noFill/>
        </p:spPr>
        <p:txBody>
          <a:bodyPr wrap="square" rtlCol="0">
            <a:spAutoFit/>
          </a:bodyPr>
          <a:lstStyle/>
          <a:p>
            <a:r>
              <a:rPr lang="en-US" dirty="0"/>
              <a:t>Negative Energy Flood A spell from </a:t>
            </a:r>
            <a:r>
              <a:rPr lang="en-US" dirty="0" err="1"/>
              <a:t>Xanathar's</a:t>
            </a:r>
            <a:r>
              <a:rPr lang="en-US" dirty="0"/>
              <a:t> Guide To Everything:</a:t>
            </a:r>
            <a:br>
              <a:rPr lang="en-US" dirty="0"/>
            </a:br>
            <a:r>
              <a:rPr lang="en-US" dirty="0"/>
              <a:t>Casting time: </a:t>
            </a:r>
            <a:r>
              <a:rPr lang="en-US" b="1" dirty="0"/>
              <a:t>1 Action</a:t>
            </a:r>
            <a:r>
              <a:rPr lang="en-US" dirty="0"/>
              <a:t> </a:t>
            </a:r>
            <a:br>
              <a:rPr lang="en-US" dirty="0"/>
            </a:br>
            <a:r>
              <a:rPr lang="en-US" dirty="0"/>
              <a:t>Range: </a:t>
            </a:r>
            <a:r>
              <a:rPr lang="en-US" b="1" dirty="0"/>
              <a:t>60 feet</a:t>
            </a:r>
            <a:r>
              <a:rPr lang="en-US" dirty="0"/>
              <a:t> </a:t>
            </a:r>
            <a:br>
              <a:rPr lang="en-US" dirty="0"/>
            </a:br>
            <a:r>
              <a:rPr lang="en-US" dirty="0"/>
              <a:t>Components: </a:t>
            </a:r>
            <a:r>
              <a:rPr lang="en-US" b="1" dirty="0"/>
              <a:t>V, (a broken bone and a square of black silk)</a:t>
            </a:r>
            <a:r>
              <a:rPr lang="en-US" dirty="0"/>
              <a:t> </a:t>
            </a:r>
            <a:br>
              <a:rPr lang="en-US" dirty="0"/>
            </a:br>
            <a:r>
              <a:rPr lang="en-US" dirty="0"/>
              <a:t>Duration: </a:t>
            </a:r>
            <a:r>
              <a:rPr lang="en-US" b="1" dirty="0"/>
              <a:t>Instantaneous</a:t>
            </a:r>
            <a:r>
              <a:rPr lang="en-US" dirty="0"/>
              <a:t> </a:t>
            </a:r>
          </a:p>
          <a:p>
            <a:r>
              <a:rPr lang="en-US" dirty="0"/>
              <a:t>You send ribbons of negative energy at one creature you can see within range. Unless the target is undead, it must make a Constitution saving throw, taking 5d12 necrotic damage on a failed save, or half as much damage on a successful one. A target killed by this damage rises up as a zombie at the start of your next turn. The zombie pursues whatever creature it can see that is closest to it. Statistics for the zombie are in the Monster Manual. If you target an undead with this spell, the target doesn’t make a saving throw. Instead, roll 5d12. The target gains half the total as temporary hit points.</a:t>
            </a:r>
          </a:p>
        </p:txBody>
      </p:sp>
    </p:spTree>
    <p:extLst>
      <p:ext uri="{BB962C8B-B14F-4D97-AF65-F5344CB8AC3E}">
        <p14:creationId xmlns:p14="http://schemas.microsoft.com/office/powerpoint/2010/main" val="2479992640"/>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a:t>
            </a:r>
            <a:r>
              <a:rPr lang="en-US"/>
              <a:t>level 5 spells </a:t>
            </a:r>
            <a:r>
              <a:rPr lang="en-US" dirty="0"/>
              <a:t>(Cleric only)</a:t>
            </a:r>
          </a:p>
        </p:txBody>
      </p:sp>
      <p:pic>
        <p:nvPicPr>
          <p:cNvPr id="5" name="Content Placeholder 4">
            <a:extLst>
              <a:ext uri="{FF2B5EF4-FFF2-40B4-BE49-F238E27FC236}">
                <a16:creationId xmlns:a16="http://schemas.microsoft.com/office/drawing/2014/main" id="{48366B55-812E-464F-BF16-AFDBFD294E15}"/>
              </a:ext>
            </a:extLst>
          </p:cNvPr>
          <p:cNvPicPr>
            <a:picLocks noGrp="1" noChangeAspect="1"/>
          </p:cNvPicPr>
          <p:nvPr>
            <p:ph idx="1"/>
          </p:nvPr>
        </p:nvPicPr>
        <p:blipFill>
          <a:blip r:embed="rId2"/>
          <a:stretch>
            <a:fillRect/>
          </a:stretch>
        </p:blipFill>
        <p:spPr>
          <a:xfrm>
            <a:off x="838200" y="1580828"/>
            <a:ext cx="3924300" cy="9906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699481421"/>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6 spells</a:t>
            </a:r>
          </a:p>
        </p:txBody>
      </p:sp>
      <p:pic>
        <p:nvPicPr>
          <p:cNvPr id="5" name="Content Placeholder 4">
            <a:extLst>
              <a:ext uri="{FF2B5EF4-FFF2-40B4-BE49-F238E27FC236}">
                <a16:creationId xmlns:a16="http://schemas.microsoft.com/office/drawing/2014/main" id="{1FB98CC9-674F-CA42-A51C-04267848D8BE}"/>
              </a:ext>
            </a:extLst>
          </p:cNvPr>
          <p:cNvPicPr>
            <a:picLocks noGrp="1" noChangeAspect="1"/>
          </p:cNvPicPr>
          <p:nvPr>
            <p:ph idx="1"/>
          </p:nvPr>
        </p:nvPicPr>
        <p:blipFill>
          <a:blip r:embed="rId2"/>
          <a:stretch>
            <a:fillRect/>
          </a:stretch>
        </p:blipFill>
        <p:spPr>
          <a:xfrm>
            <a:off x="838200" y="1580828"/>
            <a:ext cx="39497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A5277B61-DB64-0E4E-8838-D42F0C599398}"/>
              </a:ext>
            </a:extLst>
          </p:cNvPr>
          <p:cNvPicPr>
            <a:picLocks noChangeAspect="1"/>
          </p:cNvPicPr>
          <p:nvPr/>
        </p:nvPicPr>
        <p:blipFill>
          <a:blip r:embed="rId4"/>
          <a:stretch>
            <a:fillRect/>
          </a:stretch>
        </p:blipFill>
        <p:spPr>
          <a:xfrm>
            <a:off x="838200" y="2631430"/>
            <a:ext cx="3937000" cy="1168400"/>
          </a:xfrm>
          <a:prstGeom prst="rect">
            <a:avLst/>
          </a:prstGeom>
        </p:spPr>
      </p:pic>
      <p:sp>
        <p:nvSpPr>
          <p:cNvPr id="7" name="TextBox 6">
            <a:extLst>
              <a:ext uri="{FF2B5EF4-FFF2-40B4-BE49-F238E27FC236}">
                <a16:creationId xmlns:a16="http://schemas.microsoft.com/office/drawing/2014/main" id="{869336E4-8550-0C4A-B658-007F98E8F68B}"/>
              </a:ext>
            </a:extLst>
          </p:cNvPr>
          <p:cNvSpPr txBox="1"/>
          <p:nvPr/>
        </p:nvSpPr>
        <p:spPr>
          <a:xfrm>
            <a:off x="5114441" y="3068664"/>
            <a:ext cx="6881247" cy="646331"/>
          </a:xfrm>
          <a:prstGeom prst="rect">
            <a:avLst/>
          </a:prstGeom>
          <a:noFill/>
        </p:spPr>
        <p:txBody>
          <a:bodyPr wrap="square" rtlCol="0">
            <a:spAutoFit/>
          </a:bodyPr>
          <a:lstStyle/>
          <a:p>
            <a:r>
              <a:rPr lang="en-US" dirty="0"/>
              <a:t>Even while multicasting with a </a:t>
            </a:r>
            <a:r>
              <a:rPr lang="en-US" dirty="0">
                <a:hlinkClick r:id="rId5" action="ppaction://hlinksldjump"/>
              </a:rPr>
              <a:t>Ring of Power</a:t>
            </a:r>
            <a:r>
              <a:rPr lang="en-US" dirty="0"/>
              <a:t>, you can only have as many undead as there were corpses.</a:t>
            </a:r>
          </a:p>
        </p:txBody>
      </p:sp>
      <p:pic>
        <p:nvPicPr>
          <p:cNvPr id="8" name="Picture 7">
            <a:extLst>
              <a:ext uri="{FF2B5EF4-FFF2-40B4-BE49-F238E27FC236}">
                <a16:creationId xmlns:a16="http://schemas.microsoft.com/office/drawing/2014/main" id="{30662B43-54BC-D343-9084-29D28D69322B}"/>
              </a:ext>
            </a:extLst>
          </p:cNvPr>
          <p:cNvPicPr>
            <a:picLocks noChangeAspect="1"/>
          </p:cNvPicPr>
          <p:nvPr/>
        </p:nvPicPr>
        <p:blipFill>
          <a:blip r:embed="rId6"/>
          <a:stretch>
            <a:fillRect/>
          </a:stretch>
        </p:blipFill>
        <p:spPr>
          <a:xfrm>
            <a:off x="863600" y="3799830"/>
            <a:ext cx="3924300" cy="1181100"/>
          </a:xfrm>
          <a:prstGeom prst="rect">
            <a:avLst/>
          </a:prstGeom>
        </p:spPr>
      </p:pic>
      <p:pic>
        <p:nvPicPr>
          <p:cNvPr id="9" name="Picture 8">
            <a:extLst>
              <a:ext uri="{FF2B5EF4-FFF2-40B4-BE49-F238E27FC236}">
                <a16:creationId xmlns:a16="http://schemas.microsoft.com/office/drawing/2014/main" id="{094B0F4A-90C8-2045-B1AA-EF73F2BBB4F9}"/>
              </a:ext>
            </a:extLst>
          </p:cNvPr>
          <p:cNvPicPr>
            <a:picLocks noChangeAspect="1"/>
          </p:cNvPicPr>
          <p:nvPr/>
        </p:nvPicPr>
        <p:blipFill>
          <a:blip r:embed="rId7"/>
          <a:stretch>
            <a:fillRect/>
          </a:stretch>
        </p:blipFill>
        <p:spPr>
          <a:xfrm>
            <a:off x="850900" y="5015532"/>
            <a:ext cx="3924300" cy="990600"/>
          </a:xfrm>
          <a:prstGeom prst="rect">
            <a:avLst/>
          </a:prstGeom>
        </p:spPr>
      </p:pic>
      <p:pic>
        <p:nvPicPr>
          <p:cNvPr id="10" name="Picture 9">
            <a:extLst>
              <a:ext uri="{FF2B5EF4-FFF2-40B4-BE49-F238E27FC236}">
                <a16:creationId xmlns:a16="http://schemas.microsoft.com/office/drawing/2014/main" id="{AFE94944-285D-AC43-A751-8A911D6D280E}"/>
              </a:ext>
            </a:extLst>
          </p:cNvPr>
          <p:cNvPicPr>
            <a:picLocks noChangeAspect="1"/>
          </p:cNvPicPr>
          <p:nvPr/>
        </p:nvPicPr>
        <p:blipFill>
          <a:blip r:embed="rId8"/>
          <a:stretch>
            <a:fillRect/>
          </a:stretch>
        </p:blipFill>
        <p:spPr>
          <a:xfrm>
            <a:off x="4999064" y="1428428"/>
            <a:ext cx="3556000" cy="1155700"/>
          </a:xfrm>
          <a:prstGeom prst="rect">
            <a:avLst/>
          </a:prstGeom>
        </p:spPr>
      </p:pic>
      <p:sp>
        <p:nvSpPr>
          <p:cNvPr id="11" name="TextBox 10">
            <a:extLst>
              <a:ext uri="{FF2B5EF4-FFF2-40B4-BE49-F238E27FC236}">
                <a16:creationId xmlns:a16="http://schemas.microsoft.com/office/drawing/2014/main" id="{D28A5448-5E80-FE4E-B274-DF7AE6FDA874}"/>
              </a:ext>
            </a:extLst>
          </p:cNvPr>
          <p:cNvSpPr txBox="1"/>
          <p:nvPr/>
        </p:nvSpPr>
        <p:spPr>
          <a:xfrm>
            <a:off x="5114441" y="3799830"/>
            <a:ext cx="7077559" cy="305817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194694158"/>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7 spells</a:t>
            </a:r>
          </a:p>
        </p:txBody>
      </p:sp>
      <p:pic>
        <p:nvPicPr>
          <p:cNvPr id="5" name="Content Placeholder 4">
            <a:extLst>
              <a:ext uri="{FF2B5EF4-FFF2-40B4-BE49-F238E27FC236}">
                <a16:creationId xmlns:a16="http://schemas.microsoft.com/office/drawing/2014/main" id="{471DA8A4-38CF-3F41-A204-A4784067C9EC}"/>
              </a:ext>
            </a:extLst>
          </p:cNvPr>
          <p:cNvPicPr>
            <a:picLocks noGrp="1" noChangeAspect="1"/>
          </p:cNvPicPr>
          <p:nvPr>
            <p:ph idx="1"/>
          </p:nvPr>
        </p:nvPicPr>
        <p:blipFill>
          <a:blip r:embed="rId2"/>
          <a:stretch>
            <a:fillRect/>
          </a:stretch>
        </p:blipFill>
        <p:spPr>
          <a:xfrm>
            <a:off x="7157418" y="619699"/>
            <a:ext cx="3937000" cy="9906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424863" y="-149699"/>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7" name="TextBox 6">
            <a:extLst>
              <a:ext uri="{FF2B5EF4-FFF2-40B4-BE49-F238E27FC236}">
                <a16:creationId xmlns:a16="http://schemas.microsoft.com/office/drawing/2014/main" id="{26C6F271-8976-5B47-9F87-F42C84E49DE4}"/>
              </a:ext>
            </a:extLst>
          </p:cNvPr>
          <p:cNvSpPr txBox="1"/>
          <p:nvPr/>
        </p:nvSpPr>
        <p:spPr>
          <a:xfrm>
            <a:off x="0" y="1733366"/>
            <a:ext cx="7000068" cy="4801314"/>
          </a:xfrm>
          <a:prstGeom prst="rect">
            <a:avLst/>
          </a:prstGeom>
          <a:noFill/>
        </p:spPr>
        <p:txBody>
          <a:bodyPr wrap="square" rtlCol="0">
            <a:spAutoFit/>
          </a:bodyPr>
          <a:lstStyle/>
          <a:p>
            <a:r>
              <a:rPr lang="en-US" sz="1700" dirty="0"/>
              <a:t>Soul Cage (not </a:t>
            </a:r>
            <a:r>
              <a:rPr lang="en-US" sz="1700" dirty="0">
                <a:hlinkClick r:id="rId4" action="ppaction://hlinksldjump"/>
              </a:rPr>
              <a:t>multi-castable</a:t>
            </a:r>
            <a:r>
              <a:rPr lang="en-US" sz="1700" dirty="0"/>
              <a:t>), A spell from </a:t>
            </a:r>
            <a:r>
              <a:rPr lang="en-US" sz="1700" dirty="0" err="1"/>
              <a:t>Xanathar's</a:t>
            </a:r>
            <a:r>
              <a:rPr lang="en-US" sz="1700" dirty="0"/>
              <a:t> Guide To Everything: Casting time:  1 reaction, which you take when a humanoid you can see within 60 feet of you dies. Range: </a:t>
            </a:r>
            <a:r>
              <a:rPr lang="en-US" sz="1700" b="1" dirty="0"/>
              <a:t>60 feet; </a:t>
            </a:r>
            <a:r>
              <a:rPr lang="en-US" sz="1700" dirty="0"/>
              <a:t>Components: </a:t>
            </a:r>
            <a:r>
              <a:rPr lang="en-US" sz="1700" b="1" dirty="0"/>
              <a:t>V, S, M (a tiny silver cage worth 100 </a:t>
            </a:r>
            <a:r>
              <a:rPr lang="en-US" sz="1700" b="1" dirty="0" err="1"/>
              <a:t>gp</a:t>
            </a:r>
            <a:r>
              <a:rPr lang="en-US" sz="1700" b="1" dirty="0"/>
              <a:t>); </a:t>
            </a:r>
            <a:r>
              <a:rPr lang="en-US" sz="1700" dirty="0"/>
              <a:t>Duration: </a:t>
            </a:r>
            <a:r>
              <a:rPr lang="en-US" sz="1700" b="1" dirty="0"/>
              <a:t>8 hours. </a:t>
            </a:r>
            <a:r>
              <a:rPr lang="en-US" sz="1700" dirty="0"/>
              <a:t>This spell snatches the soul of a humanoid as it dies and traps it inside the tiny cage you use for the material component. A stolen soul remains inside the cage until the spell ends or until you destroy the cage, which ends the spell. While you have a soul inside the cage, you can exploit it in any of the ways described below. You can use a trapped soul up to six times. Once you exploit a soul for the sixth time, it is released, and the spell ends. While a soul is trapped, the dead humanoid it came from can’t be revived.</a:t>
            </a:r>
            <a:br>
              <a:rPr lang="en-US" sz="1700" dirty="0"/>
            </a:br>
            <a:r>
              <a:rPr lang="en-US" sz="1700" dirty="0"/>
              <a:t>Steal Life. You can use a bonus action to drain vigor from the soul and regain 2d8 hit points.</a:t>
            </a:r>
            <a:br>
              <a:rPr lang="en-US" sz="1700" dirty="0"/>
            </a:br>
            <a:r>
              <a:rPr lang="en-US" sz="1700" dirty="0"/>
              <a:t>Query Soul. You ask the soul a question (no action required) and receive a brief telepathic answer, which you can understand regardless of the language used. The soul knows only what it knew in life, but it must answer you truthfully and to the best of its ability. The answer is no more than a sentence or two and might be cryptic.</a:t>
            </a:r>
          </a:p>
        </p:txBody>
      </p:sp>
      <p:sp>
        <p:nvSpPr>
          <p:cNvPr id="8" name="TextBox 7">
            <a:extLst>
              <a:ext uri="{FF2B5EF4-FFF2-40B4-BE49-F238E27FC236}">
                <a16:creationId xmlns:a16="http://schemas.microsoft.com/office/drawing/2014/main" id="{F3CEC697-090F-5549-B07D-FB6B0A668BD1}"/>
              </a:ext>
            </a:extLst>
          </p:cNvPr>
          <p:cNvSpPr txBox="1"/>
          <p:nvPr/>
        </p:nvSpPr>
        <p:spPr>
          <a:xfrm>
            <a:off x="7000068" y="1733366"/>
            <a:ext cx="5176434" cy="4801314"/>
          </a:xfrm>
          <a:prstGeom prst="rect">
            <a:avLst/>
          </a:prstGeom>
          <a:noFill/>
        </p:spPr>
        <p:txBody>
          <a:bodyPr wrap="square" rtlCol="0">
            <a:spAutoFit/>
          </a:bodyPr>
          <a:lstStyle/>
          <a:p>
            <a:r>
              <a:rPr lang="en-US" dirty="0"/>
              <a:t>(Continued from Soul Cage)</a:t>
            </a:r>
          </a:p>
          <a:p>
            <a:r>
              <a:rPr lang="en-US" dirty="0"/>
              <a:t>Borrow Experience. You can use a bonus action to bolster yourself with the soul’s life experience, making your next attack roll, ability check, or saving throw with advantage. If you don’t use this benefit before the start of your next turn, it is lost.</a:t>
            </a:r>
            <a:br>
              <a:rPr lang="en-US" dirty="0"/>
            </a:br>
            <a:r>
              <a:rPr lang="en-US" dirty="0"/>
              <a:t>Eyes of the Dead. You can use an action to name a place the humanoid saw in life, which creates an invisible sensor somewhere in that place if it is on the plane of existence you’re currently on. The sensor remains for as long as you concentrate, up to 10 minutes (as if you were concentrating on a spell). You receive visual and auditory information from the sensor as if you were in its space using your senses.</a:t>
            </a:r>
            <a:br>
              <a:rPr lang="en-US" dirty="0"/>
            </a:br>
            <a:r>
              <a:rPr lang="en-US" dirty="0"/>
              <a:t>A creature that can see the sensor (such as one using see invisibility or </a:t>
            </a:r>
            <a:r>
              <a:rPr lang="en-US" dirty="0" err="1"/>
              <a:t>truesight</a:t>
            </a:r>
            <a:r>
              <a:rPr lang="en-US" dirty="0"/>
              <a:t>) sees a translucent image of the tormented humanoid whose soul you caged.</a:t>
            </a:r>
          </a:p>
        </p:txBody>
      </p:sp>
    </p:spTree>
    <p:extLst>
      <p:ext uri="{BB962C8B-B14F-4D97-AF65-F5344CB8AC3E}">
        <p14:creationId xmlns:p14="http://schemas.microsoft.com/office/powerpoint/2010/main" val="3647126967"/>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a:t>
            </a:r>
            <a:r>
              <a:rPr lang="en-US"/>
              <a:t>level 7 spells </a:t>
            </a:r>
            <a:r>
              <a:rPr lang="en-US" dirty="0"/>
              <a:t>(Cleric only)</a:t>
            </a:r>
          </a:p>
        </p:txBody>
      </p:sp>
      <p:pic>
        <p:nvPicPr>
          <p:cNvPr id="5" name="Content Placeholder 4">
            <a:extLst>
              <a:ext uri="{FF2B5EF4-FFF2-40B4-BE49-F238E27FC236}">
                <a16:creationId xmlns:a16="http://schemas.microsoft.com/office/drawing/2014/main" id="{49DC7999-9F53-0A41-A85F-413772FC8AFB}"/>
              </a:ext>
            </a:extLst>
          </p:cNvPr>
          <p:cNvPicPr>
            <a:picLocks noGrp="1" noChangeAspect="1"/>
          </p:cNvPicPr>
          <p:nvPr>
            <p:ph idx="1"/>
          </p:nvPr>
        </p:nvPicPr>
        <p:blipFill>
          <a:blip r:embed="rId2"/>
          <a:stretch>
            <a:fillRect/>
          </a:stretch>
        </p:blipFill>
        <p:spPr>
          <a:xfrm>
            <a:off x="838200" y="1580828"/>
            <a:ext cx="39243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353089741"/>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8 spells</a:t>
            </a:r>
          </a:p>
        </p:txBody>
      </p:sp>
      <p:pic>
        <p:nvPicPr>
          <p:cNvPr id="5" name="Content Placeholder 4">
            <a:extLst>
              <a:ext uri="{FF2B5EF4-FFF2-40B4-BE49-F238E27FC236}">
                <a16:creationId xmlns:a16="http://schemas.microsoft.com/office/drawing/2014/main" id="{65284D70-D78A-9845-AF08-966ADB954E1F}"/>
              </a:ext>
            </a:extLst>
          </p:cNvPr>
          <p:cNvPicPr>
            <a:picLocks noGrp="1" noChangeAspect="1"/>
          </p:cNvPicPr>
          <p:nvPr>
            <p:ph idx="1"/>
          </p:nvPr>
        </p:nvPicPr>
        <p:blipFill>
          <a:blip r:embed="rId2"/>
          <a:stretch>
            <a:fillRect/>
          </a:stretch>
        </p:blipFill>
        <p:spPr>
          <a:xfrm>
            <a:off x="838200" y="1580828"/>
            <a:ext cx="3911600" cy="9779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1420174F-22BC-0A41-A0EA-52C8F9B3D374}"/>
              </a:ext>
            </a:extLst>
          </p:cNvPr>
          <p:cNvSpPr txBox="1"/>
          <p:nvPr/>
        </p:nvSpPr>
        <p:spPr>
          <a:xfrm>
            <a:off x="898902" y="2665708"/>
            <a:ext cx="11050291" cy="3693319"/>
          </a:xfrm>
          <a:prstGeom prst="rect">
            <a:avLst/>
          </a:prstGeom>
          <a:noFill/>
        </p:spPr>
        <p:txBody>
          <a:bodyPr wrap="square" rtlCol="0">
            <a:spAutoFit/>
          </a:bodyPr>
          <a:lstStyle/>
          <a:p>
            <a:r>
              <a:rPr lang="en-US" dirty="0"/>
              <a:t>Abi-</a:t>
            </a:r>
            <a:r>
              <a:rPr lang="en-US" dirty="0" err="1"/>
              <a:t>Dalzim’s</a:t>
            </a:r>
            <a:r>
              <a:rPr lang="en-US" dirty="0"/>
              <a:t> Horrid Wilting</a:t>
            </a:r>
          </a:p>
          <a:p>
            <a:r>
              <a:rPr lang="en-US" dirty="0"/>
              <a:t>A Elemental Evil spell</a:t>
            </a:r>
            <a:br>
              <a:rPr lang="en-US" dirty="0"/>
            </a:br>
            <a:r>
              <a:rPr lang="en-US" dirty="0"/>
              <a:t>Casting time: </a:t>
            </a:r>
            <a:r>
              <a:rPr lang="en-US" b="1" dirty="0"/>
              <a:t>1 Action</a:t>
            </a:r>
            <a:r>
              <a:rPr lang="en-US" dirty="0"/>
              <a:t> </a:t>
            </a:r>
            <a:br>
              <a:rPr lang="en-US" dirty="0"/>
            </a:br>
            <a:r>
              <a:rPr lang="en-US" dirty="0"/>
              <a:t>Range: </a:t>
            </a:r>
            <a:r>
              <a:rPr lang="en-US" b="1" dirty="0"/>
              <a:t>150 feet</a:t>
            </a:r>
            <a:r>
              <a:rPr lang="en-US" dirty="0"/>
              <a:t> </a:t>
            </a:r>
            <a:br>
              <a:rPr lang="en-US" dirty="0"/>
            </a:br>
            <a:r>
              <a:rPr lang="en-US" dirty="0"/>
              <a:t>Components: </a:t>
            </a:r>
            <a:r>
              <a:rPr lang="en-US" b="1" dirty="0"/>
              <a:t>V, S, M (a bit of sponge)</a:t>
            </a:r>
            <a:r>
              <a:rPr lang="en-US" dirty="0"/>
              <a:t> </a:t>
            </a:r>
            <a:br>
              <a:rPr lang="en-US" dirty="0"/>
            </a:br>
            <a:r>
              <a:rPr lang="en-US" dirty="0"/>
              <a:t>Duration: </a:t>
            </a:r>
            <a:r>
              <a:rPr lang="en-US" b="1" dirty="0"/>
              <a:t>Instantaneous</a:t>
            </a:r>
            <a:r>
              <a:rPr lang="en-US" dirty="0"/>
              <a:t> </a:t>
            </a:r>
            <a:br>
              <a:rPr lang="en-US" dirty="0"/>
            </a:br>
            <a:endParaRPr lang="en-US" dirty="0"/>
          </a:p>
          <a:p>
            <a:r>
              <a:rPr lang="en-US" dirty="0"/>
              <a:t>You draw the moisture from every creature in a 30-foot cube centered on a point you choose within range. Each creature in that area must make a Constitution saving throw. Constructs and undead aren’t affected, and plants and water elementals make this saving throw with disadvantage. A creature takes 12d8 necrotic damage on a failed save, or half as much damage on a successful one. Nonmagical plants in the area that aren’t creatures, such as trees and shrubs, wither and die instantly.</a:t>
            </a:r>
          </a:p>
          <a:p>
            <a:r>
              <a:rPr lang="en-US" dirty="0"/>
              <a:t>The water that drops out of your sponge due to this spell is clean.</a:t>
            </a:r>
          </a:p>
        </p:txBody>
      </p:sp>
      <p:sp>
        <p:nvSpPr>
          <p:cNvPr id="3" name="TextBox 2">
            <a:extLst>
              <a:ext uri="{FF2B5EF4-FFF2-40B4-BE49-F238E27FC236}">
                <a16:creationId xmlns:a16="http://schemas.microsoft.com/office/drawing/2014/main" id="{DAFEC87A-392B-4245-B0E0-B22FE219F21C}"/>
              </a:ext>
            </a:extLst>
          </p:cNvPr>
          <p:cNvSpPr txBox="1"/>
          <p:nvPr/>
        </p:nvSpPr>
        <p:spPr>
          <a:xfrm>
            <a:off x="4900096" y="1580828"/>
            <a:ext cx="7291903" cy="1477328"/>
          </a:xfrm>
          <a:prstGeom prst="rect">
            <a:avLst/>
          </a:prstGeom>
          <a:noFill/>
        </p:spPr>
        <p:txBody>
          <a:bodyPr wrap="square" rtlCol="0">
            <a:spAutoFit/>
          </a:bodyPr>
          <a:lstStyle/>
          <a:p>
            <a:r>
              <a:rPr lang="en-US" dirty="0"/>
              <a:t>The clone reforms after you die into the form you had when you cast Clone or a younger version of that type of creature (i.e. this spell provides a way to cut yourself with a sword of undeath after casting Clone in order to have Sorcerer children, then you can die via having a wizard cast disintegrate on you, then reform in this box in your preferred human form).</a:t>
            </a:r>
          </a:p>
        </p:txBody>
      </p:sp>
    </p:spTree>
    <p:extLst>
      <p:ext uri="{BB962C8B-B14F-4D97-AF65-F5344CB8AC3E}">
        <p14:creationId xmlns:p14="http://schemas.microsoft.com/office/powerpoint/2010/main" val="3319006838"/>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a:t>
            </a:r>
            <a:r>
              <a:rPr lang="en-US"/>
              <a:t>level 8 spells </a:t>
            </a:r>
            <a:r>
              <a:rPr lang="en-US" dirty="0"/>
              <a:t>(Cleric only)</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634061" cy="5385662"/>
          </a:xfrm>
        </p:spPr>
        <p:txBody>
          <a:bodyPr>
            <a:normAutofit/>
          </a:bodyPr>
          <a:lstStyle/>
          <a:p>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8562888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6A471-76BE-E040-B8C0-02444343C65A}"/>
              </a:ext>
            </a:extLst>
          </p:cNvPr>
          <p:cNvSpPr>
            <a:spLocks noGrp="1"/>
          </p:cNvSpPr>
          <p:nvPr>
            <p:ph type="title"/>
          </p:nvPr>
        </p:nvSpPr>
        <p:spPr>
          <a:xfrm>
            <a:off x="628650" y="59891"/>
            <a:ext cx="10515600" cy="839788"/>
          </a:xfrm>
        </p:spPr>
        <p:txBody>
          <a:bodyPr/>
          <a:lstStyle/>
          <a:p>
            <a:r>
              <a:rPr lang="en-US" dirty="0"/>
              <a:t>Schools in General</a:t>
            </a:r>
          </a:p>
        </p:txBody>
      </p:sp>
      <p:sp>
        <p:nvSpPr>
          <p:cNvPr id="3" name="Content Placeholder 2">
            <a:extLst>
              <a:ext uri="{FF2B5EF4-FFF2-40B4-BE49-F238E27FC236}">
                <a16:creationId xmlns:a16="http://schemas.microsoft.com/office/drawing/2014/main" id="{6178E5BC-3FD1-CF47-B2CC-73E41F3AEA23}"/>
              </a:ext>
            </a:extLst>
          </p:cNvPr>
          <p:cNvSpPr>
            <a:spLocks noGrp="1"/>
          </p:cNvSpPr>
          <p:nvPr>
            <p:ph idx="1"/>
          </p:nvPr>
        </p:nvSpPr>
        <p:spPr>
          <a:xfrm>
            <a:off x="628651" y="706222"/>
            <a:ext cx="11015662" cy="5994615"/>
          </a:xfrm>
        </p:spPr>
        <p:txBody>
          <a:bodyPr>
            <a:normAutofit fontScale="92500" lnSpcReduction="10000"/>
          </a:bodyPr>
          <a:lstStyle/>
          <a:p>
            <a:r>
              <a:rPr lang="en-US" dirty="0"/>
              <a:t>Failing the check to enter a school (not a thing for Schools of Magic, which just have boredom checks in any given 14 day period of not learning a new spell of </a:t>
            </a:r>
            <a:r>
              <a:rPr lang="en-US" dirty="0" err="1"/>
              <a:t>X~Uniform</a:t>
            </a:r>
            <a:r>
              <a:rPr lang="en-US" dirty="0"/>
              <a:t>(0, intelligence/spells known + wisdom), X&gt;intelligence/spells known for success) means you cannot enter a school of that type in that year (fail a check in a fighting school for long swords means you can’t go to any fighting school that is not an archery school for that year (prevents you from getting the 3</a:t>
            </a:r>
            <a:r>
              <a:rPr lang="en-US" baseline="30000" dirty="0"/>
              <a:t>rd</a:t>
            </a:r>
            <a:r>
              <a:rPr lang="en-US" dirty="0"/>
              <a:t> action from being in a fighting school for 20 years)).</a:t>
            </a:r>
          </a:p>
          <a:p>
            <a:r>
              <a:rPr lang="en-US" dirty="0"/>
              <a:t>Failing a boredom check in a School of Magic means that you do not get that designation until you repeat the time needed for that designation (failing this at the end of trying to get level 3 prevents you from getting the level 21 designation which you get after 19 years, 8 months in a School of Magic).</a:t>
            </a:r>
          </a:p>
          <a:p>
            <a:r>
              <a:rPr lang="en-US" dirty="0"/>
              <a:t>Schools cost 8 gold pieces, 33 silver pieces (1 gold to 100 silver rather than the unrealistic 1:10 ratio in D&amp;D 5e), 33 copper (1 silver to 100 copper) per month.</a:t>
            </a:r>
          </a:p>
          <a:p>
            <a:r>
              <a:rPr lang="en-US" dirty="0"/>
              <a:t>You only have 20 years and 2000 </a:t>
            </a:r>
            <a:r>
              <a:rPr lang="en-US" dirty="0" err="1"/>
              <a:t>gp</a:t>
            </a:r>
            <a:r>
              <a:rPr lang="en-US" dirty="0"/>
              <a:t> to spend in school before you start your adventure (as in, if everyone stays in one school for the maximum time, only the wizards will have money left: 33 </a:t>
            </a:r>
            <a:r>
              <a:rPr lang="en-US" dirty="0" err="1"/>
              <a:t>gp</a:t>
            </a:r>
            <a:r>
              <a:rPr lang="en-US" dirty="0"/>
              <a:t>, 33 </a:t>
            </a:r>
            <a:r>
              <a:rPr lang="en-US" dirty="0" err="1"/>
              <a:t>sp</a:t>
            </a:r>
            <a:r>
              <a:rPr lang="en-US" dirty="0"/>
              <a:t>, 33 </a:t>
            </a:r>
            <a:r>
              <a:rPr lang="en-US" dirty="0" err="1"/>
              <a:t>cp</a:t>
            </a:r>
            <a:r>
              <a:rPr lang="en-US" dirty="0"/>
              <a:t> each).</a:t>
            </a:r>
          </a:p>
        </p:txBody>
      </p:sp>
      <p:sp>
        <p:nvSpPr>
          <p:cNvPr id="4" name="TextBox 3">
            <a:extLst>
              <a:ext uri="{FF2B5EF4-FFF2-40B4-BE49-F238E27FC236}">
                <a16:creationId xmlns:a16="http://schemas.microsoft.com/office/drawing/2014/main" id="{C88BFC8F-977D-084C-A887-8AF8ECA32CC5}"/>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294598497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9 spells</a:t>
            </a:r>
          </a:p>
        </p:txBody>
      </p:sp>
      <p:pic>
        <p:nvPicPr>
          <p:cNvPr id="5" name="Content Placeholder 4">
            <a:extLst>
              <a:ext uri="{FF2B5EF4-FFF2-40B4-BE49-F238E27FC236}">
                <a16:creationId xmlns:a16="http://schemas.microsoft.com/office/drawing/2014/main" id="{B932669C-655D-2146-81FC-4C47846AA19A}"/>
              </a:ext>
            </a:extLst>
          </p:cNvPr>
          <p:cNvPicPr>
            <a:picLocks noGrp="1" noChangeAspect="1"/>
          </p:cNvPicPr>
          <p:nvPr>
            <p:ph idx="1"/>
          </p:nvPr>
        </p:nvPicPr>
        <p:blipFill>
          <a:blip r:embed="rId2"/>
          <a:stretch>
            <a:fillRect/>
          </a:stretch>
        </p:blipFill>
        <p:spPr>
          <a:xfrm>
            <a:off x="838200" y="1580828"/>
            <a:ext cx="3530600" cy="1041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616370840"/>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a:t>
            </a:r>
            <a:r>
              <a:rPr lang="en-US"/>
              <a:t>level 9 spells </a:t>
            </a:r>
            <a:r>
              <a:rPr lang="en-US" dirty="0"/>
              <a:t>(Cleric only)</a:t>
            </a:r>
          </a:p>
        </p:txBody>
      </p:sp>
      <p:pic>
        <p:nvPicPr>
          <p:cNvPr id="5" name="Content Placeholder 4">
            <a:extLst>
              <a:ext uri="{FF2B5EF4-FFF2-40B4-BE49-F238E27FC236}">
                <a16:creationId xmlns:a16="http://schemas.microsoft.com/office/drawing/2014/main" id="{11688C02-7314-B240-AB43-AAB553BEFBB6}"/>
              </a:ext>
            </a:extLst>
          </p:cNvPr>
          <p:cNvPicPr>
            <a:picLocks noGrp="1" noChangeAspect="1"/>
          </p:cNvPicPr>
          <p:nvPr>
            <p:ph idx="1"/>
          </p:nvPr>
        </p:nvPicPr>
        <p:blipFill>
          <a:blip r:embed="rId2"/>
          <a:stretch>
            <a:fillRect/>
          </a:stretch>
        </p:blipFill>
        <p:spPr>
          <a:xfrm>
            <a:off x="838200" y="1580828"/>
            <a:ext cx="3911600" cy="9906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440997826"/>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185976"/>
            <a:ext cx="10515600" cy="520246"/>
          </a:xfrm>
        </p:spPr>
        <p:txBody>
          <a:bodyPr>
            <a:normAutofit fontScale="90000"/>
          </a:bodyPr>
          <a:lstStyle/>
          <a:p>
            <a:r>
              <a:rPr lang="en-US" dirty="0"/>
              <a:t>Necromancy level 10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39485" y="706222"/>
            <a:ext cx="11907372" cy="5353615"/>
          </a:xfrm>
        </p:spPr>
        <p:txBody>
          <a:bodyPr>
            <a:noAutofit/>
          </a:bodyPr>
          <a:lstStyle/>
          <a:p>
            <a:pPr marL="0" indent="0">
              <a:spcBef>
                <a:spcPts val="0"/>
              </a:spcBef>
              <a:buNone/>
            </a:pPr>
            <a:r>
              <a:rPr lang="en-US" sz="1250" dirty="0"/>
              <a:t>Weapon of Undeath</a:t>
            </a:r>
          </a:p>
          <a:p>
            <a:pPr marL="0" indent="0">
              <a:spcBef>
                <a:spcPts val="0"/>
              </a:spcBef>
              <a:buNone/>
            </a:pPr>
            <a:r>
              <a:rPr lang="en-US" sz="1250" dirty="0"/>
              <a:t>V S M (a sword made entirely of one piece of pure iron (including the handle, guard and pommel), which will need to be made with a close eye on the bewildered blacksmith, who will otherwise want to put the iron directly into charcoal to get carbon into it to make it “usable” as a normal sword due to the very soft nature of pure iron. It will also require an almost revolutionary advance in science of that time to be able to do all the crafting and heating (which of course can be done with Firebolt cantrips) in a room without any Oxygen (Hypothetically, this can be accomplished by using zombies inside of a Cloud-kill spell that forces out water from a Control Water spell inside of a Force Wall dome to hold it while having a level 13 conjuration construct casting firebolt at it while zombies hammer away))</a:t>
            </a:r>
          </a:p>
          <a:p>
            <a:pPr marL="0" indent="0">
              <a:spcBef>
                <a:spcPts val="0"/>
              </a:spcBef>
              <a:buNone/>
            </a:pPr>
            <a:r>
              <a:rPr lang="en-US" sz="1250" dirty="0"/>
              <a:t>1 action, duration=until touched by a Cleric’s Holy Symbol or (if given to a servant of the caster) until the servant of the caster holding it defies any command from the caster, or until used by the person wielding it to absorb radiant damage that otherwise would hit the person wielding it (in other words, if all you have is the sword, you need someone to pick it up). In all 3 cases, the sword turns to ash. The sword cannot be destroyed in any other way, not even by wish disintegrate, or an 11</a:t>
            </a:r>
            <a:r>
              <a:rPr lang="en-US" sz="1250" baseline="30000" dirty="0"/>
              <a:t>th</a:t>
            </a:r>
            <a:r>
              <a:rPr lang="en-US" sz="1250" dirty="0"/>
              <a:t> level cast of dispel magic. However, the sword does turn into a normal sword when inside an Anti-Magic Field though it still deals necrotic damage instead of piercing damage and is not itself able to be changed in any way while in an Anti-Magic Field.</a:t>
            </a:r>
          </a:p>
          <a:p>
            <a:pPr marL="0" indent="0">
              <a:spcBef>
                <a:spcPts val="0"/>
              </a:spcBef>
              <a:buNone/>
            </a:pPr>
            <a:r>
              <a:rPr lang="en-US" sz="1250" dirty="0"/>
              <a:t>Once the pure iron is crafted without any oxygen into a one-piece sword, the Necromancer can cast this spell into it, which prevents the iron from rusting and makes it into a sword that, upon a critical hit against any creature, turns that creature into an undead servant (with 6 charisma, wisdom, intelligence) of the caster forever, without any saving throw, though deities, animated objects and elves are immune (taking damage as if it were a normal sword just with necrotic damage instead of piercing). On a normal hit (except as previous) the creature must make a wisdom saving throw against the (intelligence score-10)/2 of the caster every 6 seconds until it either is given a Greater Restoration, Remove Curse, or Wish spell to save it or else eventually succumb to becoming an undead servant forever of the caster on a failed save. (This is the way to get yourself an undead </a:t>
            </a:r>
            <a:r>
              <a:rPr lang="en-US" sz="1250" dirty="0" err="1"/>
              <a:t>Tarrasque</a:t>
            </a:r>
            <a:r>
              <a:rPr lang="en-US" sz="1250" dirty="0"/>
              <a:t> to fight for you).</a:t>
            </a:r>
          </a:p>
          <a:p>
            <a:pPr marL="0" indent="0">
              <a:spcBef>
                <a:spcPts val="0"/>
              </a:spcBef>
              <a:buNone/>
            </a:pPr>
            <a:r>
              <a:rPr lang="en-US" sz="1250" dirty="0"/>
              <a:t>If the sword is touched by someone whom the original caster does not want to touch it (in a way that does not otherwise cut them, and without there only being silver in contact with the sword, such as in disarming a necromancer), that person takes the equivalent necrotic damage as if hit with chill touch by the original caster each time they do so any every six seconds that they continue holding it. If the sword is held by someone wearing gloves uniformly coated in silver on the inside and outside (not all gauntlets cover the inside of the hand, and almost never cover the inside of the hand in metal, and so requires a specialty order to get one) the magic is </a:t>
            </a:r>
            <a:r>
              <a:rPr lang="en-US" sz="1250" dirty="0" err="1"/>
              <a:t>surpressed</a:t>
            </a:r>
            <a:r>
              <a:rPr lang="en-US" sz="1250" dirty="0"/>
              <a:t> such that the sword will always do (intelligence score of caster-10)/2 necrotic damage on every hit, regardless of any damage modifier the person wielding it normally has for swords, and regardless of whether it was a critical hit. This is because the sword never actually goes into the body of the person it hits, but only cuts into their soul.</a:t>
            </a:r>
          </a:p>
          <a:p>
            <a:pPr marL="0" indent="0">
              <a:spcBef>
                <a:spcPts val="0"/>
              </a:spcBef>
              <a:buNone/>
            </a:pPr>
            <a:r>
              <a:rPr lang="en-US" sz="1250" dirty="0"/>
              <a:t>If the sword is given to a person by the caster voluntarily, that person must obey all the commands of the caster given to them or else the next time they touch the sword (or immediately if they are holding it) it is as though finger of death was cast on them by the caster directly, and the sword disintegrates.</a:t>
            </a:r>
          </a:p>
          <a:p>
            <a:pPr marL="0" indent="0">
              <a:spcBef>
                <a:spcPts val="0"/>
              </a:spcBef>
              <a:buNone/>
            </a:pPr>
            <a:r>
              <a:rPr lang="en-US" sz="1250" dirty="0"/>
              <a:t>If the caster cuts himself with the sword, then the caster becomes a Demon with all of their same ability scores. Demons have the effect of a </a:t>
            </a:r>
            <a:r>
              <a:rPr lang="en-US" sz="1250" dirty="0">
                <a:hlinkClick r:id="rId2" action="ppaction://hlinksldjump"/>
              </a:rPr>
              <a:t>Greater Invisibility </a:t>
            </a:r>
            <a:r>
              <a:rPr lang="en-US" sz="1250" dirty="0"/>
              <a:t>spell cast upon them that they cannot ever remove, a susceptibility to being trapped forever (with their host if they have one) by the Banishment spell (like devils and anyone whose natural plane of existence is not the one they are on), immunity to all forms of damage and the poisoned or exhausted conditions (though their host takes the damage instead) except for the fact that radiant damage will cause them to be stunned for 1 minute without any saving throw (as in, if their host damages a cleric who has been to a Monastery for 2 years, the Demon inside him will be stunned), and </a:t>
            </a:r>
            <a:r>
              <a:rPr lang="en-US" sz="1250" b="1" i="1" u="sng" dirty="0"/>
              <a:t>Greater Restoration cast on their host while the Demon is stunned </a:t>
            </a:r>
            <a:r>
              <a:rPr lang="en-US" sz="1250" b="1" i="1" u="sng" dirty="0">
                <a:hlinkClick r:id="" action="ppaction://hlinkshowjump?jump=nextslide"/>
              </a:rPr>
              <a:t>kills the Demon outright</a:t>
            </a:r>
            <a:r>
              <a:rPr lang="en-US" sz="1250" dirty="0"/>
              <a:t>. Demons have the curse of not being able to cast any spell other than cantrips while not in a host. When they make a pact with someone to be their host, the host gains the wisdom, intelligence, spells and additional spell slots of the original wizard who cut themselves with their own Weapon of Undeath. Children of a person who makes such a pact are Sorcerers with the very same abilities and spells as in D&amp;D 5e with the one change being the use of a Uniform Distribution instead of d20. Demons are not able to gain spells beyond what they had as a wizard, but their hosts can separately. The invisibility of the Demon and the feature of being inside a host is not affected by an Anti-Magic Field.  </a:t>
            </a:r>
            <a:r>
              <a:rPr lang="en-US" sz="1250" b="1" i="1" u="sng" dirty="0"/>
              <a:t>THE SWORD CANNOT EVER BE INVISIBLE</a:t>
            </a:r>
            <a:r>
              <a:rPr lang="en-US" sz="1250" dirty="0"/>
              <a:t>. If the person holding it is, then it is floating to any normal observer, especially if the sheath or bag of holding is (i.e. you get to see a virtual tesseract of the sword’s existence). </a:t>
            </a:r>
            <a:r>
              <a:rPr lang="en-US" sz="1250" b="1" i="1" u="sng" dirty="0">
                <a:hlinkClick r:id="" action="ppaction://hlinkshowjump?jump=nextslide"/>
              </a:rPr>
              <a:t>CONTINUED ON NEXT SLIDE</a:t>
            </a:r>
            <a:endParaRPr lang="en-US" sz="1250"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765238584"/>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5"/>
            <a:ext cx="10515600" cy="564773"/>
          </a:xfrm>
        </p:spPr>
        <p:txBody>
          <a:bodyPr>
            <a:normAutofit fontScale="90000"/>
          </a:bodyPr>
          <a:lstStyle/>
          <a:p>
            <a:r>
              <a:rPr lang="en-US" dirty="0"/>
              <a:t>Necromancy level 10 spell (Continued)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54983" y="1011456"/>
            <a:ext cx="12037017" cy="5699309"/>
          </a:xfrm>
        </p:spPr>
        <p:txBody>
          <a:bodyPr>
            <a:normAutofit fontScale="55000" lnSpcReduction="20000"/>
          </a:bodyPr>
          <a:lstStyle/>
          <a:p>
            <a:r>
              <a:rPr lang="en-US" dirty="0"/>
              <a:t>Other methods for killing a demon include Flesh to Stone then cutting off the stone head, Power Word Kill on it when it has less than 100 hp as PWK does not cause damage, the creature just dies, and Polymorphing the Demon into a different form (like a slug) so that the extra damage dealt to that form beyond the hp of that form is done to the Demon before the Demon reverts back. The last method is throwing one into the lava of a Magic Volcano. Turning a Demon to stone, polymorphing, or changing it by any other spell, while it is alive, does not change its invisibility.</a:t>
            </a:r>
          </a:p>
          <a:p>
            <a:r>
              <a:rPr lang="en-US" dirty="0"/>
              <a:t>The sword will destroy by rot, rust or crumbling (as applicable) any object it touches not made of silver, gold, platinum, iridium, tungsten, rubidium, ruthenium, tantalum, force wall, telekinesis, Protection of City or niobium. Globe of Invulnerability and abjuration spells lower than 10</a:t>
            </a:r>
            <a:r>
              <a:rPr lang="en-US" baseline="30000" dirty="0"/>
              <a:t>th</a:t>
            </a:r>
            <a:r>
              <a:rPr lang="en-US" dirty="0"/>
              <a:t> level do not stop a Sword of Undeath (other than AMF making it act like a normal sword) though this ability of the sword to go through does not extend to the wielder, potentially requiring the wielder to throw it through. A mage hand that touches a Sword of Undeath is destroyed. Such that any sheath it is put in not made of those will break the first time it is put in. A gem that someone is imprisoned in by the level 9 imprisonment spell will break and release them upon being touched by it (from the inside or outside). The sword will cleave through a 100 meter cube of steel like butter and the very Earth itself (until the line emanating from where it is cutting through a solid object reaches something made of the above materials, which is guaranteed to happen by the time it reaches the mantle), but will not so much as dent gold foil regardless of how hard the person wielding it strikes. </a:t>
            </a:r>
          </a:p>
          <a:p>
            <a:r>
              <a:rPr lang="en-US" dirty="0"/>
              <a:t>A Demon cannot be hit by a weapon of undeath, but Devils can be (thus a Demon horde makes sense as does a war between Demons and Devils after sufficiently many Demons (the wizards who cut themselves with their own weapons of undeath) are banished with their weapons to that plane of existence).</a:t>
            </a:r>
          </a:p>
          <a:p>
            <a:r>
              <a:rPr lang="en-US" dirty="0"/>
              <a:t>A Demon cannot make an undead creature or creature with lower than 8 intelligence its host.</a:t>
            </a:r>
          </a:p>
          <a:p>
            <a:r>
              <a:rPr lang="en-US" dirty="0"/>
              <a:t>A Demon retains control over all undead it has made, makes or makes through the actions of its host.</a:t>
            </a:r>
          </a:p>
          <a:p>
            <a:r>
              <a:rPr lang="en-US" dirty="0"/>
              <a:t>Undead hit with a weapon of undeath are controlled by the caster of the weapon.</a:t>
            </a:r>
          </a:p>
          <a:p>
            <a:r>
              <a:rPr lang="en-US" dirty="0"/>
              <a:t>A caster, while holding their weapon of undeath, can come up with a program of commands for any undead hit with a their weapon of undeath that can be as complicated as they would like it to be and remains the same forever on those undead (even if the weapon is later destroyed or the caster dies by any means other than the below):</a:t>
            </a:r>
          </a:p>
          <a:p>
            <a:r>
              <a:rPr lang="en-US" dirty="0"/>
              <a:t>If two casters of weapon of undeath fight each other, their weapons of undeath will pass through each other’s weapon of undeath. If both hit each other in the same 6 second interval (guaranteed if their respective dexterity is within 10% of the other’s) and succumb to the spell, they both will become zombies with 6 intelligence, wisdom and charisma, both completely hostile to life, and all their undead thralls become normal undead creatures hostile to life in general (in other words, it is at this point that an undead </a:t>
            </a:r>
            <a:r>
              <a:rPr lang="en-US" dirty="0" err="1"/>
              <a:t>Tarrasque</a:t>
            </a:r>
            <a:r>
              <a:rPr lang="en-US" dirty="0"/>
              <a:t> made with this spell from a normal </a:t>
            </a:r>
            <a:r>
              <a:rPr lang="en-US" dirty="0" err="1"/>
              <a:t>Tarrasque</a:t>
            </a:r>
            <a:r>
              <a:rPr lang="en-US" dirty="0"/>
              <a:t> becomes indistinguishable from a normal </a:t>
            </a:r>
            <a:r>
              <a:rPr lang="en-US" dirty="0" err="1"/>
              <a:t>Tarrasque</a:t>
            </a:r>
            <a:r>
              <a:rPr lang="en-US" dirty="0"/>
              <a:t>).</a:t>
            </a:r>
          </a:p>
          <a:p>
            <a:r>
              <a:rPr lang="en-US" dirty="0"/>
              <a:t>All undead made with this sword are vulnerable to radiant damage (as in, any radiant damage a normal person would take from a spell is doubled against the creature), with the Legendary Resistances and Reflective Carapaces (the </a:t>
            </a:r>
            <a:r>
              <a:rPr lang="en-US" dirty="0" err="1"/>
              <a:t>Tarrasque</a:t>
            </a:r>
            <a:r>
              <a:rPr lang="en-US" dirty="0"/>
              <a:t>) not applying to such damage.</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468956775"/>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Necromancy level 10 spell (Clerics only)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77500" lnSpcReduction="20000"/>
          </a:bodyPr>
          <a:lstStyle/>
          <a:p>
            <a:pPr marL="0" indent="0">
              <a:buNone/>
            </a:pPr>
            <a:r>
              <a:rPr lang="en-US" dirty="0"/>
              <a:t>Gift of Life (Understanding of this spell was a gift from the Elves)</a:t>
            </a:r>
          </a:p>
          <a:p>
            <a:r>
              <a:rPr lang="en-US" dirty="0"/>
              <a:t>V S M (A gold medallion worth 500 </a:t>
            </a:r>
            <a:r>
              <a:rPr lang="en-US" dirty="0" err="1"/>
              <a:t>gp</a:t>
            </a:r>
            <a:r>
              <a:rPr lang="en-US" dirty="0"/>
              <a:t>, which the spell consumes, 100 experience points per hp of the original undead creature, which is only consumed if the spell succeeds, if it succeeds and this brings the caster to negative experience points, the caster dies immediately)</a:t>
            </a:r>
          </a:p>
          <a:p>
            <a:r>
              <a:rPr lang="en-US" dirty="0"/>
              <a:t>Range: e^(distance from caster)=additional </a:t>
            </a:r>
            <a:r>
              <a:rPr lang="en-US" dirty="0">
                <a:hlinkClick r:id="rId2" action="ppaction://hlinksldjump"/>
              </a:rPr>
              <a:t>experience being spent </a:t>
            </a:r>
            <a:endParaRPr lang="en-US" dirty="0"/>
          </a:p>
          <a:p>
            <a:r>
              <a:rPr lang="en-US" dirty="0"/>
              <a:t>Duration: Special</a:t>
            </a:r>
          </a:p>
          <a:p>
            <a:r>
              <a:rPr lang="en-US" dirty="0"/>
              <a:t>Saving throw: </a:t>
            </a:r>
            <a:r>
              <a:rPr lang="en-US" dirty="0" err="1"/>
              <a:t>X~Uniform</a:t>
            </a:r>
            <a:r>
              <a:rPr lang="en-US" dirty="0"/>
              <a:t>(0, (</a:t>
            </a:r>
            <a:r>
              <a:rPr lang="en-US" dirty="0" err="1"/>
              <a:t>intelliegence</a:t>
            </a:r>
            <a:r>
              <a:rPr lang="en-US" dirty="0"/>
              <a:t> of undead creature)/2 + wisdom of caster), X&gt;(intelligence of undead creature)/2 for success in casting.</a:t>
            </a:r>
          </a:p>
          <a:p>
            <a:pPr marL="0" indent="0">
              <a:buNone/>
            </a:pPr>
            <a:r>
              <a:rPr lang="en-US" dirty="0"/>
              <a:t>An undead creature hit with this spell returns to life as it was before it became undead. If the creature originally died within 10 years of dying of old age, its body is 10 years younger than it was when it died. The creature is stunned for 1d4 turns. The creature retains its alignment unless it willingly decides to change such as has been reported to happen to a few liches and vampires (becoming champions of Elvish causes after being given this).</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336350073"/>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Necromancy level 11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263471" y="1825625"/>
            <a:ext cx="11763214" cy="4351338"/>
          </a:xfrm>
        </p:spPr>
        <p:txBody>
          <a:bodyPr>
            <a:normAutofit fontScale="70000" lnSpcReduction="20000"/>
          </a:bodyPr>
          <a:lstStyle/>
          <a:p>
            <a:pPr marL="0" indent="0">
              <a:buNone/>
            </a:pPr>
            <a:r>
              <a:rPr lang="en-US" dirty="0"/>
              <a:t>Poison Planet</a:t>
            </a:r>
          </a:p>
          <a:p>
            <a:r>
              <a:rPr lang="en-US" dirty="0"/>
              <a:t>V S M (A </a:t>
            </a:r>
            <a:r>
              <a:rPr lang="en-US" dirty="0">
                <a:hlinkClick r:id="rId2" action="ppaction://hlinksldjump"/>
              </a:rPr>
              <a:t>Magic Volcano</a:t>
            </a:r>
            <a:r>
              <a:rPr lang="en-US" dirty="0"/>
              <a:t> that at least one of the casters controls, 100000 experience points)</a:t>
            </a:r>
          </a:p>
          <a:p>
            <a:r>
              <a:rPr lang="en-US" dirty="0"/>
              <a:t>Casting time: 1 hour, each caster must be telekinetically held above the lava while casting.</a:t>
            </a:r>
          </a:p>
          <a:p>
            <a:r>
              <a:rPr lang="en-US" dirty="0"/>
              <a:t>Range: must be on the same Planet; Area of Effect (“</a:t>
            </a:r>
            <a:r>
              <a:rPr lang="en-US" dirty="0" err="1"/>
              <a:t>AoE</a:t>
            </a:r>
            <a:r>
              <a:rPr lang="en-US" dirty="0"/>
              <a:t>”): One Planet, up to 22,000 miles above the surface as it was at the time of casting.</a:t>
            </a:r>
          </a:p>
          <a:p>
            <a:r>
              <a:rPr lang="en-US" dirty="0"/>
              <a:t>Duration: Until dispelled by Dispel magic cast against the intelligence of all involved in creating the Magic Volcano (which does not destroy it, rather it just results in the poison cloud being dispelled), or the Magic Volcano is destroyed by </a:t>
            </a:r>
            <a:r>
              <a:rPr lang="en-US" dirty="0">
                <a:hlinkClick r:id="rId3" action="ppaction://hlinksldjump"/>
              </a:rPr>
              <a:t>Meteor Swarms </a:t>
            </a:r>
            <a:r>
              <a:rPr lang="en-US" dirty="0"/>
              <a:t>and </a:t>
            </a:r>
            <a:r>
              <a:rPr lang="en-US" dirty="0">
                <a:hlinkClick r:id="rId4" action="ppaction://hlinksldjump"/>
              </a:rPr>
              <a:t>Earthquakes</a:t>
            </a:r>
            <a:r>
              <a:rPr lang="en-US" dirty="0"/>
              <a:t>.</a:t>
            </a:r>
          </a:p>
          <a:p>
            <a:r>
              <a:rPr lang="en-US" dirty="0"/>
              <a:t>Saving throw: </a:t>
            </a:r>
            <a:r>
              <a:rPr lang="en-US" dirty="0" err="1"/>
              <a:t>X~Uniform</a:t>
            </a:r>
            <a:r>
              <a:rPr lang="en-US" dirty="0"/>
              <a:t>(0, (constitution of any person/creature/living thing (including bacteria and viruses) not specifically not targeted by the spell on the planet on which it was cast) + intelligence of caster[s]), X&gt;intelligence of caster[s] avoids the given person/creature taking 1d4 poison damage in that 10 minute interval of being outside of a suitably protective abjuration or biohazard-scrubbed-ventilated area on that planet, or in the </a:t>
            </a:r>
            <a:r>
              <a:rPr lang="en-US" dirty="0" err="1"/>
              <a:t>AoE</a:t>
            </a:r>
            <a:r>
              <a:rPr lang="en-US" dirty="0"/>
              <a:t> of a </a:t>
            </a:r>
            <a:r>
              <a:rPr lang="en-US" dirty="0">
                <a:hlinkClick r:id="rId5" action="ppaction://hlinksldjump"/>
              </a:rPr>
              <a:t>Ring of Power</a:t>
            </a:r>
            <a:r>
              <a:rPr lang="en-US" dirty="0"/>
              <a:t> being used only to block this spell and a </a:t>
            </a:r>
            <a:r>
              <a:rPr lang="en-US" dirty="0">
                <a:hlinkClick r:id="rId6" action="ppaction://hlinksldjump"/>
              </a:rPr>
              <a:t>Darken Planet </a:t>
            </a:r>
            <a:r>
              <a:rPr lang="en-US" dirty="0"/>
              <a:t>spell.</a:t>
            </a:r>
          </a:p>
          <a:p>
            <a:pPr marL="0" indent="0">
              <a:buNone/>
            </a:pPr>
            <a:r>
              <a:rPr lang="en-US" dirty="0"/>
              <a:t>Every person on that planet not wearing a Ring of Power or otherwise immune to poison damage (such as undead) takes 1d4 poison damage every 10 minutes they are outside of a suitably protective area on a failed constitution save (</a:t>
            </a:r>
            <a:r>
              <a:rPr lang="en-US" dirty="0" err="1"/>
              <a:t>phe.gov</a:t>
            </a:r>
            <a:r>
              <a:rPr lang="en-US" dirty="0"/>
              <a:t> Biosafety Level 4).</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7" action="ppaction://hlinksldjump"/>
              </a:rPr>
              <a:t>Menu</a:t>
            </a:r>
            <a:endParaRPr lang="en-US" dirty="0"/>
          </a:p>
        </p:txBody>
      </p:sp>
    </p:spTree>
    <p:extLst>
      <p:ext uri="{BB962C8B-B14F-4D97-AF65-F5344CB8AC3E}">
        <p14:creationId xmlns:p14="http://schemas.microsoft.com/office/powerpoint/2010/main" val="894868645"/>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907944" y="247572"/>
            <a:ext cx="10515600" cy="611268"/>
          </a:xfrm>
        </p:spPr>
        <p:txBody>
          <a:bodyPr>
            <a:normAutofit fontScale="90000"/>
          </a:bodyPr>
          <a:lstStyle/>
          <a:p>
            <a:r>
              <a:rPr lang="en-US" dirty="0"/>
              <a:t>Necromancy level 12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1011457"/>
            <a:ext cx="12192002" cy="5846543"/>
          </a:xfrm>
        </p:spPr>
        <p:txBody>
          <a:bodyPr>
            <a:normAutofit fontScale="62500" lnSpcReduction="20000"/>
          </a:bodyPr>
          <a:lstStyle/>
          <a:p>
            <a:pPr marL="0" indent="0">
              <a:buNone/>
            </a:pPr>
            <a:r>
              <a:rPr lang="en-US" dirty="0"/>
              <a:t>Global Animate Dead</a:t>
            </a:r>
          </a:p>
          <a:p>
            <a:r>
              <a:rPr lang="en-US" dirty="0"/>
              <a:t>V S M (A </a:t>
            </a:r>
            <a:r>
              <a:rPr lang="en-US" dirty="0">
                <a:hlinkClick r:id="rId2" action="ppaction://hlinksldjump"/>
              </a:rPr>
              <a:t>Ring of Power </a:t>
            </a:r>
            <a:r>
              <a:rPr lang="en-US" dirty="0"/>
              <a:t>(being worn by each caster (not inherently used to cast this spell, else as for the other spells of this sort this would cause a circular dependency as the spell in that case could not be cast into the </a:t>
            </a:r>
            <a:r>
              <a:rPr lang="en-US" dirty="0">
                <a:hlinkClick r:id="rId3" action="ppaction://hlinksldjump"/>
              </a:rPr>
              <a:t>Hold Power </a:t>
            </a:r>
            <a:r>
              <a:rPr lang="en-US" dirty="0"/>
              <a:t>object to make a Ring capable of casting this spell, which itself is otherwise a requirement as much as destroying a Ring by the lava to allow it to be consumed by the Hold Power object for when the Hold Power spell finally succeeds (see the later slides on this)), 1000000 experience points, a 20 ft radius 20 ft high cone of emerald (precise to no more variation than a human eye could see) with </a:t>
            </a:r>
            <a:r>
              <a:rPr lang="en-US" dirty="0">
                <a:hlinkClick r:id="rId4" action="ppaction://hlinksldjump"/>
              </a:rPr>
              <a:t>a Mythalar </a:t>
            </a:r>
            <a:r>
              <a:rPr lang="en-US" dirty="0"/>
              <a:t>inside of it (with the </a:t>
            </a:r>
            <a:r>
              <a:rPr lang="en-US" dirty="0">
                <a:hlinkClick r:id="rId5" action="ppaction://hlinksldjump"/>
              </a:rPr>
              <a:t>Globe of Invulnerability </a:t>
            </a:r>
            <a:r>
              <a:rPr lang="en-US" dirty="0"/>
              <a:t>and </a:t>
            </a:r>
            <a:r>
              <a:rPr lang="en-US" dirty="0">
                <a:hlinkClick r:id="rId6" action="ppaction://hlinksldjump"/>
              </a:rPr>
              <a:t>Simulacrum</a:t>
            </a:r>
            <a:r>
              <a:rPr lang="en-US" dirty="0"/>
              <a:t> required rather than recommended) only used externally to cast this spell)</a:t>
            </a:r>
          </a:p>
          <a:p>
            <a:r>
              <a:rPr lang="en-US" dirty="0"/>
              <a:t>Casting time: 1 hour; range: sight.</a:t>
            </a:r>
          </a:p>
          <a:p>
            <a:r>
              <a:rPr lang="en-US" dirty="0"/>
              <a:t>Duration: Until dispelled by a </a:t>
            </a:r>
            <a:r>
              <a:rPr lang="en-US" dirty="0">
                <a:hlinkClick r:id="rId7" action="ppaction://hlinksldjump"/>
              </a:rPr>
              <a:t>Global Dispel Magic </a:t>
            </a:r>
            <a:r>
              <a:rPr lang="en-US" dirty="0"/>
              <a:t>touching the planet in question (ends all undead created with this, unless this was cast through a Ring of Power that has not since cast another Necromancy spell and the emerald is not within the </a:t>
            </a:r>
            <a:r>
              <a:rPr lang="en-US" dirty="0" err="1"/>
              <a:t>AoE</a:t>
            </a:r>
            <a:r>
              <a:rPr lang="en-US" dirty="0"/>
              <a:t> of Global Dispel Magic, in which case that Ring must be either used to cast another Necromancy Spell while Global Dispel Magic is in effect to end it, or the Ring can be used to dispel this spell, or the Ring can be destroyed in a </a:t>
            </a:r>
            <a:r>
              <a:rPr lang="en-US" dirty="0">
                <a:hlinkClick r:id="rId8" action="ppaction://hlinksldjump"/>
              </a:rPr>
              <a:t>Magic Volcano </a:t>
            </a:r>
            <a:r>
              <a:rPr lang="en-US" dirty="0"/>
              <a:t>to end this spell). Alternatively, putting the gem in the </a:t>
            </a:r>
            <a:r>
              <a:rPr lang="en-US" dirty="0" err="1"/>
              <a:t>AoE</a:t>
            </a:r>
            <a:r>
              <a:rPr lang="en-US" dirty="0"/>
              <a:t> of a Global Dispel Magic dispels the spell.</a:t>
            </a:r>
          </a:p>
          <a:p>
            <a:pPr lvl="1"/>
            <a:r>
              <a:rPr lang="en-US" dirty="0"/>
              <a:t>As soon as the point on the cone of the emerald is either broken from the rest of it or no longer pointing at the planet it was originally used on (stops any more undead from being created by this spell).</a:t>
            </a:r>
          </a:p>
          <a:p>
            <a:pPr lvl="1"/>
            <a:r>
              <a:rPr lang="en-US" dirty="0"/>
              <a:t>Part of the Emerald going inside an Anti-Magic field suppresses the spell during that time (causing the undead in question to fall down again temporarily).</a:t>
            </a:r>
          </a:p>
          <a:p>
            <a:pPr marL="0" indent="0">
              <a:buNone/>
            </a:pPr>
            <a:r>
              <a:rPr lang="en-US" dirty="0"/>
              <a:t>Every person or creature on that planet who is dead or dies while this spell is in effect but still has at least a couple of intact brain cells (at least the membranes) left and does not have a specific knife, pickaxe, bullet or similar wounds to the area where the densest portion of its brain cells were during its life is raised up as a zombie with a particular vulnerability to headshots as to radiant damage. These zombies are under the particular control of the person designated by the Casters or that person’s chosen line of succession as they are Dominated or killed. The Raise Dead (3</a:t>
            </a:r>
            <a:r>
              <a:rPr lang="en-US" baseline="30000" dirty="0"/>
              <a:t>rd</a:t>
            </a:r>
            <a:r>
              <a:rPr lang="en-US" dirty="0"/>
              <a:t> level necromancy) and Create Undead (6</a:t>
            </a:r>
            <a:r>
              <a:rPr lang="en-US" baseline="30000" dirty="0"/>
              <a:t>th</a:t>
            </a:r>
            <a:r>
              <a:rPr lang="en-US" dirty="0"/>
              <a:t> level necromancy) spells can be used on these zombies as if they were normal corpses (of course, such casters will want to restrain them first, probably).</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9" action="ppaction://hlinksldjump"/>
              </a:rPr>
              <a:t>Menu</a:t>
            </a:r>
            <a:endParaRPr lang="en-US" dirty="0"/>
          </a:p>
        </p:txBody>
      </p:sp>
    </p:spTree>
    <p:extLst>
      <p:ext uri="{BB962C8B-B14F-4D97-AF65-F5344CB8AC3E}">
        <p14:creationId xmlns:p14="http://schemas.microsoft.com/office/powerpoint/2010/main" val="871851122"/>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0" y="0"/>
            <a:ext cx="10515600" cy="529184"/>
          </a:xfrm>
        </p:spPr>
        <p:txBody>
          <a:bodyPr>
            <a:normAutofit fontScale="90000"/>
          </a:bodyPr>
          <a:lstStyle/>
          <a:p>
            <a:r>
              <a:rPr lang="en-US" dirty="0"/>
              <a:t>Transmutation cantrips</a:t>
            </a:r>
          </a:p>
        </p:txBody>
      </p:sp>
      <p:pic>
        <p:nvPicPr>
          <p:cNvPr id="5" name="Content Placeholder 4">
            <a:extLst>
              <a:ext uri="{FF2B5EF4-FFF2-40B4-BE49-F238E27FC236}">
                <a16:creationId xmlns:a16="http://schemas.microsoft.com/office/drawing/2014/main" id="{9FB53BD4-928D-9743-95CE-E8CC9922D8D0}"/>
              </a:ext>
            </a:extLst>
          </p:cNvPr>
          <p:cNvPicPr>
            <a:picLocks noGrp="1" noChangeAspect="1"/>
          </p:cNvPicPr>
          <p:nvPr>
            <p:ph idx="1"/>
          </p:nvPr>
        </p:nvPicPr>
        <p:blipFill>
          <a:blip r:embed="rId2"/>
          <a:stretch>
            <a:fillRect/>
          </a:stretch>
        </p:blipFill>
        <p:spPr>
          <a:xfrm>
            <a:off x="0" y="431483"/>
            <a:ext cx="39370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00B30DEB-45FC-5C49-9731-B775BF774982}"/>
              </a:ext>
            </a:extLst>
          </p:cNvPr>
          <p:cNvPicPr>
            <a:picLocks noChangeAspect="1"/>
          </p:cNvPicPr>
          <p:nvPr/>
        </p:nvPicPr>
        <p:blipFill>
          <a:blip r:embed="rId4"/>
          <a:stretch>
            <a:fillRect/>
          </a:stretch>
        </p:blipFill>
        <p:spPr>
          <a:xfrm>
            <a:off x="0" y="1612583"/>
            <a:ext cx="3581400" cy="990600"/>
          </a:xfrm>
          <a:prstGeom prst="rect">
            <a:avLst/>
          </a:prstGeom>
        </p:spPr>
      </p:pic>
      <p:sp>
        <p:nvSpPr>
          <p:cNvPr id="8" name="TextBox 7">
            <a:extLst>
              <a:ext uri="{FF2B5EF4-FFF2-40B4-BE49-F238E27FC236}">
                <a16:creationId xmlns:a16="http://schemas.microsoft.com/office/drawing/2014/main" id="{B5C15E94-73D0-0C40-8B14-7FDBB7581999}"/>
              </a:ext>
            </a:extLst>
          </p:cNvPr>
          <p:cNvSpPr txBox="1"/>
          <p:nvPr/>
        </p:nvSpPr>
        <p:spPr>
          <a:xfrm>
            <a:off x="6230319" y="706222"/>
            <a:ext cx="5961681" cy="3323987"/>
          </a:xfrm>
          <a:prstGeom prst="rect">
            <a:avLst/>
          </a:prstGeom>
          <a:noFill/>
        </p:spPr>
        <p:txBody>
          <a:bodyPr wrap="square" rtlCol="0">
            <a:spAutoFit/>
          </a:bodyPr>
          <a:lstStyle/>
          <a:p>
            <a:r>
              <a:rPr lang="en-US" sz="1500" dirty="0"/>
              <a:t>Control Flames, A Elemental Evil spell: Casting time: </a:t>
            </a:r>
            <a:r>
              <a:rPr lang="en-US" sz="1500" b="1" dirty="0"/>
              <a:t>1 Action</a:t>
            </a:r>
            <a:r>
              <a:rPr lang="en-US" sz="1500" dirty="0"/>
              <a:t>; Range: </a:t>
            </a:r>
            <a:r>
              <a:rPr lang="en-US" sz="1500" b="1" dirty="0"/>
              <a:t>60 feet</a:t>
            </a:r>
            <a:r>
              <a:rPr lang="en-US" sz="1500" dirty="0"/>
              <a:t>; Components: </a:t>
            </a:r>
            <a:r>
              <a:rPr lang="en-US" sz="1500" b="1" dirty="0"/>
              <a:t>S</a:t>
            </a:r>
            <a:r>
              <a:rPr lang="en-US" sz="1500" dirty="0"/>
              <a:t>; Duration: </a:t>
            </a:r>
            <a:r>
              <a:rPr lang="en-US" sz="1500" b="1" dirty="0"/>
              <a:t>Instantaneous or 1 hour</a:t>
            </a:r>
            <a:r>
              <a:rPr lang="en-US" sz="1500" dirty="0"/>
              <a:t>. You choose a nonmagical flame that you can see within range and that fits within a 5-foot cube. You affect it in one of the following ways:</a:t>
            </a:r>
            <a:br>
              <a:rPr lang="en-US" sz="1500" dirty="0"/>
            </a:br>
            <a:r>
              <a:rPr lang="en-US" sz="1500" dirty="0"/>
              <a:t>- You instantaneously expand the flame 5 feet in one direction, provided that wood or other fuel is present in the new location.</a:t>
            </a:r>
            <a:br>
              <a:rPr lang="en-US" sz="1500" dirty="0"/>
            </a:br>
            <a:r>
              <a:rPr lang="en-US" sz="1500" dirty="0"/>
              <a:t>- You instantaneously extinguish the flames within the cube.</a:t>
            </a:r>
            <a:br>
              <a:rPr lang="en-US" sz="1500" dirty="0"/>
            </a:br>
            <a:r>
              <a:rPr lang="en-US" sz="1500" dirty="0"/>
              <a:t>- You double or halve the area of bright light and dim light cast by the flame, change its color, or both. The change lasts for 1 hour.</a:t>
            </a:r>
            <a:br>
              <a:rPr lang="en-US" sz="1500" dirty="0"/>
            </a:br>
            <a:r>
              <a:rPr lang="en-US" sz="1500" dirty="0"/>
              <a:t>- You cause simple shapes — such as the vague form of a creature, an inanimate object, or a location — to appear within the flames and animate as you like. The shapes last for 1 hour.</a:t>
            </a:r>
            <a:br>
              <a:rPr lang="en-US" sz="1500" dirty="0"/>
            </a:br>
            <a:r>
              <a:rPr lang="en-US" sz="1500" dirty="0"/>
              <a:t>If you cast this spell multiple times, you can have up to three non-instantaneous effects at a time.</a:t>
            </a:r>
          </a:p>
        </p:txBody>
      </p:sp>
      <p:sp>
        <p:nvSpPr>
          <p:cNvPr id="9" name="TextBox 8">
            <a:extLst>
              <a:ext uri="{FF2B5EF4-FFF2-40B4-BE49-F238E27FC236}">
                <a16:creationId xmlns:a16="http://schemas.microsoft.com/office/drawing/2014/main" id="{1FC05FA5-F4DA-6745-8AFE-66E1F99C489E}"/>
              </a:ext>
            </a:extLst>
          </p:cNvPr>
          <p:cNvSpPr txBox="1"/>
          <p:nvPr/>
        </p:nvSpPr>
        <p:spPr>
          <a:xfrm>
            <a:off x="6230318" y="4030209"/>
            <a:ext cx="5932405" cy="2123658"/>
          </a:xfrm>
          <a:prstGeom prst="rect">
            <a:avLst/>
          </a:prstGeom>
          <a:noFill/>
        </p:spPr>
        <p:txBody>
          <a:bodyPr wrap="square" rtlCol="0">
            <a:spAutoFit/>
          </a:bodyPr>
          <a:lstStyle/>
          <a:p>
            <a:r>
              <a:rPr lang="en-US" sz="1200" dirty="0"/>
              <a:t>Gust, A Elemental Evil spell: Casting time: </a:t>
            </a:r>
            <a:r>
              <a:rPr lang="en-US" sz="1200" b="1" dirty="0"/>
              <a:t>1 Action</a:t>
            </a:r>
            <a:r>
              <a:rPr lang="en-US" sz="1200" dirty="0"/>
              <a:t>; Range: </a:t>
            </a:r>
            <a:r>
              <a:rPr lang="en-US" sz="1200" b="1" dirty="0"/>
              <a:t>30 feet</a:t>
            </a:r>
            <a:r>
              <a:rPr lang="en-US" sz="1200" dirty="0"/>
              <a:t>; Components: </a:t>
            </a:r>
            <a:r>
              <a:rPr lang="en-US" sz="1200" b="1" dirty="0"/>
              <a:t>V, S</a:t>
            </a:r>
            <a:r>
              <a:rPr lang="en-US" sz="1200" dirty="0"/>
              <a:t>; Duration: </a:t>
            </a:r>
            <a:r>
              <a:rPr lang="en-US" sz="1200" b="1" dirty="0"/>
              <a:t>Instantaneous</a:t>
            </a:r>
            <a:r>
              <a:rPr lang="en-US" sz="1200" dirty="0"/>
              <a:t> </a:t>
            </a:r>
            <a:br>
              <a:rPr lang="en-US" sz="1200" dirty="0"/>
            </a:br>
            <a:r>
              <a:rPr lang="en-US" sz="1200" dirty="0"/>
              <a:t>You seize the air and compel it to create one of the following effects at a point you can see within range:</a:t>
            </a:r>
            <a:br>
              <a:rPr lang="en-US" sz="1200" dirty="0"/>
            </a:br>
            <a:r>
              <a:rPr lang="en-US" sz="1200" dirty="0"/>
              <a:t>• One Medium or smaller creature that you choose must succeed on a Strength saving throw or be pushed up to 5 feet away from you.</a:t>
            </a:r>
            <a:br>
              <a:rPr lang="en-US" sz="1200" dirty="0"/>
            </a:br>
            <a:r>
              <a:rPr lang="en-US" sz="1200" dirty="0"/>
              <a:t>• You create a small blast of air capable of moving one object that is neither held nor carried and that weighs no more than 5 pounds. The object is pushed up to 10 feet away from you. It isn’t pushed with enough force to cause damage.</a:t>
            </a:r>
            <a:br>
              <a:rPr lang="en-US" sz="1200" dirty="0"/>
            </a:br>
            <a:r>
              <a:rPr lang="en-US" sz="1200" dirty="0"/>
              <a:t>• You create a harmless sensory affect using air, such as causing leaves to rustle, wind to slam shutters shut, or your clothing to ripple in a breeze.</a:t>
            </a:r>
          </a:p>
        </p:txBody>
      </p:sp>
      <p:sp>
        <p:nvSpPr>
          <p:cNvPr id="11" name="TextBox 10">
            <a:extLst>
              <a:ext uri="{FF2B5EF4-FFF2-40B4-BE49-F238E27FC236}">
                <a16:creationId xmlns:a16="http://schemas.microsoft.com/office/drawing/2014/main" id="{5172D0DA-66A2-0643-9FFA-6C64AE4BAC56}"/>
              </a:ext>
            </a:extLst>
          </p:cNvPr>
          <p:cNvSpPr txBox="1"/>
          <p:nvPr/>
        </p:nvSpPr>
        <p:spPr>
          <a:xfrm>
            <a:off x="-31749" y="3686582"/>
            <a:ext cx="4076053" cy="2554545"/>
          </a:xfrm>
          <a:prstGeom prst="rect">
            <a:avLst/>
          </a:prstGeom>
          <a:noFill/>
        </p:spPr>
        <p:txBody>
          <a:bodyPr wrap="square" rtlCol="0">
            <a:spAutoFit/>
          </a:bodyPr>
          <a:lstStyle/>
          <a:p>
            <a:r>
              <a:rPr lang="en-US" sz="1000" dirty="0"/>
              <a:t>Magic Stone, A Elemental Evil spell: Casting time: </a:t>
            </a:r>
            <a:r>
              <a:rPr lang="en-US" sz="1000" b="1" dirty="0"/>
              <a:t>1 Bonus Action</a:t>
            </a:r>
            <a:r>
              <a:rPr lang="en-US" sz="1000" dirty="0"/>
              <a:t>; Range: </a:t>
            </a:r>
            <a:r>
              <a:rPr lang="en-US" sz="1000" b="1" dirty="0"/>
              <a:t>Touch</a:t>
            </a:r>
            <a:r>
              <a:rPr lang="en-US" sz="1000" dirty="0"/>
              <a:t>; Components: </a:t>
            </a:r>
            <a:r>
              <a:rPr lang="en-US" sz="1000" b="1" dirty="0"/>
              <a:t>V, S</a:t>
            </a:r>
            <a:r>
              <a:rPr lang="en-US" sz="1000" dirty="0"/>
              <a:t>; Duration: </a:t>
            </a:r>
            <a:r>
              <a:rPr lang="en-US" sz="1000" b="1" dirty="0"/>
              <a:t>1 minute</a:t>
            </a:r>
            <a:r>
              <a:rPr lang="en-US" sz="1000" dirty="0"/>
              <a:t>. You touch one to three pebbles and imbue them with magic. You or someone else can make a ranged spell attack with one of the pebbles by throwing it or hurling it with a sling. The pebble targets someone chosen by the caster, or in the absence of them choosing, whatever the thrower targets. The pebble moves within a range consistent with gravity and the angle from the normal plane to that gravity it is thrown at (the ground if you are not within a Reverse Gravity spell), and the speed of the throw. If someone else attacks with a pebble, that attacker adds your spellcasting ability modifier, not the attacker’s, to the attack roll. On a hit, the target takes bludgeoning damage equal to 1d6 + your spellcasting ability modifier. Whether the attack hits or misses, the spell then ends on the stone.</a:t>
            </a:r>
            <a:br>
              <a:rPr lang="en-US" sz="1000" dirty="0"/>
            </a:br>
            <a:r>
              <a:rPr lang="en-US" sz="1000" dirty="0"/>
              <a:t>If you cast this spell again, the spell ends on any pebbles still affected by your previous casting.</a:t>
            </a:r>
          </a:p>
          <a:p>
            <a:endParaRPr lang="en-US" sz="1000" dirty="0"/>
          </a:p>
        </p:txBody>
      </p:sp>
      <p:sp>
        <p:nvSpPr>
          <p:cNvPr id="12" name="TextBox 11">
            <a:extLst>
              <a:ext uri="{FF2B5EF4-FFF2-40B4-BE49-F238E27FC236}">
                <a16:creationId xmlns:a16="http://schemas.microsoft.com/office/drawing/2014/main" id="{6B95CA56-727D-BC45-87BF-A1455040CF94}"/>
              </a:ext>
            </a:extLst>
          </p:cNvPr>
          <p:cNvSpPr txBox="1"/>
          <p:nvPr/>
        </p:nvSpPr>
        <p:spPr>
          <a:xfrm>
            <a:off x="4076054" y="728419"/>
            <a:ext cx="2090765" cy="5632311"/>
          </a:xfrm>
          <a:prstGeom prst="rect">
            <a:avLst/>
          </a:prstGeom>
          <a:noFill/>
        </p:spPr>
        <p:txBody>
          <a:bodyPr wrap="square" rtlCol="0">
            <a:spAutoFit/>
          </a:bodyPr>
          <a:lstStyle/>
          <a:p>
            <a:r>
              <a:rPr lang="en-US" sz="1000" dirty="0"/>
              <a:t>Mold earth</a:t>
            </a:r>
          </a:p>
          <a:p>
            <a:r>
              <a:rPr lang="en-US" sz="1000" dirty="0"/>
              <a:t>A Elemental Evil spell </a:t>
            </a:r>
            <a:br>
              <a:rPr lang="en-US" sz="1000" dirty="0"/>
            </a:br>
            <a:r>
              <a:rPr lang="en-US" sz="1000" dirty="0"/>
              <a:t>Casting time: </a:t>
            </a:r>
            <a:r>
              <a:rPr lang="en-US" sz="1000" b="1" dirty="0"/>
              <a:t>1 Action</a:t>
            </a:r>
            <a:r>
              <a:rPr lang="en-US" sz="1000" dirty="0"/>
              <a:t> </a:t>
            </a:r>
            <a:br>
              <a:rPr lang="en-US" sz="1000" dirty="0"/>
            </a:br>
            <a:r>
              <a:rPr lang="en-US" sz="1000" dirty="0"/>
              <a:t>Range: </a:t>
            </a:r>
            <a:r>
              <a:rPr lang="en-US" sz="1000" b="1" dirty="0"/>
              <a:t>30 feet</a:t>
            </a:r>
            <a:r>
              <a:rPr lang="en-US" sz="1000" dirty="0"/>
              <a:t> </a:t>
            </a:r>
            <a:br>
              <a:rPr lang="en-US" sz="1000" dirty="0"/>
            </a:br>
            <a:r>
              <a:rPr lang="en-US" sz="1000" dirty="0"/>
              <a:t>Components: </a:t>
            </a:r>
            <a:r>
              <a:rPr lang="en-US" sz="1000" b="1" dirty="0"/>
              <a:t>S</a:t>
            </a:r>
            <a:r>
              <a:rPr lang="en-US" sz="1000" dirty="0"/>
              <a:t> </a:t>
            </a:r>
            <a:br>
              <a:rPr lang="en-US" sz="1000" dirty="0"/>
            </a:br>
            <a:r>
              <a:rPr lang="en-US" sz="1000" dirty="0"/>
              <a:t>Duration: </a:t>
            </a:r>
            <a:r>
              <a:rPr lang="en-US" sz="1000" b="1" dirty="0"/>
              <a:t>Instantaneous or 1 hour</a:t>
            </a:r>
            <a:r>
              <a:rPr lang="en-US" sz="1000" dirty="0"/>
              <a:t> </a:t>
            </a:r>
            <a:br>
              <a:rPr lang="en-US" sz="1000" dirty="0"/>
            </a:br>
            <a:endParaRPr lang="en-US" sz="1000" dirty="0"/>
          </a:p>
          <a:p>
            <a:r>
              <a:rPr lang="en-US" sz="1000" dirty="0"/>
              <a:t>You choose a portion of dirt or stone that you can see within range and that fits within a 5-foot cube. You manipulate it in one of the following ways:</a:t>
            </a:r>
            <a:br>
              <a:rPr lang="en-US" sz="1000" dirty="0"/>
            </a:br>
            <a:r>
              <a:rPr lang="en-US" sz="1000" dirty="0"/>
              <a:t>• If you target an area of loose earth, you can instantaneously excavate it, move it along the ground, and deposit it up to 5 feet away. This movement doesn’t have enough force to cause damage.</a:t>
            </a:r>
            <a:br>
              <a:rPr lang="en-US" sz="1000" dirty="0"/>
            </a:br>
            <a:r>
              <a:rPr lang="en-US" sz="1000" dirty="0"/>
              <a:t>• You cause shapes, colors, or both to appear on the dirt or stone, spelling out words, creating images, or shaping patterns. The changes last for 1 hour.</a:t>
            </a:r>
            <a:br>
              <a:rPr lang="en-US" sz="1000" dirty="0"/>
            </a:br>
            <a:r>
              <a:rPr lang="en-US" sz="1000" dirty="0"/>
              <a:t>• If the dirt or stone you target is on the ground, you cause it to become difficult terrain. Alternatively, you can cause the ground to become normal terrain if it is already difficult terrain. This change lasts for 1 hour. If you cast this spell multiple times, you can have no more than two of its non-instantaneous effects active at a time, and you can dismiss such an effect as an action.</a:t>
            </a:r>
          </a:p>
          <a:p>
            <a:endParaRPr lang="en-US" sz="1000" dirty="0"/>
          </a:p>
        </p:txBody>
      </p:sp>
      <p:sp>
        <p:nvSpPr>
          <p:cNvPr id="13" name="TextBox 12">
            <a:extLst>
              <a:ext uri="{FF2B5EF4-FFF2-40B4-BE49-F238E27FC236}">
                <a16:creationId xmlns:a16="http://schemas.microsoft.com/office/drawing/2014/main" id="{24777A2A-29D6-AE41-973D-D39BC78EECAB}"/>
              </a:ext>
            </a:extLst>
          </p:cNvPr>
          <p:cNvSpPr txBox="1"/>
          <p:nvPr/>
        </p:nvSpPr>
        <p:spPr>
          <a:xfrm>
            <a:off x="0" y="6028841"/>
            <a:ext cx="12162723" cy="861774"/>
          </a:xfrm>
          <a:prstGeom prst="rect">
            <a:avLst/>
          </a:prstGeom>
          <a:noFill/>
        </p:spPr>
        <p:txBody>
          <a:bodyPr wrap="square" rtlCol="0">
            <a:spAutoFit/>
          </a:bodyPr>
          <a:lstStyle/>
          <a:p>
            <a:r>
              <a:rPr lang="en-US" sz="1000" dirty="0"/>
              <a:t>Shape Water, A Elemental Evil spell: Casting time: </a:t>
            </a:r>
            <a:r>
              <a:rPr lang="en-US" sz="1000" b="1" dirty="0"/>
              <a:t>1 Action</a:t>
            </a:r>
            <a:r>
              <a:rPr lang="en-US" sz="1000" dirty="0"/>
              <a:t>; Range: </a:t>
            </a:r>
            <a:r>
              <a:rPr lang="en-US" sz="1000" b="1" dirty="0"/>
              <a:t>30 feet</a:t>
            </a:r>
            <a:r>
              <a:rPr lang="en-US" sz="1000" dirty="0"/>
              <a:t>; Components: </a:t>
            </a:r>
            <a:r>
              <a:rPr lang="en-US" sz="1000" b="1" dirty="0"/>
              <a:t>S</a:t>
            </a:r>
            <a:r>
              <a:rPr lang="en-US" sz="1000" dirty="0"/>
              <a:t>; Duration: </a:t>
            </a:r>
            <a:r>
              <a:rPr lang="en-US" sz="1000" b="1" dirty="0"/>
              <a:t>Instantaneous or 1 hour</a:t>
            </a:r>
            <a:r>
              <a:rPr lang="en-US" sz="1000" dirty="0"/>
              <a:t>. You choose an area of water that you can see within range and that fits within a 5-foot cube. You manipulate it in one of the following ways:• You instantaneously move or otherwise change the flow of the water as you direct, up to 5 feet in any direction. This movement doesn’t have enough force to cause damage.• You cause the water to form into simple shapes and animate at your direction. This change lasts for 1 hour.• You change the water’s color or opacity. The water must be changed in the same way throughout. This change lasts for 1 hour.• You freeze the water, provided that there are no creatures in it. The water unfreezes in 1 hour. If you cast this spell multiple times, you can have no more than two of its non-instantaneous effects active at a time, and you can dismiss such an effect as an action.</a:t>
            </a:r>
          </a:p>
        </p:txBody>
      </p:sp>
    </p:spTree>
    <p:extLst>
      <p:ext uri="{BB962C8B-B14F-4D97-AF65-F5344CB8AC3E}">
        <p14:creationId xmlns:p14="http://schemas.microsoft.com/office/powerpoint/2010/main" val="3753111576"/>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cantrips (Cleric only)</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628650" y="1314181"/>
            <a:ext cx="10515600" cy="2126443"/>
          </a:xfrm>
        </p:spPr>
        <p:txBody>
          <a:bodyPr>
            <a:normAutofit fontScale="70000" lnSpcReduction="20000"/>
          </a:bodyPr>
          <a:lstStyle/>
          <a:p>
            <a:pPr marL="0" indent="0">
              <a:buNone/>
            </a:pPr>
            <a:r>
              <a:rPr lang="en-US" dirty="0"/>
              <a:t>Druidcraft: Casting time: </a:t>
            </a:r>
            <a:r>
              <a:rPr lang="en-US" b="1" dirty="0"/>
              <a:t>1 Action; </a:t>
            </a:r>
            <a:r>
              <a:rPr lang="en-US" dirty="0"/>
              <a:t>Range: </a:t>
            </a:r>
            <a:r>
              <a:rPr lang="en-US" b="1" dirty="0"/>
              <a:t>30 feet</a:t>
            </a:r>
            <a:r>
              <a:rPr lang="en-US" dirty="0"/>
              <a:t>; Components: </a:t>
            </a:r>
            <a:r>
              <a:rPr lang="en-US" b="1" dirty="0"/>
              <a:t>V, S; </a:t>
            </a:r>
            <a:r>
              <a:rPr lang="en-US" dirty="0"/>
              <a:t>Duration: </a:t>
            </a:r>
            <a:r>
              <a:rPr lang="en-US" b="1" dirty="0"/>
              <a:t>Instantaneous. </a:t>
            </a:r>
            <a:r>
              <a:rPr lang="en-US" dirty="0"/>
              <a:t>You create one of the following effects within range: </a:t>
            </a:r>
            <a:br>
              <a:rPr lang="en-US" dirty="0"/>
            </a:br>
            <a:r>
              <a:rPr lang="en-US" dirty="0"/>
              <a:t>• You create a tiny, harmless sensory effect that predicts what the weather will be at your location for the next 24 hours. The effect might manifest as a golden orb  for clear skies, a cloud for rain, falling snowflakes for snow, and so on. This effect persists for 1 round. </a:t>
            </a:r>
            <a:br>
              <a:rPr lang="en-US" dirty="0"/>
            </a:br>
            <a:r>
              <a:rPr lang="en-US" dirty="0"/>
              <a:t>• You instantly make a flower blossom, a seed pod open, or a leaf bud bloom. </a:t>
            </a:r>
            <a:br>
              <a:rPr lang="en-US" dirty="0"/>
            </a:br>
            <a:r>
              <a:rPr lang="en-US" dirty="0"/>
              <a:t>• You create an instantaneous, harmless sensory effect, such as falling leaves, a puff of wind, the sound of a small animal, or the faint odor of skunk. The effect  must fit in a 5-foot cube. </a:t>
            </a:r>
            <a:br>
              <a:rPr lang="en-US" dirty="0"/>
            </a:br>
            <a:r>
              <a:rPr lang="en-US" dirty="0"/>
              <a:t>• You instantly light or snuff out a candle, a torch, or a small campfire.</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pic>
        <p:nvPicPr>
          <p:cNvPr id="5" name="Picture 4">
            <a:extLst>
              <a:ext uri="{FF2B5EF4-FFF2-40B4-BE49-F238E27FC236}">
                <a16:creationId xmlns:a16="http://schemas.microsoft.com/office/drawing/2014/main" id="{3EA9C15C-1828-3E4F-83D5-EC1D9EAC732D}"/>
              </a:ext>
            </a:extLst>
          </p:cNvPr>
          <p:cNvPicPr>
            <a:picLocks noChangeAspect="1"/>
          </p:cNvPicPr>
          <p:nvPr/>
        </p:nvPicPr>
        <p:blipFill>
          <a:blip r:embed="rId3"/>
          <a:stretch>
            <a:fillRect/>
          </a:stretch>
        </p:blipFill>
        <p:spPr>
          <a:xfrm>
            <a:off x="838200" y="3438983"/>
            <a:ext cx="3581400" cy="1219200"/>
          </a:xfrm>
          <a:prstGeom prst="rect">
            <a:avLst/>
          </a:prstGeom>
        </p:spPr>
      </p:pic>
      <p:pic>
        <p:nvPicPr>
          <p:cNvPr id="6" name="Picture 5">
            <a:extLst>
              <a:ext uri="{FF2B5EF4-FFF2-40B4-BE49-F238E27FC236}">
                <a16:creationId xmlns:a16="http://schemas.microsoft.com/office/drawing/2014/main" id="{4AC1CC55-05D0-D840-A392-F464DCFD9278}"/>
              </a:ext>
            </a:extLst>
          </p:cNvPr>
          <p:cNvPicPr>
            <a:picLocks noChangeAspect="1"/>
          </p:cNvPicPr>
          <p:nvPr/>
        </p:nvPicPr>
        <p:blipFill>
          <a:blip r:embed="rId4"/>
          <a:stretch>
            <a:fillRect/>
          </a:stretch>
        </p:blipFill>
        <p:spPr>
          <a:xfrm>
            <a:off x="4419600" y="3438983"/>
            <a:ext cx="3797300" cy="1079500"/>
          </a:xfrm>
          <a:prstGeom prst="rect">
            <a:avLst/>
          </a:prstGeom>
        </p:spPr>
      </p:pic>
      <p:sp>
        <p:nvSpPr>
          <p:cNvPr id="7" name="TextBox 6">
            <a:extLst>
              <a:ext uri="{FF2B5EF4-FFF2-40B4-BE49-F238E27FC236}">
                <a16:creationId xmlns:a16="http://schemas.microsoft.com/office/drawing/2014/main" id="{596289D3-E783-0F4B-AD49-7BD1350EAFF2}"/>
              </a:ext>
            </a:extLst>
          </p:cNvPr>
          <p:cNvSpPr txBox="1"/>
          <p:nvPr/>
        </p:nvSpPr>
        <p:spPr>
          <a:xfrm>
            <a:off x="743919" y="4804474"/>
            <a:ext cx="11448081" cy="553998"/>
          </a:xfrm>
          <a:prstGeom prst="rect">
            <a:avLst/>
          </a:prstGeom>
          <a:noFill/>
        </p:spPr>
        <p:txBody>
          <a:bodyPr wrap="square" rtlCol="0">
            <a:spAutoFit/>
          </a:bodyPr>
          <a:lstStyle/>
          <a:p>
            <a:r>
              <a:rPr lang="en-US" sz="1000" dirty="0"/>
              <a:t>Primal Savagery, A spell from </a:t>
            </a:r>
            <a:r>
              <a:rPr lang="en-US" sz="1000" dirty="0" err="1"/>
              <a:t>Xanathar's</a:t>
            </a:r>
            <a:r>
              <a:rPr lang="en-US" sz="1000" dirty="0"/>
              <a:t> Guide To Everything: Casting time: </a:t>
            </a:r>
            <a:r>
              <a:rPr lang="en-US" sz="1000" b="1" dirty="0"/>
              <a:t>1 Action</a:t>
            </a:r>
            <a:r>
              <a:rPr lang="en-US" sz="1000" dirty="0"/>
              <a:t>; Range: </a:t>
            </a:r>
            <a:r>
              <a:rPr lang="en-US" sz="1000" b="1" dirty="0"/>
              <a:t>Self</a:t>
            </a:r>
            <a:r>
              <a:rPr lang="en-US" sz="1000" dirty="0"/>
              <a:t>; Components: </a:t>
            </a:r>
            <a:r>
              <a:rPr lang="en-US" sz="1000" b="1" dirty="0"/>
              <a:t>S</a:t>
            </a:r>
            <a:r>
              <a:rPr lang="en-US" sz="1000" dirty="0"/>
              <a:t>; Duration: </a:t>
            </a:r>
            <a:r>
              <a:rPr lang="en-US" sz="1000" b="1" dirty="0"/>
              <a:t>Instantaneous</a:t>
            </a:r>
            <a:r>
              <a:rPr lang="en-US" sz="1000" dirty="0"/>
              <a:t>. You cause your teeth or fingernails to sharpen, ready to deliver a corrosive attack. Make a melee spell attack against one creature within 5 feet of you. On a hit, the target takes 1d10 acid damage. After you make the attack, your teeth or fingernails return to normal. The spell’s damage increases by 1d10 every 5 levels you rise in the School of Transmutation.</a:t>
            </a:r>
          </a:p>
        </p:txBody>
      </p:sp>
      <p:sp>
        <p:nvSpPr>
          <p:cNvPr id="8" name="TextBox 7">
            <a:extLst>
              <a:ext uri="{FF2B5EF4-FFF2-40B4-BE49-F238E27FC236}">
                <a16:creationId xmlns:a16="http://schemas.microsoft.com/office/drawing/2014/main" id="{24E00EC9-B122-214E-AF08-81E7443BEAC0}"/>
              </a:ext>
            </a:extLst>
          </p:cNvPr>
          <p:cNvSpPr txBox="1"/>
          <p:nvPr/>
        </p:nvSpPr>
        <p:spPr>
          <a:xfrm>
            <a:off x="1" y="5641383"/>
            <a:ext cx="12192000" cy="646331"/>
          </a:xfrm>
          <a:prstGeom prst="rect">
            <a:avLst/>
          </a:prstGeom>
          <a:noFill/>
        </p:spPr>
        <p:txBody>
          <a:bodyPr wrap="square" rtlCol="0">
            <a:spAutoFit/>
          </a:bodyPr>
          <a:lstStyle/>
          <a:p>
            <a:r>
              <a:rPr lang="en-US" sz="1200" dirty="0"/>
              <a:t>Thorn Whip: Casting time: </a:t>
            </a:r>
            <a:r>
              <a:rPr lang="en-US" sz="1200" b="1" dirty="0"/>
              <a:t>1 Action</a:t>
            </a:r>
            <a:r>
              <a:rPr lang="en-US" sz="1200" dirty="0"/>
              <a:t>; Range: </a:t>
            </a:r>
            <a:r>
              <a:rPr lang="en-US" sz="1200" b="1" dirty="0"/>
              <a:t>30 feet</a:t>
            </a:r>
            <a:r>
              <a:rPr lang="en-US" sz="1200" dirty="0"/>
              <a:t>; Components: </a:t>
            </a:r>
            <a:r>
              <a:rPr lang="en-US" sz="1200" b="1" dirty="0"/>
              <a:t>V, S, M (the stem of a plant with thorns)</a:t>
            </a:r>
            <a:r>
              <a:rPr lang="en-US" sz="1200" dirty="0"/>
              <a:t>; Duration: </a:t>
            </a:r>
            <a:r>
              <a:rPr lang="en-US" sz="1200" b="1" dirty="0"/>
              <a:t>Instantaneous</a:t>
            </a:r>
            <a:r>
              <a:rPr lang="en-US" sz="1200" dirty="0"/>
              <a:t>. You create a long, vine-like whip covered in thorns that lashes out at your command toward a creature in range. Make a melee spell attack against the target. If the attack hits, the creature takes 1d6 piercing damage, and if the creature is Large or smaller, you pull the creature up to 10 feet closer to you. This spell’s damage increases by 1d6 every 5 levels you rise in the School of Transmutation</a:t>
            </a:r>
          </a:p>
        </p:txBody>
      </p:sp>
    </p:spTree>
    <p:extLst>
      <p:ext uri="{BB962C8B-B14F-4D97-AF65-F5344CB8AC3E}">
        <p14:creationId xmlns:p14="http://schemas.microsoft.com/office/powerpoint/2010/main" val="4219536306"/>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1 spells</a:t>
            </a:r>
          </a:p>
        </p:txBody>
      </p:sp>
      <p:pic>
        <p:nvPicPr>
          <p:cNvPr id="5" name="Content Placeholder 4">
            <a:extLst>
              <a:ext uri="{FF2B5EF4-FFF2-40B4-BE49-F238E27FC236}">
                <a16:creationId xmlns:a16="http://schemas.microsoft.com/office/drawing/2014/main" id="{2669D8F9-47EC-B84F-965E-5F78480AE8FD}"/>
              </a:ext>
            </a:extLst>
          </p:cNvPr>
          <p:cNvPicPr>
            <a:picLocks noGrp="1" noChangeAspect="1"/>
          </p:cNvPicPr>
          <p:nvPr>
            <p:ph idx="1"/>
          </p:nvPr>
        </p:nvPicPr>
        <p:blipFill>
          <a:blip r:embed="rId2"/>
          <a:stretch>
            <a:fillRect/>
          </a:stretch>
        </p:blipFill>
        <p:spPr>
          <a:xfrm>
            <a:off x="838200" y="1690688"/>
            <a:ext cx="39116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2736780-BF22-744D-BA73-F5A751CC2D64}"/>
              </a:ext>
            </a:extLst>
          </p:cNvPr>
          <p:cNvPicPr>
            <a:picLocks noChangeAspect="1"/>
          </p:cNvPicPr>
          <p:nvPr/>
        </p:nvPicPr>
        <p:blipFill>
          <a:blip r:embed="rId4"/>
          <a:stretch>
            <a:fillRect/>
          </a:stretch>
        </p:blipFill>
        <p:spPr>
          <a:xfrm>
            <a:off x="838200" y="2884488"/>
            <a:ext cx="3556000" cy="3175000"/>
          </a:xfrm>
          <a:prstGeom prst="rect">
            <a:avLst/>
          </a:prstGeom>
        </p:spPr>
      </p:pic>
      <p:pic>
        <p:nvPicPr>
          <p:cNvPr id="7" name="Picture 6">
            <a:extLst>
              <a:ext uri="{FF2B5EF4-FFF2-40B4-BE49-F238E27FC236}">
                <a16:creationId xmlns:a16="http://schemas.microsoft.com/office/drawing/2014/main" id="{5B9FAE75-379C-8045-A3CC-E9C17B2934D8}"/>
              </a:ext>
            </a:extLst>
          </p:cNvPr>
          <p:cNvPicPr>
            <a:picLocks noChangeAspect="1"/>
          </p:cNvPicPr>
          <p:nvPr/>
        </p:nvPicPr>
        <p:blipFill>
          <a:blip r:embed="rId5"/>
          <a:stretch>
            <a:fillRect/>
          </a:stretch>
        </p:blipFill>
        <p:spPr>
          <a:xfrm>
            <a:off x="4749800" y="1690688"/>
            <a:ext cx="3556000" cy="990600"/>
          </a:xfrm>
          <a:prstGeom prst="rect">
            <a:avLst/>
          </a:prstGeom>
        </p:spPr>
      </p:pic>
      <p:sp>
        <p:nvSpPr>
          <p:cNvPr id="8" name="TextBox 7">
            <a:extLst>
              <a:ext uri="{FF2B5EF4-FFF2-40B4-BE49-F238E27FC236}">
                <a16:creationId xmlns:a16="http://schemas.microsoft.com/office/drawing/2014/main" id="{873F861E-3D44-8A45-A75D-667171B38D4C}"/>
              </a:ext>
            </a:extLst>
          </p:cNvPr>
          <p:cNvSpPr txBox="1"/>
          <p:nvPr/>
        </p:nvSpPr>
        <p:spPr>
          <a:xfrm>
            <a:off x="4584700" y="4178602"/>
            <a:ext cx="7442200" cy="2400657"/>
          </a:xfrm>
          <a:prstGeom prst="rect">
            <a:avLst/>
          </a:prstGeom>
          <a:noFill/>
        </p:spPr>
        <p:txBody>
          <a:bodyPr wrap="square" rtlCol="0">
            <a:spAutoFit/>
          </a:bodyPr>
          <a:lstStyle/>
          <a:p>
            <a:r>
              <a:rPr lang="en-US" sz="1500" dirty="0"/>
              <a:t>Catapult, A Elemental Evil spell: Casting time: </a:t>
            </a:r>
            <a:r>
              <a:rPr lang="en-US" sz="1500" b="1" dirty="0"/>
              <a:t>1 Action</a:t>
            </a:r>
            <a:r>
              <a:rPr lang="en-US" sz="1500" dirty="0"/>
              <a:t>; Range: </a:t>
            </a:r>
            <a:r>
              <a:rPr lang="en-US" sz="1500" b="1" dirty="0"/>
              <a:t>150 feet</a:t>
            </a:r>
            <a:r>
              <a:rPr lang="en-US" sz="1500" dirty="0"/>
              <a:t>; Components: </a:t>
            </a:r>
            <a:r>
              <a:rPr lang="en-US" sz="1500" b="1" dirty="0"/>
              <a:t>S</a:t>
            </a:r>
            <a:r>
              <a:rPr lang="en-US" sz="1500" dirty="0"/>
              <a:t>; Duration: </a:t>
            </a:r>
            <a:r>
              <a:rPr lang="en-US" sz="1500" b="1" dirty="0"/>
              <a:t>Instantaneous</a:t>
            </a:r>
            <a:r>
              <a:rPr lang="en-US" sz="1500" dirty="0"/>
              <a:t>. Choose one object weighing 1 to 5 pounds within range that isn’t being worn or carried. The object flies in a straight line up to 90 feet in a direction you choose before falling to the ground, stopping early if it impacts against a solid surface. If the object would strike a creature, that creature must make a Dexterity saving throw. On a failed save, the object strikes the target and stops moving. In either case, both the object and the creature or solid surface take 3d8 bludgeoning damage.</a:t>
            </a:r>
            <a:br>
              <a:rPr lang="en-US" sz="1500" dirty="0"/>
            </a:br>
            <a:r>
              <a:rPr lang="en-US" sz="1500" dirty="0"/>
              <a:t>At Higher Levels. When you cast this spell using a spell slot of 2nd level or higher, the maximum weight of objects that you can target with this spell increases by 5 pounds, and the damage increases by 1d8, for each slot level above 1st.</a:t>
            </a:r>
          </a:p>
        </p:txBody>
      </p:sp>
      <p:sp>
        <p:nvSpPr>
          <p:cNvPr id="9" name="TextBox 8">
            <a:extLst>
              <a:ext uri="{FF2B5EF4-FFF2-40B4-BE49-F238E27FC236}">
                <a16:creationId xmlns:a16="http://schemas.microsoft.com/office/drawing/2014/main" id="{EA9E914A-94A8-4449-9B61-60A685AF492C}"/>
              </a:ext>
            </a:extLst>
          </p:cNvPr>
          <p:cNvSpPr txBox="1"/>
          <p:nvPr/>
        </p:nvSpPr>
        <p:spPr>
          <a:xfrm>
            <a:off x="8663553" y="1224366"/>
            <a:ext cx="3528447" cy="2862322"/>
          </a:xfrm>
          <a:prstGeom prst="rect">
            <a:avLst/>
          </a:prstGeom>
          <a:noFill/>
        </p:spPr>
        <p:txBody>
          <a:bodyPr wrap="square" rtlCol="0">
            <a:spAutoFit/>
          </a:bodyPr>
          <a:lstStyle/>
          <a:p>
            <a:r>
              <a:rPr lang="en-US" sz="1000" dirty="0"/>
              <a:t>Maximilian’s Earthen Grasp, A Elemental Evil spell: Casting time: </a:t>
            </a:r>
            <a:r>
              <a:rPr lang="en-US" sz="1000" b="1" dirty="0"/>
              <a:t>1 Action</a:t>
            </a:r>
            <a:r>
              <a:rPr lang="en-US" sz="1000" dirty="0"/>
              <a:t>; Range: </a:t>
            </a:r>
            <a:r>
              <a:rPr lang="en-US" sz="1000" b="1" dirty="0"/>
              <a:t>30 feet</a:t>
            </a:r>
            <a:r>
              <a:rPr lang="en-US" sz="1000" dirty="0"/>
              <a:t>; Components: </a:t>
            </a:r>
            <a:r>
              <a:rPr lang="en-US" sz="1000" b="1" dirty="0"/>
              <a:t>V,S,M (a miniature hand sculpted from clay)</a:t>
            </a:r>
            <a:r>
              <a:rPr lang="en-US" sz="1000" dirty="0"/>
              <a:t>; Duration: </a:t>
            </a:r>
            <a:r>
              <a:rPr lang="en-US" sz="1000" b="1" dirty="0"/>
              <a:t>Concentration, up to 1 minute. </a:t>
            </a:r>
            <a:r>
              <a:rPr lang="en-US" sz="1000" dirty="0"/>
              <a:t>You choose a 5-foot-square unoccupied space on the ground that you can see within range. A Medium hand made from compacted soil rises there and reaches for one creature you can see within 5 feet of it. The target must make a Strength saving throw. On a failed save, the target takes 2d6 bludgeoning damage and is restrained for the spell’s duration. As an action, you can cause the hand to crush the restrained target, who must make a Strength saving throw. It takes 2d6 bludgeoning damage on a failed save, or half as much damage on a successful one.</a:t>
            </a:r>
            <a:br>
              <a:rPr lang="en-US" sz="1000" dirty="0"/>
            </a:br>
            <a:r>
              <a:rPr lang="en-US" sz="1000" dirty="0"/>
              <a:t>To break out, the restrained target can make a Strength check against your spell save DC. On a success, the target escapes and is no longer restrained by the hand. As an action, you can cause the hand to reach for a different creature or to move to a different unoccupied space within range. The hand releases a restrained target if you do either.</a:t>
            </a:r>
          </a:p>
        </p:txBody>
      </p:sp>
    </p:spTree>
    <p:extLst>
      <p:ext uri="{BB962C8B-B14F-4D97-AF65-F5344CB8AC3E}">
        <p14:creationId xmlns:p14="http://schemas.microsoft.com/office/powerpoint/2010/main" val="31316262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D531D-66DE-A343-81F1-40BB55E80AC2}"/>
              </a:ext>
            </a:extLst>
          </p:cNvPr>
          <p:cNvSpPr>
            <a:spLocks noGrp="1"/>
          </p:cNvSpPr>
          <p:nvPr>
            <p:ph type="title"/>
          </p:nvPr>
        </p:nvSpPr>
        <p:spPr>
          <a:xfrm>
            <a:off x="838200" y="342900"/>
            <a:ext cx="10515600" cy="725488"/>
          </a:xfrm>
        </p:spPr>
        <p:txBody>
          <a:bodyPr/>
          <a:lstStyle/>
          <a:p>
            <a:r>
              <a:rPr lang="en-US" dirty="0"/>
              <a:t>Wizard</a:t>
            </a:r>
          </a:p>
        </p:txBody>
      </p:sp>
      <p:sp>
        <p:nvSpPr>
          <p:cNvPr id="3" name="Content Placeholder 2">
            <a:extLst>
              <a:ext uri="{FF2B5EF4-FFF2-40B4-BE49-F238E27FC236}">
                <a16:creationId xmlns:a16="http://schemas.microsoft.com/office/drawing/2014/main" id="{63608D48-49E0-4C41-98C0-541E0426D532}"/>
              </a:ext>
            </a:extLst>
          </p:cNvPr>
          <p:cNvSpPr>
            <a:spLocks noGrp="1"/>
          </p:cNvSpPr>
          <p:nvPr>
            <p:ph idx="1"/>
          </p:nvPr>
        </p:nvSpPr>
        <p:spPr>
          <a:xfrm>
            <a:off x="838200" y="962819"/>
            <a:ext cx="10791825" cy="5729287"/>
          </a:xfrm>
        </p:spPr>
        <p:txBody>
          <a:bodyPr>
            <a:normAutofit fontScale="62500" lnSpcReduction="20000"/>
          </a:bodyPr>
          <a:lstStyle/>
          <a:p>
            <a:r>
              <a:rPr lang="en-US" dirty="0"/>
              <a:t>Has hit points (hp) = constitution score. (when your hp is 0, you have to make death saving throws on </a:t>
            </a:r>
            <a:r>
              <a:rPr lang="en-US" dirty="0" err="1"/>
              <a:t>X~Uniform</a:t>
            </a:r>
            <a:r>
              <a:rPr lang="en-US" dirty="0"/>
              <a:t>(0, 20+(constitution-10)/2) where if X</a:t>
            </a:r>
            <a:r>
              <a:rPr lang="en-US" baseline="-25000" dirty="0"/>
              <a:t>i</a:t>
            </a:r>
            <a:r>
              <a:rPr lang="en-US" dirty="0"/>
              <a:t>≤10, X</a:t>
            </a:r>
            <a:r>
              <a:rPr lang="en-US" baseline="-25000" dirty="0"/>
              <a:t>j≠i</a:t>
            </a:r>
            <a:r>
              <a:rPr lang="en-US" dirty="0"/>
              <a:t>≤10, </a:t>
            </a:r>
            <a:r>
              <a:rPr lang="en-US" dirty="0" err="1"/>
              <a:t>X</a:t>
            </a:r>
            <a:r>
              <a:rPr lang="en-US" baseline="-25000" dirty="0" err="1"/>
              <a:t>k|k≠j</a:t>
            </a:r>
            <a:r>
              <a:rPr lang="en-US" baseline="-25000" dirty="0"/>
              <a:t>, k≠i</a:t>
            </a:r>
            <a:r>
              <a:rPr lang="en-US" dirty="0"/>
              <a:t>≤10 you die, but if </a:t>
            </a:r>
            <a:r>
              <a:rPr lang="en-US" dirty="0" err="1"/>
              <a:t>X</a:t>
            </a:r>
            <a:r>
              <a:rPr lang="en-US" baseline="-25000" dirty="0" err="1"/>
              <a:t>a</a:t>
            </a:r>
            <a:r>
              <a:rPr lang="en-US" dirty="0"/>
              <a:t>&gt;10, </a:t>
            </a:r>
            <a:r>
              <a:rPr lang="en-US" dirty="0" err="1"/>
              <a:t>X</a:t>
            </a:r>
            <a:r>
              <a:rPr lang="en-US" baseline="-25000" dirty="0" err="1"/>
              <a:t>b≠a</a:t>
            </a:r>
            <a:r>
              <a:rPr lang="en-US" dirty="0"/>
              <a:t>&gt;10,    </a:t>
            </a:r>
            <a:r>
              <a:rPr lang="en-US" dirty="0" err="1"/>
              <a:t>X</a:t>
            </a:r>
            <a:r>
              <a:rPr lang="en-US" baseline="-25000" dirty="0" err="1"/>
              <a:t>c|c≠b</a:t>
            </a:r>
            <a:r>
              <a:rPr lang="en-US" baseline="-25000" dirty="0"/>
              <a:t>, </a:t>
            </a:r>
            <a:r>
              <a:rPr lang="en-US" baseline="-25000" dirty="0" err="1"/>
              <a:t>c≠a</a:t>
            </a:r>
            <a:r>
              <a:rPr lang="en-US" dirty="0"/>
              <a:t>&gt;10 then you are considered stable so that you regain 1 hp after 1 hour of resting (i.e. roll until one of those things happens 3 times non-consecutively). If your hp drops below -1*(max hp), then you die outright.)</a:t>
            </a:r>
          </a:p>
          <a:p>
            <a:r>
              <a:rPr lang="en-US" dirty="0"/>
              <a:t>Has advantage on any check that involves wisdom or intelligence with an additional level of advantage on learning spells (i.e. is better off than most of the other classes when it comes to learning spells) advantage means take the check twice and use the one more favorable to them. When two people with advantage on a kind of check are making a check that involves each of their intelligences against each other (such as in the case of an Abjurer wizard fighting an Abjurer-Necromancer wizard trying to move hp around) this check just becomes a normal check. Thus spells with wisdom or intelligence saving throws are good to use against non-wizards as since the wizard’s spell save DC (</a:t>
            </a:r>
            <a:r>
              <a:rPr lang="en-US" dirty="0" err="1"/>
              <a:t>X~Uniform</a:t>
            </a:r>
            <a:r>
              <a:rPr lang="en-US" dirty="0"/>
              <a:t>(0, caster </a:t>
            </a:r>
            <a:r>
              <a:rPr lang="en-US" dirty="0" err="1"/>
              <a:t>intelligence+saving</a:t>
            </a:r>
            <a:r>
              <a:rPr lang="en-US" dirty="0"/>
              <a:t> throw statistic of target), </a:t>
            </a:r>
            <a:r>
              <a:rPr lang="en-US" dirty="0" err="1"/>
              <a:t>X≤caster</a:t>
            </a:r>
            <a:r>
              <a:rPr lang="en-US" dirty="0"/>
              <a:t> intelligence is a failed save by the target) is his intelligence score, so he would have advantage on casts against non-wizards (unless fighting a cleric with a spell that has a wisdom saving throw, in which case it is a normal check). </a:t>
            </a:r>
          </a:p>
          <a:p>
            <a:r>
              <a:rPr lang="en-US" dirty="0"/>
              <a:t>Has disadvantage on any check that involves strength or dexterity (thus a fighter in melee combat with a wizard can roll </a:t>
            </a:r>
            <a:r>
              <a:rPr lang="en-US" dirty="0" err="1"/>
              <a:t>X~Uniform</a:t>
            </a:r>
            <a:r>
              <a:rPr lang="en-US" dirty="0"/>
              <a:t>(0, fighter </a:t>
            </a:r>
            <a:r>
              <a:rPr lang="en-US" dirty="0" err="1"/>
              <a:t>strength+wizard</a:t>
            </a:r>
            <a:r>
              <a:rPr lang="en-US" dirty="0"/>
              <a:t> strength) </a:t>
            </a:r>
            <a:r>
              <a:rPr lang="en-US" dirty="0" err="1"/>
              <a:t>X≤fighter</a:t>
            </a:r>
            <a:r>
              <a:rPr lang="en-US" dirty="0"/>
              <a:t> strength on a fighter push is a failure of the wizard | min(X</a:t>
            </a:r>
            <a:r>
              <a:rPr lang="en-US" baseline="-25000" dirty="0"/>
              <a:t>1</a:t>
            </a:r>
            <a:r>
              <a:rPr lang="en-US" dirty="0"/>
              <a:t>, X</a:t>
            </a:r>
            <a:r>
              <a:rPr lang="en-US" baseline="-25000" dirty="0"/>
              <a:t>2</a:t>
            </a:r>
            <a:r>
              <a:rPr lang="en-US" dirty="0"/>
              <a:t>, X</a:t>
            </a:r>
            <a:r>
              <a:rPr lang="en-US" baseline="-25000" dirty="0"/>
              <a:t>3</a:t>
            </a:r>
            <a:r>
              <a:rPr lang="en-US" dirty="0"/>
              <a:t>) when pushing down the wizard or grappling the wizard. The same applies for any dexterity saving throw spell used against a wizard or one that requires a strength check to get out of (i.e. web) regarding the target wizard’s ability to avoid the effects of the caster wizard’s spell.</a:t>
            </a:r>
          </a:p>
          <a:p>
            <a:r>
              <a:rPr lang="en-US" dirty="0"/>
              <a:t>Spell casting, when you are neither a cleric nor a bard is done with your intelligence score.</a:t>
            </a:r>
          </a:p>
          <a:p>
            <a:r>
              <a:rPr lang="en-US" dirty="0"/>
              <a:t>Wizards are the 1/1000 people in this world who have access to 1 cantrip before going to any school, and have double advantage (X=max(X</a:t>
            </a:r>
            <a:r>
              <a:rPr lang="en-US" baseline="-25000" dirty="0"/>
              <a:t>1</a:t>
            </a:r>
            <a:r>
              <a:rPr lang="en-US" dirty="0"/>
              <a:t>, X</a:t>
            </a:r>
            <a:r>
              <a:rPr lang="en-US" baseline="-25000" dirty="0"/>
              <a:t>2</a:t>
            </a:r>
            <a:r>
              <a:rPr lang="en-US" dirty="0"/>
              <a:t>, X</a:t>
            </a:r>
            <a:r>
              <a:rPr lang="en-US" baseline="-25000" dirty="0"/>
              <a:t>3</a:t>
            </a:r>
            <a:r>
              <a:rPr lang="en-US" dirty="0"/>
              <a:t>)) on boredom checks to avoid falling out of a school of magic due to boredom since they have advantage both on intelligence and wisdom based checks. Whereas Fighters have double disadvantage and rangers have only advantage based on wisdom.</a:t>
            </a:r>
          </a:p>
        </p:txBody>
      </p:sp>
      <p:sp>
        <p:nvSpPr>
          <p:cNvPr id="4" name="TextBox 3">
            <a:extLst>
              <a:ext uri="{FF2B5EF4-FFF2-40B4-BE49-F238E27FC236}">
                <a16:creationId xmlns:a16="http://schemas.microsoft.com/office/drawing/2014/main" id="{84CA76C0-20F3-E74C-A157-970D65A00B54}"/>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2109009485"/>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a:t>
            </a:r>
            <a:r>
              <a:rPr lang="en-US"/>
              <a:t>1 spells </a:t>
            </a:r>
            <a:r>
              <a:rPr lang="en-US" dirty="0"/>
              <a:t>(Cleric only)</a:t>
            </a:r>
          </a:p>
        </p:txBody>
      </p:sp>
      <p:pic>
        <p:nvPicPr>
          <p:cNvPr id="5" name="Content Placeholder 4">
            <a:extLst>
              <a:ext uri="{FF2B5EF4-FFF2-40B4-BE49-F238E27FC236}">
                <a16:creationId xmlns:a16="http://schemas.microsoft.com/office/drawing/2014/main" id="{7C2B4425-29B0-A64C-BF5C-10BA832AC3C9}"/>
              </a:ext>
            </a:extLst>
          </p:cNvPr>
          <p:cNvPicPr>
            <a:picLocks noGrp="1" noChangeAspect="1"/>
          </p:cNvPicPr>
          <p:nvPr>
            <p:ph idx="1"/>
          </p:nvPr>
        </p:nvPicPr>
        <p:blipFill>
          <a:blip r:embed="rId2"/>
          <a:stretch>
            <a:fillRect/>
          </a:stretch>
        </p:blipFill>
        <p:spPr>
          <a:xfrm>
            <a:off x="838200" y="1690688"/>
            <a:ext cx="39116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EFF084E-D9EA-6C49-9532-297CF6283793}"/>
              </a:ext>
            </a:extLst>
          </p:cNvPr>
          <p:cNvPicPr>
            <a:picLocks noChangeAspect="1"/>
          </p:cNvPicPr>
          <p:nvPr/>
        </p:nvPicPr>
        <p:blipFill>
          <a:blip r:embed="rId4"/>
          <a:stretch>
            <a:fillRect/>
          </a:stretch>
        </p:blipFill>
        <p:spPr>
          <a:xfrm>
            <a:off x="838200" y="2706688"/>
            <a:ext cx="3886200" cy="965200"/>
          </a:xfrm>
          <a:prstGeom prst="rect">
            <a:avLst/>
          </a:prstGeom>
        </p:spPr>
      </p:pic>
      <p:pic>
        <p:nvPicPr>
          <p:cNvPr id="7" name="Picture 6">
            <a:extLst>
              <a:ext uri="{FF2B5EF4-FFF2-40B4-BE49-F238E27FC236}">
                <a16:creationId xmlns:a16="http://schemas.microsoft.com/office/drawing/2014/main" id="{8EC3480B-78F9-5142-8F39-F2874053C132}"/>
              </a:ext>
            </a:extLst>
          </p:cNvPr>
          <p:cNvPicPr>
            <a:picLocks noChangeAspect="1"/>
          </p:cNvPicPr>
          <p:nvPr/>
        </p:nvPicPr>
        <p:blipFill>
          <a:blip r:embed="rId5"/>
          <a:stretch>
            <a:fillRect/>
          </a:stretch>
        </p:blipFill>
        <p:spPr>
          <a:xfrm>
            <a:off x="812800" y="3671888"/>
            <a:ext cx="3530600" cy="1028700"/>
          </a:xfrm>
          <a:prstGeom prst="rect">
            <a:avLst/>
          </a:prstGeom>
        </p:spPr>
      </p:pic>
      <p:pic>
        <p:nvPicPr>
          <p:cNvPr id="9" name="Picture 8">
            <a:extLst>
              <a:ext uri="{FF2B5EF4-FFF2-40B4-BE49-F238E27FC236}">
                <a16:creationId xmlns:a16="http://schemas.microsoft.com/office/drawing/2014/main" id="{EC5D7A43-4DBB-E745-9B2F-52164090A8C6}"/>
              </a:ext>
            </a:extLst>
          </p:cNvPr>
          <p:cNvPicPr>
            <a:picLocks noChangeAspect="1"/>
          </p:cNvPicPr>
          <p:nvPr/>
        </p:nvPicPr>
        <p:blipFill>
          <a:blip r:embed="rId6"/>
          <a:stretch>
            <a:fillRect/>
          </a:stretch>
        </p:blipFill>
        <p:spPr>
          <a:xfrm>
            <a:off x="831850" y="4700588"/>
            <a:ext cx="3924300" cy="990600"/>
          </a:xfrm>
          <a:prstGeom prst="rect">
            <a:avLst/>
          </a:prstGeom>
        </p:spPr>
      </p:pic>
    </p:spTree>
    <p:extLst>
      <p:ext uri="{BB962C8B-B14F-4D97-AF65-F5344CB8AC3E}">
        <p14:creationId xmlns:p14="http://schemas.microsoft.com/office/powerpoint/2010/main" val="3392260164"/>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0" y="0"/>
            <a:ext cx="10515600" cy="615788"/>
          </a:xfrm>
        </p:spPr>
        <p:txBody>
          <a:bodyPr>
            <a:normAutofit fontScale="90000"/>
          </a:bodyPr>
          <a:lstStyle/>
          <a:p>
            <a:r>
              <a:rPr lang="en-US" dirty="0"/>
              <a:t>Transmutation level 2 spells</a:t>
            </a:r>
          </a:p>
        </p:txBody>
      </p:sp>
      <p:pic>
        <p:nvPicPr>
          <p:cNvPr id="5" name="Content Placeholder 4">
            <a:extLst>
              <a:ext uri="{FF2B5EF4-FFF2-40B4-BE49-F238E27FC236}">
                <a16:creationId xmlns:a16="http://schemas.microsoft.com/office/drawing/2014/main" id="{AB813904-367A-E242-A2A1-A1529B469B73}"/>
              </a:ext>
            </a:extLst>
          </p:cNvPr>
          <p:cNvPicPr>
            <a:picLocks noGrp="1" noChangeAspect="1"/>
          </p:cNvPicPr>
          <p:nvPr>
            <p:ph idx="1"/>
          </p:nvPr>
        </p:nvPicPr>
        <p:blipFill>
          <a:blip r:embed="rId2"/>
          <a:stretch>
            <a:fillRect/>
          </a:stretch>
        </p:blipFill>
        <p:spPr>
          <a:xfrm>
            <a:off x="0" y="615788"/>
            <a:ext cx="39370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EAE93D7-4C61-9841-85E5-F34C63BFD8E5}"/>
              </a:ext>
            </a:extLst>
          </p:cNvPr>
          <p:cNvPicPr>
            <a:picLocks noChangeAspect="1"/>
          </p:cNvPicPr>
          <p:nvPr/>
        </p:nvPicPr>
        <p:blipFill>
          <a:blip r:embed="rId4"/>
          <a:stretch>
            <a:fillRect/>
          </a:stretch>
        </p:blipFill>
        <p:spPr>
          <a:xfrm>
            <a:off x="0" y="1756488"/>
            <a:ext cx="3543300" cy="990600"/>
          </a:xfrm>
          <a:prstGeom prst="rect">
            <a:avLst/>
          </a:prstGeom>
        </p:spPr>
      </p:pic>
      <p:pic>
        <p:nvPicPr>
          <p:cNvPr id="8" name="Picture 7">
            <a:extLst>
              <a:ext uri="{FF2B5EF4-FFF2-40B4-BE49-F238E27FC236}">
                <a16:creationId xmlns:a16="http://schemas.microsoft.com/office/drawing/2014/main" id="{452ECB45-2754-594D-8659-F96EFBA40E9F}"/>
              </a:ext>
            </a:extLst>
          </p:cNvPr>
          <p:cNvPicPr>
            <a:picLocks noChangeAspect="1"/>
          </p:cNvPicPr>
          <p:nvPr/>
        </p:nvPicPr>
        <p:blipFill>
          <a:blip r:embed="rId5"/>
          <a:stretch>
            <a:fillRect/>
          </a:stretch>
        </p:blipFill>
        <p:spPr>
          <a:xfrm>
            <a:off x="0" y="2681288"/>
            <a:ext cx="3924300" cy="1117600"/>
          </a:xfrm>
          <a:prstGeom prst="rect">
            <a:avLst/>
          </a:prstGeom>
        </p:spPr>
      </p:pic>
      <p:pic>
        <p:nvPicPr>
          <p:cNvPr id="9" name="Picture 8">
            <a:extLst>
              <a:ext uri="{FF2B5EF4-FFF2-40B4-BE49-F238E27FC236}">
                <a16:creationId xmlns:a16="http://schemas.microsoft.com/office/drawing/2014/main" id="{DEB18835-6006-3341-9889-6A383AD840C7}"/>
              </a:ext>
            </a:extLst>
          </p:cNvPr>
          <p:cNvPicPr>
            <a:picLocks noChangeAspect="1"/>
          </p:cNvPicPr>
          <p:nvPr/>
        </p:nvPicPr>
        <p:blipFill>
          <a:blip r:embed="rId6"/>
          <a:stretch>
            <a:fillRect/>
          </a:stretch>
        </p:blipFill>
        <p:spPr>
          <a:xfrm>
            <a:off x="-24646" y="3770233"/>
            <a:ext cx="3898900" cy="1028700"/>
          </a:xfrm>
          <a:prstGeom prst="rect">
            <a:avLst/>
          </a:prstGeom>
        </p:spPr>
      </p:pic>
      <p:sp>
        <p:nvSpPr>
          <p:cNvPr id="10" name="TextBox 9">
            <a:extLst>
              <a:ext uri="{FF2B5EF4-FFF2-40B4-BE49-F238E27FC236}">
                <a16:creationId xmlns:a16="http://schemas.microsoft.com/office/drawing/2014/main" id="{BDEA99D7-F7E3-704D-B244-BEE1E5A3FD97}"/>
              </a:ext>
            </a:extLst>
          </p:cNvPr>
          <p:cNvSpPr txBox="1"/>
          <p:nvPr/>
        </p:nvSpPr>
        <p:spPr>
          <a:xfrm>
            <a:off x="3924300" y="4271383"/>
            <a:ext cx="4230966" cy="369332"/>
          </a:xfrm>
          <a:prstGeom prst="rect">
            <a:avLst/>
          </a:prstGeom>
          <a:noFill/>
        </p:spPr>
        <p:txBody>
          <a:bodyPr wrap="none" rtlCol="0">
            <a:spAutoFit/>
          </a:bodyPr>
          <a:lstStyle/>
          <a:p>
            <a:r>
              <a:rPr lang="en-US" dirty="0"/>
              <a:t>Suppresses an </a:t>
            </a:r>
            <a:r>
              <a:rPr lang="en-US" dirty="0">
                <a:hlinkClick r:id="rId7" action="ppaction://hlinksldjump"/>
              </a:rPr>
              <a:t>Arcane Lock </a:t>
            </a:r>
            <a:r>
              <a:rPr lang="en-US" dirty="0"/>
              <a:t>for 10 minutes. </a:t>
            </a:r>
          </a:p>
        </p:txBody>
      </p:sp>
      <p:pic>
        <p:nvPicPr>
          <p:cNvPr id="11" name="Picture 10">
            <a:extLst>
              <a:ext uri="{FF2B5EF4-FFF2-40B4-BE49-F238E27FC236}">
                <a16:creationId xmlns:a16="http://schemas.microsoft.com/office/drawing/2014/main" id="{40D02B47-C1AC-AF46-BDC7-E03EABC66888}"/>
              </a:ext>
            </a:extLst>
          </p:cNvPr>
          <p:cNvPicPr>
            <a:picLocks noChangeAspect="1"/>
          </p:cNvPicPr>
          <p:nvPr/>
        </p:nvPicPr>
        <p:blipFill>
          <a:blip r:embed="rId8"/>
          <a:stretch>
            <a:fillRect/>
          </a:stretch>
        </p:blipFill>
        <p:spPr>
          <a:xfrm>
            <a:off x="5730081" y="0"/>
            <a:ext cx="3949700" cy="1181100"/>
          </a:xfrm>
          <a:prstGeom prst="rect">
            <a:avLst/>
          </a:prstGeom>
        </p:spPr>
      </p:pic>
      <p:pic>
        <p:nvPicPr>
          <p:cNvPr id="12" name="Picture 11">
            <a:extLst>
              <a:ext uri="{FF2B5EF4-FFF2-40B4-BE49-F238E27FC236}">
                <a16:creationId xmlns:a16="http://schemas.microsoft.com/office/drawing/2014/main" id="{1B315E56-9A1E-D842-A136-BDC2858CFE8F}"/>
              </a:ext>
            </a:extLst>
          </p:cNvPr>
          <p:cNvPicPr>
            <a:picLocks noChangeAspect="1"/>
          </p:cNvPicPr>
          <p:nvPr/>
        </p:nvPicPr>
        <p:blipFill>
          <a:blip r:embed="rId9"/>
          <a:stretch>
            <a:fillRect/>
          </a:stretch>
        </p:blipFill>
        <p:spPr>
          <a:xfrm>
            <a:off x="4173141" y="1061163"/>
            <a:ext cx="3949700" cy="1219200"/>
          </a:xfrm>
          <a:prstGeom prst="rect">
            <a:avLst/>
          </a:prstGeom>
        </p:spPr>
      </p:pic>
      <p:pic>
        <p:nvPicPr>
          <p:cNvPr id="13" name="Picture 12">
            <a:extLst>
              <a:ext uri="{FF2B5EF4-FFF2-40B4-BE49-F238E27FC236}">
                <a16:creationId xmlns:a16="http://schemas.microsoft.com/office/drawing/2014/main" id="{8CB5C616-B80B-7344-954C-68339C5C0D93}"/>
              </a:ext>
            </a:extLst>
          </p:cNvPr>
          <p:cNvPicPr>
            <a:picLocks noChangeAspect="1"/>
          </p:cNvPicPr>
          <p:nvPr/>
        </p:nvPicPr>
        <p:blipFill>
          <a:blip r:embed="rId10"/>
          <a:stretch>
            <a:fillRect/>
          </a:stretch>
        </p:blipFill>
        <p:spPr>
          <a:xfrm>
            <a:off x="4051306" y="2164623"/>
            <a:ext cx="3556000" cy="1003300"/>
          </a:xfrm>
          <a:prstGeom prst="rect">
            <a:avLst/>
          </a:prstGeom>
        </p:spPr>
      </p:pic>
      <p:pic>
        <p:nvPicPr>
          <p:cNvPr id="14" name="Picture 13">
            <a:extLst>
              <a:ext uri="{FF2B5EF4-FFF2-40B4-BE49-F238E27FC236}">
                <a16:creationId xmlns:a16="http://schemas.microsoft.com/office/drawing/2014/main" id="{3591C0A5-BA33-8541-9529-5EF4E42EC589}"/>
              </a:ext>
            </a:extLst>
          </p:cNvPr>
          <p:cNvPicPr>
            <a:picLocks noChangeAspect="1"/>
          </p:cNvPicPr>
          <p:nvPr/>
        </p:nvPicPr>
        <p:blipFill>
          <a:blip r:embed="rId11"/>
          <a:stretch>
            <a:fillRect/>
          </a:stretch>
        </p:blipFill>
        <p:spPr>
          <a:xfrm rot="5400000">
            <a:off x="6802227" y="2329526"/>
            <a:ext cx="3561882" cy="1060496"/>
          </a:xfrm>
          <a:prstGeom prst="rect">
            <a:avLst/>
          </a:prstGeom>
        </p:spPr>
      </p:pic>
      <p:pic>
        <p:nvPicPr>
          <p:cNvPr id="15" name="Picture 14">
            <a:extLst>
              <a:ext uri="{FF2B5EF4-FFF2-40B4-BE49-F238E27FC236}">
                <a16:creationId xmlns:a16="http://schemas.microsoft.com/office/drawing/2014/main" id="{F20A7538-CB3F-9E4F-8A61-7347F2827746}"/>
              </a:ext>
            </a:extLst>
          </p:cNvPr>
          <p:cNvPicPr>
            <a:picLocks noChangeAspect="1"/>
          </p:cNvPicPr>
          <p:nvPr/>
        </p:nvPicPr>
        <p:blipFill>
          <a:blip r:embed="rId12"/>
          <a:stretch>
            <a:fillRect/>
          </a:stretch>
        </p:blipFill>
        <p:spPr>
          <a:xfrm>
            <a:off x="3999315" y="3148328"/>
            <a:ext cx="3949700" cy="1155700"/>
          </a:xfrm>
          <a:prstGeom prst="rect">
            <a:avLst/>
          </a:prstGeom>
        </p:spPr>
      </p:pic>
      <p:sp>
        <p:nvSpPr>
          <p:cNvPr id="16" name="TextBox 15">
            <a:extLst>
              <a:ext uri="{FF2B5EF4-FFF2-40B4-BE49-F238E27FC236}">
                <a16:creationId xmlns:a16="http://schemas.microsoft.com/office/drawing/2014/main" id="{6C3CA633-97DD-564C-8662-1399B134E3D4}"/>
              </a:ext>
            </a:extLst>
          </p:cNvPr>
          <p:cNvSpPr txBox="1"/>
          <p:nvPr/>
        </p:nvSpPr>
        <p:spPr>
          <a:xfrm>
            <a:off x="-59842" y="4836695"/>
            <a:ext cx="12251842" cy="1200329"/>
          </a:xfrm>
          <a:prstGeom prst="rect">
            <a:avLst/>
          </a:prstGeom>
          <a:noFill/>
        </p:spPr>
        <p:txBody>
          <a:bodyPr wrap="square" rtlCol="0">
            <a:spAutoFit/>
          </a:bodyPr>
          <a:lstStyle/>
          <a:p>
            <a:r>
              <a:rPr lang="en-US" dirty="0" err="1"/>
              <a:t>Earthbind</a:t>
            </a:r>
            <a:r>
              <a:rPr lang="en-US" dirty="0"/>
              <a:t>, A Elemental Evil spell: Casting time: </a:t>
            </a:r>
            <a:r>
              <a:rPr lang="en-US" b="1" dirty="0"/>
              <a:t>1 Action</a:t>
            </a:r>
            <a:r>
              <a:rPr lang="en-US" dirty="0"/>
              <a:t>; Range: </a:t>
            </a:r>
            <a:r>
              <a:rPr lang="en-US" b="1" dirty="0"/>
              <a:t>300 feet</a:t>
            </a:r>
            <a:r>
              <a:rPr lang="en-US" dirty="0"/>
              <a:t>; Components: </a:t>
            </a:r>
            <a:r>
              <a:rPr lang="en-US" b="1" dirty="0"/>
              <a:t>V</a:t>
            </a:r>
            <a:r>
              <a:rPr lang="en-US" dirty="0"/>
              <a:t>; Duration: </a:t>
            </a:r>
            <a:r>
              <a:rPr lang="en-US" b="1" dirty="0"/>
              <a:t>Concentration, up to 1 minute</a:t>
            </a:r>
            <a:r>
              <a:rPr lang="en-US" dirty="0"/>
              <a:t>. Choose one creature you can see within range. Yellow strips of magical energy loop around the creature. The target must succeed on a Strength saving throw or its flying speed (if any) is reduced to 0 feet for the spell’s duration. An airborne creature affected by this spell descends at 60 feet per round until it reaches the ground or the spell ends.</a:t>
            </a:r>
          </a:p>
        </p:txBody>
      </p:sp>
    </p:spTree>
    <p:extLst>
      <p:ext uri="{BB962C8B-B14F-4D97-AF65-F5344CB8AC3E}">
        <p14:creationId xmlns:p14="http://schemas.microsoft.com/office/powerpoint/2010/main" val="3903438161"/>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DAFA8-63D3-BB46-9767-3C511E37B58A}"/>
              </a:ext>
            </a:extLst>
          </p:cNvPr>
          <p:cNvSpPr>
            <a:spLocks noGrp="1"/>
          </p:cNvSpPr>
          <p:nvPr>
            <p:ph type="title"/>
          </p:nvPr>
        </p:nvSpPr>
        <p:spPr/>
        <p:txBody>
          <a:bodyPr/>
          <a:lstStyle/>
          <a:p>
            <a:r>
              <a:rPr lang="en-US" dirty="0"/>
              <a:t>Transmutation level 2 continued</a:t>
            </a:r>
          </a:p>
        </p:txBody>
      </p:sp>
      <p:sp>
        <p:nvSpPr>
          <p:cNvPr id="4" name="TextBox 3">
            <a:extLst>
              <a:ext uri="{FF2B5EF4-FFF2-40B4-BE49-F238E27FC236}">
                <a16:creationId xmlns:a16="http://schemas.microsoft.com/office/drawing/2014/main" id="{905A78B0-3995-F645-A5A5-DDB61BF6A5F2}"/>
              </a:ext>
            </a:extLst>
          </p:cNvPr>
          <p:cNvSpPr txBox="1"/>
          <p:nvPr/>
        </p:nvSpPr>
        <p:spPr>
          <a:xfrm>
            <a:off x="4881967" y="1424831"/>
            <a:ext cx="6907077" cy="3416320"/>
          </a:xfrm>
          <a:prstGeom prst="rect">
            <a:avLst/>
          </a:prstGeom>
          <a:noFill/>
        </p:spPr>
        <p:txBody>
          <a:bodyPr wrap="square" rtlCol="0">
            <a:spAutoFit/>
          </a:bodyPr>
          <a:lstStyle/>
          <a:p>
            <a:r>
              <a:rPr lang="en-US" dirty="0"/>
              <a:t>Dragon's Breath, A spell from </a:t>
            </a:r>
            <a:r>
              <a:rPr lang="en-US" dirty="0" err="1"/>
              <a:t>Xanathar's</a:t>
            </a:r>
            <a:r>
              <a:rPr lang="en-US" dirty="0"/>
              <a:t> Guide To Everything: Casting time: </a:t>
            </a:r>
            <a:r>
              <a:rPr lang="en-US" b="1" dirty="0"/>
              <a:t>1 Bonus Action</a:t>
            </a:r>
            <a:r>
              <a:rPr lang="en-US" dirty="0"/>
              <a:t>; Range: </a:t>
            </a:r>
            <a:r>
              <a:rPr lang="en-US" b="1" dirty="0"/>
              <a:t>Touch</a:t>
            </a:r>
            <a:r>
              <a:rPr lang="en-US" dirty="0"/>
              <a:t>; Components: </a:t>
            </a:r>
            <a:r>
              <a:rPr lang="en-US" b="1" dirty="0"/>
              <a:t>V, S, M (a hot pepper)</a:t>
            </a:r>
            <a:r>
              <a:rPr lang="en-US" dirty="0"/>
              <a:t>; Duration: </a:t>
            </a:r>
            <a:r>
              <a:rPr lang="en-US" b="1" dirty="0"/>
              <a:t>Concentration, up to 1 minute</a:t>
            </a:r>
            <a:r>
              <a:rPr lang="en-US" dirty="0"/>
              <a:t>. You touch one willing creature and imbue it with the power to spew magical energy from its mouth, provided it has one. Choose acid, cold, fire, lightning, or poison. Until the spell ends, the creature can use an action to exhale energy of the chosen type in a 15-foot cone. Each creature in that area must make a Dexterity saving throw, taking 3d6 damage of the chosen type on a failed save, or half as much damage on a successful one.</a:t>
            </a:r>
          </a:p>
          <a:p>
            <a:r>
              <a:rPr lang="en-US" dirty="0"/>
              <a:t>At higher level</a:t>
            </a:r>
          </a:p>
          <a:p>
            <a:r>
              <a:rPr lang="en-US" dirty="0"/>
              <a:t>When you cast this spell using a spell slot of 3rd level or higher, the damage increases by 1d6 for each slot level above 2nd.</a:t>
            </a:r>
          </a:p>
        </p:txBody>
      </p:sp>
    </p:spTree>
    <p:extLst>
      <p:ext uri="{BB962C8B-B14F-4D97-AF65-F5344CB8AC3E}">
        <p14:creationId xmlns:p14="http://schemas.microsoft.com/office/powerpoint/2010/main" val="715239655"/>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a:t>
            </a:r>
            <a:r>
              <a:rPr lang="en-US"/>
              <a:t>level 2 spells </a:t>
            </a:r>
            <a:r>
              <a:rPr lang="en-US" dirty="0"/>
              <a:t>(Cleric only)</a:t>
            </a:r>
          </a:p>
        </p:txBody>
      </p:sp>
      <p:pic>
        <p:nvPicPr>
          <p:cNvPr id="5" name="Content Placeholder 4">
            <a:extLst>
              <a:ext uri="{FF2B5EF4-FFF2-40B4-BE49-F238E27FC236}">
                <a16:creationId xmlns:a16="http://schemas.microsoft.com/office/drawing/2014/main" id="{6A481354-01C2-EF49-81C1-E91DE8FC0E96}"/>
              </a:ext>
            </a:extLst>
          </p:cNvPr>
          <p:cNvPicPr>
            <a:picLocks noGrp="1" noChangeAspect="1"/>
          </p:cNvPicPr>
          <p:nvPr>
            <p:ph idx="1"/>
          </p:nvPr>
        </p:nvPicPr>
        <p:blipFill>
          <a:blip r:embed="rId2"/>
          <a:stretch>
            <a:fillRect/>
          </a:stretch>
        </p:blipFill>
        <p:spPr>
          <a:xfrm>
            <a:off x="838200" y="1690688"/>
            <a:ext cx="39116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984B41C2-8B21-4046-8287-1097101586AF}"/>
              </a:ext>
            </a:extLst>
          </p:cNvPr>
          <p:cNvPicPr>
            <a:picLocks noChangeAspect="1"/>
          </p:cNvPicPr>
          <p:nvPr/>
        </p:nvPicPr>
        <p:blipFill>
          <a:blip r:embed="rId4"/>
          <a:stretch>
            <a:fillRect/>
          </a:stretch>
        </p:blipFill>
        <p:spPr>
          <a:xfrm>
            <a:off x="838200" y="2859088"/>
            <a:ext cx="3898900" cy="1104900"/>
          </a:xfrm>
          <a:prstGeom prst="rect">
            <a:avLst/>
          </a:prstGeom>
        </p:spPr>
      </p:pic>
      <p:pic>
        <p:nvPicPr>
          <p:cNvPr id="8" name="Picture 7">
            <a:extLst>
              <a:ext uri="{FF2B5EF4-FFF2-40B4-BE49-F238E27FC236}">
                <a16:creationId xmlns:a16="http://schemas.microsoft.com/office/drawing/2014/main" id="{F4E4BEFB-D1F4-2A4D-8E81-77C0DF1B9183}"/>
              </a:ext>
            </a:extLst>
          </p:cNvPr>
          <p:cNvPicPr>
            <a:picLocks noChangeAspect="1"/>
          </p:cNvPicPr>
          <p:nvPr/>
        </p:nvPicPr>
        <p:blipFill>
          <a:blip r:embed="rId5"/>
          <a:stretch>
            <a:fillRect/>
          </a:stretch>
        </p:blipFill>
        <p:spPr>
          <a:xfrm>
            <a:off x="831850" y="3963988"/>
            <a:ext cx="3924300" cy="1181100"/>
          </a:xfrm>
          <a:prstGeom prst="rect">
            <a:avLst/>
          </a:prstGeom>
        </p:spPr>
      </p:pic>
      <p:sp>
        <p:nvSpPr>
          <p:cNvPr id="10" name="TextBox 9">
            <a:extLst>
              <a:ext uri="{FF2B5EF4-FFF2-40B4-BE49-F238E27FC236}">
                <a16:creationId xmlns:a16="http://schemas.microsoft.com/office/drawing/2014/main" id="{EF4B5E73-7BF1-4747-801F-103BE80D9A7A}"/>
              </a:ext>
            </a:extLst>
          </p:cNvPr>
          <p:cNvSpPr txBox="1"/>
          <p:nvPr/>
        </p:nvSpPr>
        <p:spPr>
          <a:xfrm>
            <a:off x="650931" y="4990792"/>
            <a:ext cx="11541069" cy="1815882"/>
          </a:xfrm>
          <a:prstGeom prst="rect">
            <a:avLst/>
          </a:prstGeom>
          <a:noFill/>
        </p:spPr>
        <p:txBody>
          <a:bodyPr wrap="square" rtlCol="0">
            <a:spAutoFit/>
          </a:bodyPr>
          <a:lstStyle/>
          <a:p>
            <a:r>
              <a:rPr lang="en-US" sz="1600" dirty="0"/>
              <a:t>Cordon of Arrows: Casting time: </a:t>
            </a:r>
            <a:r>
              <a:rPr lang="en-US" sz="1600" b="1" dirty="0"/>
              <a:t>1 Action</a:t>
            </a:r>
            <a:r>
              <a:rPr lang="en-US" sz="1600" dirty="0"/>
              <a:t>; Range: </a:t>
            </a:r>
            <a:r>
              <a:rPr lang="en-US" sz="1600" b="1" dirty="0"/>
              <a:t>5 feet</a:t>
            </a:r>
            <a:r>
              <a:rPr lang="en-US" sz="1600" dirty="0"/>
              <a:t>; Components: </a:t>
            </a:r>
            <a:r>
              <a:rPr lang="en-US" sz="1600" b="1" dirty="0"/>
              <a:t>V, S, M (four or more arrows or bolts)</a:t>
            </a:r>
            <a:r>
              <a:rPr lang="en-US" sz="1600" dirty="0"/>
              <a:t>; Duration: </a:t>
            </a:r>
            <a:r>
              <a:rPr lang="en-US" sz="1600" b="1" dirty="0"/>
              <a:t>8 hours</a:t>
            </a:r>
            <a:r>
              <a:rPr lang="en-US" sz="1600" dirty="0"/>
              <a:t>. You plant four pieces of nonmagical ammunition – arrows or crossbow bolts – in the ground within range and lay magic upon them to protect an area. Until the spell ends, whenever a creature other than you comes within 30 feet of the ammunition for the first time on a turn or ends its turn there, one piece of ammunition flies up to strike it. The creature must succeed on a Dexterity saving throw or take 1d6 piercing damage. The piece of ammunition is then destroyed. The spell ends when no ammunition remains. When you cast this spell, you can designate any creatures you choose, and the spell ignores them. When you cast this spell using a spell slot of 3rd level or higher, the amount of ammunition that can be affected increases by two for each slot level above 2nd.</a:t>
            </a:r>
          </a:p>
        </p:txBody>
      </p:sp>
      <p:sp>
        <p:nvSpPr>
          <p:cNvPr id="3" name="TextBox 2">
            <a:extLst>
              <a:ext uri="{FF2B5EF4-FFF2-40B4-BE49-F238E27FC236}">
                <a16:creationId xmlns:a16="http://schemas.microsoft.com/office/drawing/2014/main" id="{8F1D1CD8-312D-1643-8705-0AF6E621237E}"/>
              </a:ext>
            </a:extLst>
          </p:cNvPr>
          <p:cNvSpPr txBox="1"/>
          <p:nvPr/>
        </p:nvSpPr>
        <p:spPr>
          <a:xfrm>
            <a:off x="5715000" y="1935480"/>
            <a:ext cx="2418547" cy="369332"/>
          </a:xfrm>
          <a:prstGeom prst="rect">
            <a:avLst/>
          </a:prstGeom>
          <a:noFill/>
        </p:spPr>
        <p:txBody>
          <a:bodyPr wrap="none" rtlCol="0">
            <a:spAutoFit/>
          </a:bodyPr>
          <a:lstStyle/>
          <a:p>
            <a:r>
              <a:rPr lang="en-US" dirty="0"/>
              <a:t>&lt;- moved to High Magic</a:t>
            </a:r>
          </a:p>
        </p:txBody>
      </p:sp>
      <p:sp>
        <p:nvSpPr>
          <p:cNvPr id="11" name="TextBox 10">
            <a:extLst>
              <a:ext uri="{FF2B5EF4-FFF2-40B4-BE49-F238E27FC236}">
                <a16:creationId xmlns:a16="http://schemas.microsoft.com/office/drawing/2014/main" id="{A993241A-34BC-DF48-837D-CB12C4CC9674}"/>
              </a:ext>
            </a:extLst>
          </p:cNvPr>
          <p:cNvSpPr txBox="1"/>
          <p:nvPr/>
        </p:nvSpPr>
        <p:spPr>
          <a:xfrm>
            <a:off x="5212191" y="4108058"/>
            <a:ext cx="6751209" cy="923330"/>
          </a:xfrm>
          <a:prstGeom prst="rect">
            <a:avLst/>
          </a:prstGeom>
          <a:noFill/>
        </p:spPr>
        <p:txBody>
          <a:bodyPr wrap="square" rtlCol="0">
            <a:spAutoFit/>
          </a:bodyPr>
          <a:lstStyle/>
          <a:p>
            <a:r>
              <a:rPr lang="en-US" dirty="0"/>
              <a:t>&lt;- moved to High Magic as is the one below this message as it does not appear on the cleric spell list AND appears at this same level on one of the following spell lists: {Bard, Druid, Ranger, Sorcerer, Paladin}</a:t>
            </a:r>
          </a:p>
        </p:txBody>
      </p:sp>
    </p:spTree>
    <p:extLst>
      <p:ext uri="{BB962C8B-B14F-4D97-AF65-F5344CB8AC3E}">
        <p14:creationId xmlns:p14="http://schemas.microsoft.com/office/powerpoint/2010/main" val="689806092"/>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109779" y="-56172"/>
            <a:ext cx="10515600" cy="717551"/>
          </a:xfrm>
        </p:spPr>
        <p:txBody>
          <a:bodyPr/>
          <a:lstStyle/>
          <a:p>
            <a:r>
              <a:rPr lang="en-US" dirty="0"/>
              <a:t>Transmutation level 3 spells</a:t>
            </a:r>
          </a:p>
        </p:txBody>
      </p:sp>
      <p:pic>
        <p:nvPicPr>
          <p:cNvPr id="5" name="Content Placeholder 4">
            <a:extLst>
              <a:ext uri="{FF2B5EF4-FFF2-40B4-BE49-F238E27FC236}">
                <a16:creationId xmlns:a16="http://schemas.microsoft.com/office/drawing/2014/main" id="{BCBD9598-C475-7C4D-B41A-4DB8D6A317A8}"/>
              </a:ext>
            </a:extLst>
          </p:cNvPr>
          <p:cNvPicPr>
            <a:picLocks noGrp="1" noChangeAspect="1"/>
          </p:cNvPicPr>
          <p:nvPr>
            <p:ph idx="1"/>
          </p:nvPr>
        </p:nvPicPr>
        <p:blipFill>
          <a:blip r:embed="rId2"/>
          <a:stretch>
            <a:fillRect/>
          </a:stretch>
        </p:blipFill>
        <p:spPr>
          <a:xfrm>
            <a:off x="0" y="579438"/>
            <a:ext cx="3556000" cy="1028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C3BD6155-E323-A34C-AEA7-F6071435D98D}"/>
              </a:ext>
            </a:extLst>
          </p:cNvPr>
          <p:cNvPicPr>
            <a:picLocks noChangeAspect="1"/>
          </p:cNvPicPr>
          <p:nvPr/>
        </p:nvPicPr>
        <p:blipFill>
          <a:blip r:embed="rId4"/>
          <a:stretch>
            <a:fillRect/>
          </a:stretch>
        </p:blipFill>
        <p:spPr>
          <a:xfrm>
            <a:off x="0" y="1727676"/>
            <a:ext cx="3949700" cy="1168400"/>
          </a:xfrm>
          <a:prstGeom prst="rect">
            <a:avLst/>
          </a:prstGeom>
        </p:spPr>
      </p:pic>
      <p:pic>
        <p:nvPicPr>
          <p:cNvPr id="7" name="Picture 6">
            <a:extLst>
              <a:ext uri="{FF2B5EF4-FFF2-40B4-BE49-F238E27FC236}">
                <a16:creationId xmlns:a16="http://schemas.microsoft.com/office/drawing/2014/main" id="{629BC5F1-2C2C-8749-911E-894B012C0325}"/>
              </a:ext>
            </a:extLst>
          </p:cNvPr>
          <p:cNvPicPr>
            <a:picLocks noChangeAspect="1"/>
          </p:cNvPicPr>
          <p:nvPr/>
        </p:nvPicPr>
        <p:blipFill>
          <a:blip r:embed="rId5"/>
          <a:stretch>
            <a:fillRect/>
          </a:stretch>
        </p:blipFill>
        <p:spPr>
          <a:xfrm>
            <a:off x="3556000" y="1661198"/>
            <a:ext cx="3937000" cy="1193800"/>
          </a:xfrm>
          <a:prstGeom prst="rect">
            <a:avLst/>
          </a:prstGeom>
        </p:spPr>
      </p:pic>
      <p:pic>
        <p:nvPicPr>
          <p:cNvPr id="8" name="Picture 7">
            <a:extLst>
              <a:ext uri="{FF2B5EF4-FFF2-40B4-BE49-F238E27FC236}">
                <a16:creationId xmlns:a16="http://schemas.microsoft.com/office/drawing/2014/main" id="{5B0FCF78-9D4B-ED4C-8E96-7F0BCB73D0E7}"/>
              </a:ext>
            </a:extLst>
          </p:cNvPr>
          <p:cNvPicPr>
            <a:picLocks noChangeAspect="1"/>
          </p:cNvPicPr>
          <p:nvPr/>
        </p:nvPicPr>
        <p:blipFill>
          <a:blip r:embed="rId6"/>
          <a:stretch>
            <a:fillRect/>
          </a:stretch>
        </p:blipFill>
        <p:spPr>
          <a:xfrm>
            <a:off x="-25402" y="2854998"/>
            <a:ext cx="3937000" cy="1193800"/>
          </a:xfrm>
          <a:prstGeom prst="rect">
            <a:avLst/>
          </a:prstGeom>
        </p:spPr>
      </p:pic>
      <p:pic>
        <p:nvPicPr>
          <p:cNvPr id="9" name="Picture 8">
            <a:extLst>
              <a:ext uri="{FF2B5EF4-FFF2-40B4-BE49-F238E27FC236}">
                <a16:creationId xmlns:a16="http://schemas.microsoft.com/office/drawing/2014/main" id="{B024F6CF-D988-2A4F-9B37-E1F6F563B68E}"/>
              </a:ext>
            </a:extLst>
          </p:cNvPr>
          <p:cNvPicPr>
            <a:picLocks noChangeAspect="1"/>
          </p:cNvPicPr>
          <p:nvPr/>
        </p:nvPicPr>
        <p:blipFill>
          <a:blip r:embed="rId7"/>
          <a:stretch>
            <a:fillRect/>
          </a:stretch>
        </p:blipFill>
        <p:spPr>
          <a:xfrm>
            <a:off x="3556000" y="563913"/>
            <a:ext cx="3797300" cy="1054100"/>
          </a:xfrm>
          <a:prstGeom prst="rect">
            <a:avLst/>
          </a:prstGeom>
        </p:spPr>
      </p:pic>
      <p:sp>
        <p:nvSpPr>
          <p:cNvPr id="10" name="TextBox 9">
            <a:extLst>
              <a:ext uri="{FF2B5EF4-FFF2-40B4-BE49-F238E27FC236}">
                <a16:creationId xmlns:a16="http://schemas.microsoft.com/office/drawing/2014/main" id="{A605556C-7657-304E-AA92-3292E731484A}"/>
              </a:ext>
            </a:extLst>
          </p:cNvPr>
          <p:cNvSpPr txBox="1"/>
          <p:nvPr/>
        </p:nvSpPr>
        <p:spPr>
          <a:xfrm>
            <a:off x="4800601" y="2898183"/>
            <a:ext cx="7391400" cy="2169825"/>
          </a:xfrm>
          <a:prstGeom prst="rect">
            <a:avLst/>
          </a:prstGeom>
          <a:noFill/>
        </p:spPr>
        <p:txBody>
          <a:bodyPr wrap="square" rtlCol="0">
            <a:spAutoFit/>
          </a:bodyPr>
          <a:lstStyle/>
          <a:p>
            <a:r>
              <a:rPr lang="en-US" sz="1500" dirty="0"/>
              <a:t>Erupting Earth, A Elemental Evil spell: Casting time: </a:t>
            </a:r>
            <a:r>
              <a:rPr lang="en-US" sz="1500" b="1" dirty="0"/>
              <a:t>1 Action</a:t>
            </a:r>
            <a:r>
              <a:rPr lang="en-US" sz="1500" dirty="0"/>
              <a:t>; Range: </a:t>
            </a:r>
            <a:r>
              <a:rPr lang="en-US" sz="1500" b="1" dirty="0"/>
              <a:t>120 feet</a:t>
            </a:r>
            <a:r>
              <a:rPr lang="en-US" sz="1500" dirty="0"/>
              <a:t>; Components: </a:t>
            </a:r>
            <a:r>
              <a:rPr lang="en-US" sz="1500" b="1" dirty="0"/>
              <a:t>V, S, M (a piece of obsidian)</a:t>
            </a:r>
            <a:r>
              <a:rPr lang="en-US" sz="1500" dirty="0"/>
              <a:t>; Duration: </a:t>
            </a:r>
            <a:r>
              <a:rPr lang="en-US" sz="1500" b="1" dirty="0"/>
              <a:t>Instantaneous</a:t>
            </a:r>
            <a:r>
              <a:rPr lang="en-US" sz="1500" dirty="0"/>
              <a:t>. Choose a point you can see on the ground within range. A fountain of churned earth and stone erupts in a 20-foot cube centered on that point. Each creature in that area must make a Dexterity saving throw. A creature takes 3d12 bludgeoning damage on a failed save, or half as much damage on a successful one. Additionally, the ground in that area becomes difficult terrain until cleared away. Each 5-foot-square portion of the area requires at least 1 minute to clear by hand. When you cast this spell using a spell slot of 4rd level or higher, the damage increases by 1d12 for each slot level above 3rd.</a:t>
            </a:r>
          </a:p>
        </p:txBody>
      </p:sp>
      <p:sp>
        <p:nvSpPr>
          <p:cNvPr id="12" name="TextBox 11">
            <a:extLst>
              <a:ext uri="{FF2B5EF4-FFF2-40B4-BE49-F238E27FC236}">
                <a16:creationId xmlns:a16="http://schemas.microsoft.com/office/drawing/2014/main" id="{B552F919-8C50-C34D-BFC6-FC521CE997D3}"/>
              </a:ext>
            </a:extLst>
          </p:cNvPr>
          <p:cNvSpPr txBox="1"/>
          <p:nvPr/>
        </p:nvSpPr>
        <p:spPr>
          <a:xfrm>
            <a:off x="8353587" y="728359"/>
            <a:ext cx="3813012" cy="2400657"/>
          </a:xfrm>
          <a:prstGeom prst="rect">
            <a:avLst/>
          </a:prstGeom>
          <a:noFill/>
        </p:spPr>
        <p:txBody>
          <a:bodyPr wrap="square" rtlCol="0">
            <a:spAutoFit/>
          </a:bodyPr>
          <a:lstStyle/>
          <a:p>
            <a:r>
              <a:rPr lang="en-US" sz="1000" dirty="0"/>
              <a:t>Lightning Arrow: Casting time: </a:t>
            </a:r>
            <a:r>
              <a:rPr lang="en-US" sz="1000" b="1" dirty="0"/>
              <a:t>1 Bonus Action</a:t>
            </a:r>
            <a:r>
              <a:rPr lang="en-US" sz="1000" dirty="0"/>
              <a:t>; Range: </a:t>
            </a:r>
            <a:r>
              <a:rPr lang="en-US" sz="1000" b="1" dirty="0"/>
              <a:t>Self</a:t>
            </a:r>
            <a:r>
              <a:rPr lang="en-US" sz="1000" dirty="0"/>
              <a:t>; Components: </a:t>
            </a:r>
            <a:r>
              <a:rPr lang="en-US" sz="1000" b="1" dirty="0"/>
              <a:t>V, S</a:t>
            </a:r>
            <a:r>
              <a:rPr lang="en-US" sz="1000" dirty="0"/>
              <a:t>; Duration: </a:t>
            </a:r>
            <a:r>
              <a:rPr lang="en-US" sz="1000" b="1" dirty="0"/>
              <a:t>Concentration, up to 1 minute</a:t>
            </a:r>
            <a:r>
              <a:rPr lang="en-US" sz="1000" dirty="0"/>
              <a:t>. The next time you make a ranged weapon attack during the spell’s duration, the weapon’s ammunition, or the weapon itself if it’s a thrown weapon, transforms into a bolt of lightning. Make the attack roll as normal, The target takes 4d8 lightning damage on a hit, or half as much damage on a miss, instead of the weapon’s normal damage. Whether you hit or miss, each creature within 10 feet of the target must make a Dexterity saving throw. Each of these creatures takes 2d8 lightning damage on a failed save, or half as much damage on a successful one. The piece of ammunition or weapon then returns to its normal form. When you cast this spell using a spell slot of 4th level or higher, the damage for both effects of the spell increases by 1d8 for each slot level above 3rd.</a:t>
            </a:r>
          </a:p>
          <a:p>
            <a:endParaRPr lang="en-US" sz="1000" dirty="0"/>
          </a:p>
        </p:txBody>
      </p:sp>
      <p:sp>
        <p:nvSpPr>
          <p:cNvPr id="13" name="TextBox 12">
            <a:extLst>
              <a:ext uri="{FF2B5EF4-FFF2-40B4-BE49-F238E27FC236}">
                <a16:creationId xmlns:a16="http://schemas.microsoft.com/office/drawing/2014/main" id="{6A360D8C-C9CA-404A-B5B8-F947F8C790EE}"/>
              </a:ext>
            </a:extLst>
          </p:cNvPr>
          <p:cNvSpPr txBox="1"/>
          <p:nvPr/>
        </p:nvSpPr>
        <p:spPr>
          <a:xfrm>
            <a:off x="104180" y="3978059"/>
            <a:ext cx="4645618" cy="3016210"/>
          </a:xfrm>
          <a:prstGeom prst="rect">
            <a:avLst/>
          </a:prstGeom>
          <a:noFill/>
        </p:spPr>
        <p:txBody>
          <a:bodyPr wrap="square" rtlCol="0">
            <a:spAutoFit/>
          </a:bodyPr>
          <a:lstStyle/>
          <a:p>
            <a:r>
              <a:rPr lang="en-US" sz="1000" dirty="0"/>
              <a:t>Tiny Servant, A spell from </a:t>
            </a:r>
            <a:r>
              <a:rPr lang="en-US" sz="1000" dirty="0" err="1"/>
              <a:t>Xanathar's</a:t>
            </a:r>
            <a:r>
              <a:rPr lang="en-US" sz="1000" dirty="0"/>
              <a:t> Guide To Everything: Casting time: </a:t>
            </a:r>
            <a:r>
              <a:rPr lang="en-US" sz="1000" b="1" dirty="0"/>
              <a:t>1 Minute</a:t>
            </a:r>
            <a:r>
              <a:rPr lang="en-US" sz="1000" dirty="0"/>
              <a:t>; Range: </a:t>
            </a:r>
            <a:r>
              <a:rPr lang="en-US" sz="1000" b="1" dirty="0"/>
              <a:t>Touch</a:t>
            </a:r>
            <a:r>
              <a:rPr lang="en-US" sz="1000" dirty="0"/>
              <a:t>; Components: </a:t>
            </a:r>
            <a:r>
              <a:rPr lang="en-US" sz="1000" b="1" dirty="0"/>
              <a:t>V, S</a:t>
            </a:r>
            <a:r>
              <a:rPr lang="en-US" sz="1000" dirty="0"/>
              <a:t>; Duration: </a:t>
            </a:r>
            <a:r>
              <a:rPr lang="en-US" sz="1000" b="1" dirty="0"/>
              <a:t>8 hours</a:t>
            </a:r>
            <a:r>
              <a:rPr lang="en-US" sz="1000" dirty="0"/>
              <a:t>. You touch one Tiny, nonmagical object that isn’t attached to another object or a surface and isn’t being carried by another creature. The target animates and sprouts little arms and legs, becoming a creature under your control until the spell ends or the creature drops to 0 hit points. See the stat block for its statistics.</a:t>
            </a:r>
            <a:br>
              <a:rPr lang="en-US" sz="1000" dirty="0"/>
            </a:br>
            <a:r>
              <a:rPr lang="en-US" sz="1000" dirty="0"/>
              <a:t>As a bonus action, you can mentally command the creature if it is within 120 feet of you. (If you control multiple creatures with this spell, you can command any or all of them at the same time, issuing the same command to each one.) You decide what action the creature will take and where it will move during its next turn, or you can issue a simple, general command, such as to fetch a key, stand watch, or stack some books. If you issue no commands, the servant does nothing other than defend itself against hostile creatures. Once given an order, the servant continues to follow that order until its task is complete.</a:t>
            </a:r>
            <a:br>
              <a:rPr lang="en-US" sz="1000" dirty="0"/>
            </a:br>
            <a:r>
              <a:rPr lang="en-US" sz="1000" dirty="0"/>
              <a:t>When the creature drops to 0 hit points, it reverts to its original form, and any remaining damage carries over to that form.</a:t>
            </a:r>
          </a:p>
          <a:p>
            <a:r>
              <a:rPr lang="en-US" sz="1000" dirty="0"/>
              <a:t>When you cast this spell using a spell slot of 4th level or higher, you can animate two additional objects for each slot level above 3rd.</a:t>
            </a:r>
          </a:p>
          <a:p>
            <a:endParaRPr lang="en-US" sz="1000" dirty="0"/>
          </a:p>
        </p:txBody>
      </p:sp>
    </p:spTree>
    <p:extLst>
      <p:ext uri="{BB962C8B-B14F-4D97-AF65-F5344CB8AC3E}">
        <p14:creationId xmlns:p14="http://schemas.microsoft.com/office/powerpoint/2010/main" val="3624356441"/>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7D585-4C33-0849-8DB5-56E2A1E7427B}"/>
              </a:ext>
            </a:extLst>
          </p:cNvPr>
          <p:cNvSpPr>
            <a:spLocks noGrp="1"/>
          </p:cNvSpPr>
          <p:nvPr>
            <p:ph type="title"/>
          </p:nvPr>
        </p:nvSpPr>
        <p:spPr/>
        <p:txBody>
          <a:bodyPr/>
          <a:lstStyle/>
          <a:p>
            <a:r>
              <a:rPr lang="en-US" dirty="0"/>
              <a:t>Transmutation level 3 continued</a:t>
            </a:r>
          </a:p>
        </p:txBody>
      </p:sp>
      <p:sp>
        <p:nvSpPr>
          <p:cNvPr id="3" name="TextBox 2">
            <a:extLst>
              <a:ext uri="{FF2B5EF4-FFF2-40B4-BE49-F238E27FC236}">
                <a16:creationId xmlns:a16="http://schemas.microsoft.com/office/drawing/2014/main" id="{532C0636-73A1-D846-B4D1-925BEF59BC9C}"/>
              </a:ext>
            </a:extLst>
          </p:cNvPr>
          <p:cNvSpPr txBox="1"/>
          <p:nvPr/>
        </p:nvSpPr>
        <p:spPr>
          <a:xfrm>
            <a:off x="9438468" y="766113"/>
            <a:ext cx="2753532" cy="4247317"/>
          </a:xfrm>
          <a:prstGeom prst="rect">
            <a:avLst/>
          </a:prstGeom>
          <a:noFill/>
        </p:spPr>
        <p:txBody>
          <a:bodyPr wrap="square" rtlCol="0">
            <a:spAutoFit/>
          </a:bodyPr>
          <a:lstStyle/>
          <a:p>
            <a:r>
              <a:rPr lang="en-US" sz="1500" dirty="0"/>
              <a:t>Skywrite (Ritual)</a:t>
            </a:r>
          </a:p>
          <a:p>
            <a:r>
              <a:rPr lang="en-US" sz="1500" dirty="0"/>
              <a:t>A Elemental Evil spell: Casting time: </a:t>
            </a:r>
            <a:r>
              <a:rPr lang="en-US" sz="1500" b="1" dirty="0"/>
              <a:t>1 Action</a:t>
            </a:r>
            <a:r>
              <a:rPr lang="en-US" sz="1500" dirty="0"/>
              <a:t> </a:t>
            </a:r>
            <a:br>
              <a:rPr lang="en-US" sz="1500" dirty="0"/>
            </a:br>
            <a:r>
              <a:rPr lang="en-US" sz="1500" dirty="0"/>
              <a:t>Range: </a:t>
            </a:r>
            <a:r>
              <a:rPr lang="en-US" sz="1500" b="1" dirty="0"/>
              <a:t>Sight</a:t>
            </a:r>
            <a:r>
              <a:rPr lang="en-US" sz="1500" dirty="0"/>
              <a:t> </a:t>
            </a:r>
            <a:br>
              <a:rPr lang="en-US" sz="1500" dirty="0"/>
            </a:br>
            <a:r>
              <a:rPr lang="en-US" sz="1500" dirty="0"/>
              <a:t>Components: </a:t>
            </a:r>
            <a:r>
              <a:rPr lang="en-US" sz="1500" b="1" dirty="0"/>
              <a:t>V, S</a:t>
            </a:r>
            <a:r>
              <a:rPr lang="en-US" sz="1500" dirty="0"/>
              <a:t> </a:t>
            </a:r>
            <a:br>
              <a:rPr lang="en-US" sz="1500" dirty="0"/>
            </a:br>
            <a:r>
              <a:rPr lang="en-US" sz="1500" dirty="0"/>
              <a:t>Duration: </a:t>
            </a:r>
            <a:r>
              <a:rPr lang="en-US" sz="1500" b="1" dirty="0"/>
              <a:t>Concentration, up to 1 hour</a:t>
            </a:r>
            <a:r>
              <a:rPr lang="en-US" sz="1500" dirty="0"/>
              <a:t> </a:t>
            </a:r>
            <a:br>
              <a:rPr lang="en-US" sz="1500" dirty="0"/>
            </a:br>
            <a:endParaRPr lang="en-US" sz="1500" dirty="0"/>
          </a:p>
          <a:p>
            <a:r>
              <a:rPr lang="en-US" sz="1500" dirty="0"/>
              <a:t>You cause up to ten words to form in a part of the sky you can see. The words appear to be made of cloud and remain in place for the spell’s duration. The words dissipate when the spell ends. A strong wind can disperse the clouds and end the spell early.</a:t>
            </a:r>
          </a:p>
          <a:p>
            <a:endParaRPr lang="en-US" sz="1500" dirty="0"/>
          </a:p>
        </p:txBody>
      </p:sp>
      <p:sp>
        <p:nvSpPr>
          <p:cNvPr id="4" name="TextBox 3">
            <a:extLst>
              <a:ext uri="{FF2B5EF4-FFF2-40B4-BE49-F238E27FC236}">
                <a16:creationId xmlns:a16="http://schemas.microsoft.com/office/drawing/2014/main" id="{E495E563-EBAC-824B-A95A-8A5EC1027226}"/>
              </a:ext>
            </a:extLst>
          </p:cNvPr>
          <p:cNvSpPr txBox="1"/>
          <p:nvPr/>
        </p:nvSpPr>
        <p:spPr>
          <a:xfrm>
            <a:off x="4775200" y="4919008"/>
            <a:ext cx="7391399" cy="1938992"/>
          </a:xfrm>
          <a:prstGeom prst="rect">
            <a:avLst/>
          </a:prstGeom>
          <a:noFill/>
        </p:spPr>
        <p:txBody>
          <a:bodyPr wrap="square" rtlCol="0">
            <a:spAutoFit/>
          </a:bodyPr>
          <a:lstStyle/>
          <a:p>
            <a:r>
              <a:rPr lang="en-US" sz="1500" dirty="0"/>
              <a:t>Flame Arrows, A Elemental Evil spell: Casting time: </a:t>
            </a:r>
            <a:r>
              <a:rPr lang="en-US" sz="1500" b="1" dirty="0"/>
              <a:t>1 Action</a:t>
            </a:r>
            <a:r>
              <a:rPr lang="en-US" sz="1500" dirty="0"/>
              <a:t>; Range: </a:t>
            </a:r>
            <a:r>
              <a:rPr lang="en-US" sz="1500" b="1" dirty="0"/>
              <a:t>Touch</a:t>
            </a:r>
            <a:r>
              <a:rPr lang="en-US" sz="1500" dirty="0"/>
              <a:t>; Components: </a:t>
            </a:r>
            <a:r>
              <a:rPr lang="en-US" sz="1500" b="1" dirty="0"/>
              <a:t>V, S</a:t>
            </a:r>
            <a:r>
              <a:rPr lang="en-US" sz="1500" dirty="0"/>
              <a:t>; Duration: </a:t>
            </a:r>
            <a:r>
              <a:rPr lang="en-US" sz="1500" b="1" dirty="0"/>
              <a:t>Concentration, up to 1 hour</a:t>
            </a:r>
            <a:r>
              <a:rPr lang="en-US" sz="1500" dirty="0"/>
              <a:t>. You touch a quiver containing arrows or bolts. When a target is hit by a ranged weapon attack using a piece of ammunition drawn from the quiver, the target takes an extra 1d6 fire damage. The spell’s magic ends on the piece of ammunition when it hits or misses, and the spell ends when twelve pieces of ammunition have been drawn from the quiver. When you cast this spell using a spell slot of 4th level or higher, the number of pieces of ammunition you can affect with this spell increases by two for each slot level above 3rd.</a:t>
            </a:r>
          </a:p>
        </p:txBody>
      </p:sp>
    </p:spTree>
    <p:extLst>
      <p:ext uri="{BB962C8B-B14F-4D97-AF65-F5344CB8AC3E}">
        <p14:creationId xmlns:p14="http://schemas.microsoft.com/office/powerpoint/2010/main" val="1842258365"/>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5"/>
            <a:ext cx="10515600" cy="779463"/>
          </a:xfrm>
        </p:spPr>
        <p:txBody>
          <a:bodyPr/>
          <a:lstStyle/>
          <a:p>
            <a:r>
              <a:rPr lang="en-US" dirty="0"/>
              <a:t>Transmutation level 3 spells (Cleric only)</a:t>
            </a:r>
          </a:p>
        </p:txBody>
      </p:sp>
      <p:pic>
        <p:nvPicPr>
          <p:cNvPr id="5" name="Content Placeholder 4">
            <a:extLst>
              <a:ext uri="{FF2B5EF4-FFF2-40B4-BE49-F238E27FC236}">
                <a16:creationId xmlns:a16="http://schemas.microsoft.com/office/drawing/2014/main" id="{2C40E914-93EA-A241-A382-EAF35010BAD8}"/>
              </a:ext>
            </a:extLst>
          </p:cNvPr>
          <p:cNvPicPr>
            <a:picLocks noGrp="1" noChangeAspect="1"/>
          </p:cNvPicPr>
          <p:nvPr>
            <p:ph idx="1"/>
          </p:nvPr>
        </p:nvPicPr>
        <p:blipFill>
          <a:blip r:embed="rId2"/>
          <a:stretch>
            <a:fillRect/>
          </a:stretch>
        </p:blipFill>
        <p:spPr>
          <a:xfrm>
            <a:off x="838200" y="1690688"/>
            <a:ext cx="39243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5C89902-5E40-0E45-9210-993E54E311DE}"/>
              </a:ext>
            </a:extLst>
          </p:cNvPr>
          <p:cNvPicPr>
            <a:picLocks noChangeAspect="1"/>
          </p:cNvPicPr>
          <p:nvPr/>
        </p:nvPicPr>
        <p:blipFill>
          <a:blip r:embed="rId4"/>
          <a:stretch>
            <a:fillRect/>
          </a:stretch>
        </p:blipFill>
        <p:spPr>
          <a:xfrm>
            <a:off x="838200" y="2871788"/>
            <a:ext cx="3581400" cy="990600"/>
          </a:xfrm>
          <a:prstGeom prst="rect">
            <a:avLst/>
          </a:prstGeom>
        </p:spPr>
      </p:pic>
      <p:sp>
        <p:nvSpPr>
          <p:cNvPr id="7" name="TextBox 6">
            <a:extLst>
              <a:ext uri="{FF2B5EF4-FFF2-40B4-BE49-F238E27FC236}">
                <a16:creationId xmlns:a16="http://schemas.microsoft.com/office/drawing/2014/main" id="{975693CF-E26A-C64A-A0CC-1C72DA0AED61}"/>
              </a:ext>
            </a:extLst>
          </p:cNvPr>
          <p:cNvSpPr txBox="1"/>
          <p:nvPr/>
        </p:nvSpPr>
        <p:spPr>
          <a:xfrm>
            <a:off x="4762500" y="2096572"/>
            <a:ext cx="5080878" cy="369332"/>
          </a:xfrm>
          <a:prstGeom prst="rect">
            <a:avLst/>
          </a:prstGeom>
          <a:noFill/>
        </p:spPr>
        <p:txBody>
          <a:bodyPr wrap="none" rtlCol="0">
            <a:spAutoFit/>
          </a:bodyPr>
          <a:lstStyle/>
          <a:p>
            <a:r>
              <a:rPr lang="en-US" dirty="0"/>
              <a:t>Causes a </a:t>
            </a:r>
            <a:r>
              <a:rPr lang="en-US" dirty="0">
                <a:hlinkClick r:id="rId5" action="ppaction://hlinksldjump"/>
              </a:rPr>
              <a:t>Ring of Power </a:t>
            </a:r>
            <a:r>
              <a:rPr lang="en-US" dirty="0"/>
              <a:t>to fall off and be left behind.</a:t>
            </a:r>
          </a:p>
        </p:txBody>
      </p:sp>
      <p:sp>
        <p:nvSpPr>
          <p:cNvPr id="8" name="TextBox 7">
            <a:extLst>
              <a:ext uri="{FF2B5EF4-FFF2-40B4-BE49-F238E27FC236}">
                <a16:creationId xmlns:a16="http://schemas.microsoft.com/office/drawing/2014/main" id="{32BE70B3-DBA8-E949-9CFC-D43B5118638C}"/>
              </a:ext>
            </a:extLst>
          </p:cNvPr>
          <p:cNvSpPr txBox="1"/>
          <p:nvPr/>
        </p:nvSpPr>
        <p:spPr>
          <a:xfrm>
            <a:off x="4419600" y="2871788"/>
            <a:ext cx="5080878" cy="369332"/>
          </a:xfrm>
          <a:prstGeom prst="rect">
            <a:avLst/>
          </a:prstGeom>
          <a:noFill/>
        </p:spPr>
        <p:txBody>
          <a:bodyPr wrap="none" rtlCol="0">
            <a:spAutoFit/>
          </a:bodyPr>
          <a:lstStyle/>
          <a:p>
            <a:r>
              <a:rPr lang="en-US" dirty="0"/>
              <a:t>Causes a </a:t>
            </a:r>
            <a:r>
              <a:rPr lang="en-US" dirty="0">
                <a:hlinkClick r:id="rId5" action="ppaction://hlinksldjump"/>
              </a:rPr>
              <a:t>Ring of Power </a:t>
            </a:r>
            <a:r>
              <a:rPr lang="en-US" dirty="0"/>
              <a:t>to fall off and be left behind.</a:t>
            </a:r>
          </a:p>
        </p:txBody>
      </p:sp>
      <p:pic>
        <p:nvPicPr>
          <p:cNvPr id="9" name="Picture 8">
            <a:extLst>
              <a:ext uri="{FF2B5EF4-FFF2-40B4-BE49-F238E27FC236}">
                <a16:creationId xmlns:a16="http://schemas.microsoft.com/office/drawing/2014/main" id="{74721A11-9234-EA44-9E1B-4DC35F58BE9C}"/>
              </a:ext>
            </a:extLst>
          </p:cNvPr>
          <p:cNvPicPr>
            <a:picLocks noChangeAspect="1"/>
          </p:cNvPicPr>
          <p:nvPr/>
        </p:nvPicPr>
        <p:blipFill>
          <a:blip r:embed="rId6"/>
          <a:stretch>
            <a:fillRect/>
          </a:stretch>
        </p:blipFill>
        <p:spPr>
          <a:xfrm>
            <a:off x="838200" y="4052888"/>
            <a:ext cx="3924300" cy="1346200"/>
          </a:xfrm>
          <a:prstGeom prst="rect">
            <a:avLst/>
          </a:prstGeom>
        </p:spPr>
      </p:pic>
      <p:pic>
        <p:nvPicPr>
          <p:cNvPr id="10" name="Picture 9">
            <a:extLst>
              <a:ext uri="{FF2B5EF4-FFF2-40B4-BE49-F238E27FC236}">
                <a16:creationId xmlns:a16="http://schemas.microsoft.com/office/drawing/2014/main" id="{BB6690B9-469D-3B46-909E-4BDF3372B6CC}"/>
              </a:ext>
            </a:extLst>
          </p:cNvPr>
          <p:cNvPicPr>
            <a:picLocks noChangeAspect="1"/>
          </p:cNvPicPr>
          <p:nvPr/>
        </p:nvPicPr>
        <p:blipFill>
          <a:blip r:embed="rId7"/>
          <a:stretch>
            <a:fillRect/>
          </a:stretch>
        </p:blipFill>
        <p:spPr>
          <a:xfrm>
            <a:off x="838200" y="5399088"/>
            <a:ext cx="3581400" cy="1346200"/>
          </a:xfrm>
          <a:prstGeom prst="rect">
            <a:avLst/>
          </a:prstGeom>
        </p:spPr>
      </p:pic>
      <p:pic>
        <p:nvPicPr>
          <p:cNvPr id="11" name="Picture 10">
            <a:extLst>
              <a:ext uri="{FF2B5EF4-FFF2-40B4-BE49-F238E27FC236}">
                <a16:creationId xmlns:a16="http://schemas.microsoft.com/office/drawing/2014/main" id="{2863C084-0C8C-4F4B-AF78-3009ECFE19F9}"/>
              </a:ext>
            </a:extLst>
          </p:cNvPr>
          <p:cNvPicPr>
            <a:picLocks noChangeAspect="1"/>
          </p:cNvPicPr>
          <p:nvPr/>
        </p:nvPicPr>
        <p:blipFill>
          <a:blip r:embed="rId8"/>
          <a:stretch>
            <a:fillRect/>
          </a:stretch>
        </p:blipFill>
        <p:spPr>
          <a:xfrm>
            <a:off x="7963778" y="1004372"/>
            <a:ext cx="3759200" cy="1092200"/>
          </a:xfrm>
          <a:prstGeom prst="rect">
            <a:avLst/>
          </a:prstGeom>
        </p:spPr>
      </p:pic>
      <p:sp>
        <p:nvSpPr>
          <p:cNvPr id="12" name="TextBox 11">
            <a:extLst>
              <a:ext uri="{FF2B5EF4-FFF2-40B4-BE49-F238E27FC236}">
                <a16:creationId xmlns:a16="http://schemas.microsoft.com/office/drawing/2014/main" id="{2DE3FF48-09C6-C946-BF5B-8CF9B77DBF1A}"/>
              </a:ext>
            </a:extLst>
          </p:cNvPr>
          <p:cNvSpPr txBox="1"/>
          <p:nvPr/>
        </p:nvSpPr>
        <p:spPr>
          <a:xfrm>
            <a:off x="4901984" y="3277672"/>
            <a:ext cx="7046562" cy="2862322"/>
          </a:xfrm>
          <a:prstGeom prst="rect">
            <a:avLst/>
          </a:prstGeom>
          <a:noFill/>
        </p:spPr>
        <p:txBody>
          <a:bodyPr wrap="square" rtlCol="0">
            <a:spAutoFit/>
          </a:bodyPr>
          <a:lstStyle/>
          <a:p>
            <a:r>
              <a:rPr lang="en-US" dirty="0"/>
              <a:t>Elemental Weapon: Casting time: </a:t>
            </a:r>
            <a:r>
              <a:rPr lang="en-US" b="1" dirty="0"/>
              <a:t>1 Action</a:t>
            </a:r>
            <a:r>
              <a:rPr lang="en-US" dirty="0"/>
              <a:t>; Range: </a:t>
            </a:r>
            <a:r>
              <a:rPr lang="en-US" b="1" dirty="0"/>
              <a:t>Touch</a:t>
            </a:r>
            <a:r>
              <a:rPr lang="en-US" dirty="0"/>
              <a:t>; Components: </a:t>
            </a:r>
            <a:r>
              <a:rPr lang="en-US" b="1" dirty="0"/>
              <a:t>V, S</a:t>
            </a:r>
            <a:r>
              <a:rPr lang="en-US" dirty="0"/>
              <a:t>; Duration: </a:t>
            </a:r>
            <a:r>
              <a:rPr lang="en-US" b="1" dirty="0"/>
              <a:t>Concentration, up to 1 hour</a:t>
            </a:r>
            <a:r>
              <a:rPr lang="en-US" dirty="0"/>
              <a:t>. A nonmagical weapon you touch becomes a magic weapon. Choose one of the following damage types: acid, cold, fire, lightning, or thunder. For the duration, the weapon has a +1 bonus to attack rolls and deals an extra 1d4 damage of the chosen type when it hits. When you cast this spell using a spell slot of 5th or 6th level, the bonus to attack rolls increases to +2 and the extra damage increases to 2d4. When you use a spell slot of 7th level or higher, the bonus increases to +3 and the extra damage increases to 3d4.</a:t>
            </a:r>
          </a:p>
        </p:txBody>
      </p:sp>
    </p:spTree>
    <p:extLst>
      <p:ext uri="{BB962C8B-B14F-4D97-AF65-F5344CB8AC3E}">
        <p14:creationId xmlns:p14="http://schemas.microsoft.com/office/powerpoint/2010/main" val="4076253291"/>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4 spells</a:t>
            </a:r>
          </a:p>
        </p:txBody>
      </p:sp>
      <p:pic>
        <p:nvPicPr>
          <p:cNvPr id="5" name="Content Placeholder 4">
            <a:extLst>
              <a:ext uri="{FF2B5EF4-FFF2-40B4-BE49-F238E27FC236}">
                <a16:creationId xmlns:a16="http://schemas.microsoft.com/office/drawing/2014/main" id="{CFCE107E-82F6-8543-995A-8D6D97CF3549}"/>
              </a:ext>
            </a:extLst>
          </p:cNvPr>
          <p:cNvPicPr>
            <a:picLocks noGrp="1" noChangeAspect="1"/>
          </p:cNvPicPr>
          <p:nvPr>
            <p:ph idx="1"/>
          </p:nvPr>
        </p:nvPicPr>
        <p:blipFill>
          <a:blip r:embed="rId2"/>
          <a:stretch>
            <a:fillRect/>
          </a:stretch>
        </p:blipFill>
        <p:spPr>
          <a:xfrm>
            <a:off x="838200" y="1690688"/>
            <a:ext cx="3924300" cy="1143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28073D3-FC3A-034E-9DFA-66365A270B89}"/>
              </a:ext>
            </a:extLst>
          </p:cNvPr>
          <p:cNvPicPr>
            <a:picLocks noChangeAspect="1"/>
          </p:cNvPicPr>
          <p:nvPr/>
        </p:nvPicPr>
        <p:blipFill>
          <a:blip r:embed="rId4"/>
          <a:stretch>
            <a:fillRect/>
          </a:stretch>
        </p:blipFill>
        <p:spPr>
          <a:xfrm>
            <a:off x="838200" y="2833688"/>
            <a:ext cx="3949700" cy="1155700"/>
          </a:xfrm>
          <a:prstGeom prst="rect">
            <a:avLst/>
          </a:prstGeom>
        </p:spPr>
      </p:pic>
      <p:sp>
        <p:nvSpPr>
          <p:cNvPr id="7" name="TextBox 6">
            <a:extLst>
              <a:ext uri="{FF2B5EF4-FFF2-40B4-BE49-F238E27FC236}">
                <a16:creationId xmlns:a16="http://schemas.microsoft.com/office/drawing/2014/main" id="{6C7DE9FB-9F3E-3341-B2FD-2083F07D8746}"/>
              </a:ext>
            </a:extLst>
          </p:cNvPr>
          <p:cNvSpPr txBox="1"/>
          <p:nvPr/>
        </p:nvSpPr>
        <p:spPr>
          <a:xfrm>
            <a:off x="4787900" y="2833688"/>
            <a:ext cx="4806316" cy="369332"/>
          </a:xfrm>
          <a:prstGeom prst="rect">
            <a:avLst/>
          </a:prstGeom>
          <a:noFill/>
        </p:spPr>
        <p:txBody>
          <a:bodyPr wrap="none" rtlCol="0">
            <a:spAutoFit/>
          </a:bodyPr>
          <a:lstStyle/>
          <a:p>
            <a:r>
              <a:rPr lang="en-US" dirty="0"/>
              <a:t>Awakened plants get an intelligence saving throw.</a:t>
            </a:r>
          </a:p>
        </p:txBody>
      </p:sp>
      <p:pic>
        <p:nvPicPr>
          <p:cNvPr id="8" name="Picture 7">
            <a:extLst>
              <a:ext uri="{FF2B5EF4-FFF2-40B4-BE49-F238E27FC236}">
                <a16:creationId xmlns:a16="http://schemas.microsoft.com/office/drawing/2014/main" id="{E97F8CD1-3C9E-194F-BCD1-56F04E0F5935}"/>
              </a:ext>
            </a:extLst>
          </p:cNvPr>
          <p:cNvPicPr>
            <a:picLocks noChangeAspect="1"/>
          </p:cNvPicPr>
          <p:nvPr/>
        </p:nvPicPr>
        <p:blipFill>
          <a:blip r:embed="rId5"/>
          <a:stretch>
            <a:fillRect/>
          </a:stretch>
        </p:blipFill>
        <p:spPr>
          <a:xfrm>
            <a:off x="787400" y="4159251"/>
            <a:ext cx="3975100" cy="1295400"/>
          </a:xfrm>
          <a:prstGeom prst="rect">
            <a:avLst/>
          </a:prstGeom>
        </p:spPr>
      </p:pic>
      <p:pic>
        <p:nvPicPr>
          <p:cNvPr id="9" name="Picture 8">
            <a:extLst>
              <a:ext uri="{FF2B5EF4-FFF2-40B4-BE49-F238E27FC236}">
                <a16:creationId xmlns:a16="http://schemas.microsoft.com/office/drawing/2014/main" id="{DB5A5996-EF83-254B-A4C6-F709788FDCB3}"/>
              </a:ext>
            </a:extLst>
          </p:cNvPr>
          <p:cNvPicPr>
            <a:picLocks noChangeAspect="1"/>
          </p:cNvPicPr>
          <p:nvPr/>
        </p:nvPicPr>
        <p:blipFill>
          <a:blip r:embed="rId6"/>
          <a:stretch>
            <a:fillRect/>
          </a:stretch>
        </p:blipFill>
        <p:spPr>
          <a:xfrm>
            <a:off x="787400" y="5353051"/>
            <a:ext cx="4229100" cy="1104900"/>
          </a:xfrm>
          <a:prstGeom prst="rect">
            <a:avLst/>
          </a:prstGeom>
        </p:spPr>
      </p:pic>
      <p:sp>
        <p:nvSpPr>
          <p:cNvPr id="10" name="TextBox 9">
            <a:extLst>
              <a:ext uri="{FF2B5EF4-FFF2-40B4-BE49-F238E27FC236}">
                <a16:creationId xmlns:a16="http://schemas.microsoft.com/office/drawing/2014/main" id="{5626316D-DB10-1B4A-B41A-49A46F8749BF}"/>
              </a:ext>
            </a:extLst>
          </p:cNvPr>
          <p:cNvSpPr txBox="1"/>
          <p:nvPr/>
        </p:nvSpPr>
        <p:spPr>
          <a:xfrm>
            <a:off x="5129939" y="3518115"/>
            <a:ext cx="7062061" cy="2246769"/>
          </a:xfrm>
          <a:prstGeom prst="rect">
            <a:avLst/>
          </a:prstGeom>
          <a:noFill/>
        </p:spPr>
        <p:txBody>
          <a:bodyPr wrap="square" rtlCol="0">
            <a:spAutoFit/>
          </a:bodyPr>
          <a:lstStyle/>
          <a:p>
            <a:r>
              <a:rPr lang="en-US" sz="1000" dirty="0"/>
              <a:t>Swift Quiver</a:t>
            </a:r>
            <a:br>
              <a:rPr lang="en-US" sz="1000" dirty="0"/>
            </a:br>
            <a:r>
              <a:rPr lang="en-US" sz="1000" dirty="0"/>
              <a:t>Casting time: </a:t>
            </a:r>
            <a:r>
              <a:rPr lang="en-US" sz="1000" b="1" dirty="0"/>
              <a:t>1 Bonus Action</a:t>
            </a:r>
            <a:r>
              <a:rPr lang="en-US" sz="1000" dirty="0"/>
              <a:t> </a:t>
            </a:r>
            <a:br>
              <a:rPr lang="en-US" sz="1000" dirty="0"/>
            </a:br>
            <a:r>
              <a:rPr lang="en-US" sz="1000" dirty="0"/>
              <a:t>Range: </a:t>
            </a:r>
            <a:r>
              <a:rPr lang="en-US" sz="1000" b="1" dirty="0"/>
              <a:t>Touch</a:t>
            </a:r>
            <a:r>
              <a:rPr lang="en-US" sz="1000" dirty="0"/>
              <a:t> </a:t>
            </a:r>
            <a:br>
              <a:rPr lang="en-US" sz="1000" dirty="0"/>
            </a:br>
            <a:r>
              <a:rPr lang="en-US" sz="1000" dirty="0"/>
              <a:t>Components: </a:t>
            </a:r>
            <a:r>
              <a:rPr lang="en-US" sz="1000" b="1" dirty="0"/>
              <a:t>V, S, M (a quiver containing at least one piece of ammunition)</a:t>
            </a:r>
            <a:r>
              <a:rPr lang="en-US" sz="1000" dirty="0"/>
              <a:t> </a:t>
            </a:r>
            <a:br>
              <a:rPr lang="en-US" sz="1000" dirty="0"/>
            </a:br>
            <a:r>
              <a:rPr lang="en-US" sz="1000" dirty="0"/>
              <a:t>Duration: </a:t>
            </a:r>
            <a:r>
              <a:rPr lang="en-US" sz="1000" b="1" dirty="0"/>
              <a:t>Concentration, up to 1 minute</a:t>
            </a:r>
            <a:r>
              <a:rPr lang="en-US" sz="1000" dirty="0"/>
              <a:t> </a:t>
            </a:r>
            <a:br>
              <a:rPr lang="en-US" sz="1000" dirty="0"/>
            </a:br>
            <a:endParaRPr lang="en-US" sz="1000" dirty="0"/>
          </a:p>
          <a:p>
            <a:r>
              <a:rPr lang="en-US" sz="1000" dirty="0"/>
              <a:t>You transmute your quiver so it produces an endless supply of nonmagical ammunition, which seems to leap into your hand when you reach for it.</a:t>
            </a:r>
            <a:br>
              <a:rPr lang="en-US" sz="1000" dirty="0"/>
            </a:br>
            <a:br>
              <a:rPr lang="en-US" sz="1000" dirty="0"/>
            </a:br>
            <a:r>
              <a:rPr lang="en-US" sz="1000" dirty="0"/>
              <a:t>On each of your turns until the spell ends, you can use a bonus action to make two attacks with a weapon that uses ammunition from the quiver. Each time you make such a ranged attack, your quiver magically replaces the piece of ammunition you used with a similar piece of nonmagical ammunition. Any pieces of ammunition created by this spell disintegrate when the spell ends. If the quiver leaves your possession, the spell ends.</a:t>
            </a:r>
          </a:p>
          <a:p>
            <a:endParaRPr lang="en-US" sz="1000" dirty="0"/>
          </a:p>
        </p:txBody>
      </p:sp>
      <p:sp>
        <p:nvSpPr>
          <p:cNvPr id="3" name="TextBox 2">
            <a:extLst>
              <a:ext uri="{FF2B5EF4-FFF2-40B4-BE49-F238E27FC236}">
                <a16:creationId xmlns:a16="http://schemas.microsoft.com/office/drawing/2014/main" id="{80AF689B-5A7E-DA49-AE7B-1AA4AD326D56}"/>
              </a:ext>
            </a:extLst>
          </p:cNvPr>
          <p:cNvSpPr txBox="1"/>
          <p:nvPr/>
        </p:nvSpPr>
        <p:spPr>
          <a:xfrm>
            <a:off x="6294120" y="5764884"/>
            <a:ext cx="5059680" cy="923330"/>
          </a:xfrm>
          <a:prstGeom prst="rect">
            <a:avLst/>
          </a:prstGeom>
          <a:noFill/>
        </p:spPr>
        <p:txBody>
          <a:bodyPr wrap="square" rtlCol="0">
            <a:spAutoFit/>
          </a:bodyPr>
          <a:lstStyle/>
          <a:p>
            <a:r>
              <a:rPr lang="en-US" dirty="0"/>
              <a:t>Because the above spell is thus placed into the Wizard meta-class’s spell list, it is not a High Magic spell.</a:t>
            </a:r>
          </a:p>
        </p:txBody>
      </p:sp>
    </p:spTree>
    <p:extLst>
      <p:ext uri="{BB962C8B-B14F-4D97-AF65-F5344CB8AC3E}">
        <p14:creationId xmlns:p14="http://schemas.microsoft.com/office/powerpoint/2010/main" val="653481886"/>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a:t>
            </a:r>
            <a:r>
              <a:rPr lang="en-US"/>
              <a:t>level 4 spells </a:t>
            </a:r>
            <a:r>
              <a:rPr lang="en-US" dirty="0"/>
              <a:t>(Cleric only)</a:t>
            </a:r>
          </a:p>
        </p:txBody>
      </p:sp>
      <p:pic>
        <p:nvPicPr>
          <p:cNvPr id="5" name="Content Placeholder 4">
            <a:extLst>
              <a:ext uri="{FF2B5EF4-FFF2-40B4-BE49-F238E27FC236}">
                <a16:creationId xmlns:a16="http://schemas.microsoft.com/office/drawing/2014/main" id="{E10FC274-62F9-A248-A168-1603F900AABE}"/>
              </a:ext>
            </a:extLst>
          </p:cNvPr>
          <p:cNvPicPr>
            <a:picLocks noGrp="1" noChangeAspect="1"/>
          </p:cNvPicPr>
          <p:nvPr>
            <p:ph idx="1"/>
          </p:nvPr>
        </p:nvPicPr>
        <p:blipFill>
          <a:blip r:embed="rId2"/>
          <a:stretch>
            <a:fillRect/>
          </a:stretch>
        </p:blipFill>
        <p:spPr>
          <a:xfrm>
            <a:off x="838200" y="1690688"/>
            <a:ext cx="39370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336B857C-813A-854C-8B45-628A1B4CD3D7}"/>
              </a:ext>
            </a:extLst>
          </p:cNvPr>
          <p:cNvSpPr txBox="1"/>
          <p:nvPr/>
        </p:nvSpPr>
        <p:spPr>
          <a:xfrm>
            <a:off x="5036950" y="1363851"/>
            <a:ext cx="7155050" cy="3139321"/>
          </a:xfrm>
          <a:prstGeom prst="rect">
            <a:avLst/>
          </a:prstGeom>
          <a:noFill/>
        </p:spPr>
        <p:txBody>
          <a:bodyPr wrap="square" rtlCol="0">
            <a:spAutoFit/>
          </a:bodyPr>
          <a:lstStyle/>
          <a:p>
            <a:r>
              <a:rPr lang="en-US" dirty="0"/>
              <a:t>Elemental Bane, A Elemental Evil spell: Casting time: </a:t>
            </a:r>
            <a:r>
              <a:rPr lang="en-US" b="1" dirty="0"/>
              <a:t>1 Action</a:t>
            </a:r>
            <a:r>
              <a:rPr lang="en-US" dirty="0"/>
              <a:t>; Range: </a:t>
            </a:r>
            <a:r>
              <a:rPr lang="en-US" b="1" dirty="0"/>
              <a:t>90 feet</a:t>
            </a:r>
            <a:r>
              <a:rPr lang="en-US" dirty="0"/>
              <a:t>; Components: </a:t>
            </a:r>
            <a:r>
              <a:rPr lang="en-US" b="1" dirty="0"/>
              <a:t>V, S</a:t>
            </a:r>
            <a:r>
              <a:rPr lang="en-US" dirty="0"/>
              <a:t>; Duration: </a:t>
            </a:r>
            <a:r>
              <a:rPr lang="en-US" b="1" dirty="0"/>
              <a:t>Concentration, up to 1 minute</a:t>
            </a:r>
            <a:r>
              <a:rPr lang="en-US" dirty="0"/>
              <a:t>. Choose one creature you can see within range, and choose one of the following damage types: acid, cold, fire, lightning, or thunder.</a:t>
            </a:r>
            <a:br>
              <a:rPr lang="en-US" dirty="0"/>
            </a:br>
            <a:r>
              <a:rPr lang="en-US" dirty="0"/>
              <a:t>The target must succeed on a Constitution saving throw or be affected by the spell for its duration. The first time each turn the affected target takes damage of the chosen type, the target takes an extra 2d6 damage of that type. Moreover, the target loses any resistance to that damage type until the spell ends. When you cast this spell using a spell slot of 5th level or higher, you can target one additional creature for each slot level above 4th. The creatures must be within 30 feet of each other when you target them.</a:t>
            </a:r>
          </a:p>
        </p:txBody>
      </p:sp>
      <p:sp>
        <p:nvSpPr>
          <p:cNvPr id="7" name="TextBox 6">
            <a:extLst>
              <a:ext uri="{FF2B5EF4-FFF2-40B4-BE49-F238E27FC236}">
                <a16:creationId xmlns:a16="http://schemas.microsoft.com/office/drawing/2014/main" id="{F706D14F-B707-4047-916D-F13B2805511B}"/>
              </a:ext>
            </a:extLst>
          </p:cNvPr>
          <p:cNvSpPr txBox="1"/>
          <p:nvPr/>
        </p:nvSpPr>
        <p:spPr>
          <a:xfrm>
            <a:off x="0" y="4416985"/>
            <a:ext cx="11541071" cy="2169825"/>
          </a:xfrm>
          <a:prstGeom prst="rect">
            <a:avLst/>
          </a:prstGeom>
          <a:noFill/>
        </p:spPr>
        <p:txBody>
          <a:bodyPr wrap="square" rtlCol="0">
            <a:spAutoFit/>
          </a:bodyPr>
          <a:lstStyle/>
          <a:p>
            <a:r>
              <a:rPr lang="en-US" sz="1500" dirty="0"/>
              <a:t>Guardian of Nature, A spell from </a:t>
            </a:r>
            <a:r>
              <a:rPr lang="en-US" sz="1500" dirty="0" err="1"/>
              <a:t>Xanathar's</a:t>
            </a:r>
            <a:r>
              <a:rPr lang="en-US" sz="1500" dirty="0"/>
              <a:t> Guide To Everything: Casting time: </a:t>
            </a:r>
            <a:r>
              <a:rPr lang="en-US" sz="1500" b="1" dirty="0"/>
              <a:t>1 Bonus Action</a:t>
            </a:r>
            <a:r>
              <a:rPr lang="en-US" sz="1500" dirty="0"/>
              <a:t>; Range: </a:t>
            </a:r>
            <a:r>
              <a:rPr lang="en-US" sz="1500" b="1" dirty="0"/>
              <a:t>Self</a:t>
            </a:r>
            <a:r>
              <a:rPr lang="en-US" sz="1500" dirty="0"/>
              <a:t>; Components: </a:t>
            </a:r>
            <a:r>
              <a:rPr lang="en-US" sz="1500" b="1" dirty="0"/>
              <a:t>V</a:t>
            </a:r>
            <a:r>
              <a:rPr lang="en-US" sz="1500" dirty="0"/>
              <a:t>; Duration: </a:t>
            </a:r>
            <a:r>
              <a:rPr lang="en-US" sz="1500" b="1" dirty="0"/>
              <a:t>Concentration, up to 1 minute</a:t>
            </a:r>
            <a:r>
              <a:rPr lang="en-US" sz="1500" dirty="0"/>
              <a:t>. Transforms you into a powerful guardian. The transformation lasts until the spell ends. You choose one of the following forms to assume: Primal Beast or Great Tree.</a:t>
            </a:r>
            <a:br>
              <a:rPr lang="en-US" sz="1500" dirty="0"/>
            </a:br>
            <a:r>
              <a:rPr lang="en-US" sz="1500" dirty="0"/>
              <a:t>Primal Beast. Bestial fur covers your body, your facial features become feral, and you gain the following benefits:- Your walking speed increases by 10 feet.- You gain </a:t>
            </a:r>
            <a:r>
              <a:rPr lang="en-US" sz="1500" dirty="0" err="1"/>
              <a:t>darkvision</a:t>
            </a:r>
            <a:r>
              <a:rPr lang="en-US" sz="1500" dirty="0"/>
              <a:t> with a range of 120 feet.- You make Strength—based attack rolls with advantage.- Your melee weapon attacks deal an extra 1d6 force damage on a hit.</a:t>
            </a:r>
            <a:br>
              <a:rPr lang="en-US" sz="1500" dirty="0"/>
            </a:br>
            <a:r>
              <a:rPr lang="en-US" sz="1500" dirty="0"/>
              <a:t>Great Tree. Your skin appears barky, leaves sprout from your hair, and you gain the following benefits:. You gain 10 temporary hit points.- You make Constitution saving throws with advantage.- You make Dexterity- and Wisdom-based attack rolls with advantage.- While you are on the ground, the ground within 15 feet of you is difficult terrain for your enemies.</a:t>
            </a:r>
          </a:p>
        </p:txBody>
      </p:sp>
    </p:spTree>
    <p:extLst>
      <p:ext uri="{BB962C8B-B14F-4D97-AF65-F5344CB8AC3E}">
        <p14:creationId xmlns:p14="http://schemas.microsoft.com/office/powerpoint/2010/main" val="1811544258"/>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387888" y="59891"/>
            <a:ext cx="10515600" cy="704258"/>
          </a:xfrm>
        </p:spPr>
        <p:txBody>
          <a:bodyPr/>
          <a:lstStyle/>
          <a:p>
            <a:r>
              <a:rPr lang="en-US" dirty="0"/>
              <a:t>Transmutation level 5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1540" y="1802399"/>
            <a:ext cx="10515600" cy="2060642"/>
          </a:xfrm>
        </p:spPr>
        <p:txBody>
          <a:bodyPr>
            <a:normAutofit fontScale="62500" lnSpcReduction="20000"/>
          </a:bodyPr>
          <a:lstStyle/>
          <a:p>
            <a:pPr marL="0" indent="0">
              <a:buNone/>
            </a:pPr>
            <a:r>
              <a:rPr lang="en-US" dirty="0"/>
              <a:t>Telekinesis (V S): 1 action; 60 feet; Concentration, up to 10 minutes. You can exert you will when you cast the spell and for any of your actions for the duration on one object (under 1000 </a:t>
            </a:r>
            <a:r>
              <a:rPr lang="en-US" dirty="0" err="1"/>
              <a:t>lbs</a:t>
            </a:r>
            <a:r>
              <a:rPr lang="en-US" dirty="0"/>
              <a:t> and not held by a creature, otherwise strength v ) or creature (Huge or smaller; Strength check against your spellcasting modifier) and move it at 64 ft/s^2 acceleration (subtracting the acceleration due to gravity when moving upward) within the range of the spell. You must reassert control on your action of any object to continue holding it up otherwise it falls on the end of the turn after the last turn on which you reasserted control. You exert fine control. Casting at higher levels allows you to gain the ability to move an additional object or creature weighing up to 1000 </a:t>
            </a:r>
            <a:r>
              <a:rPr lang="en-US" dirty="0" err="1"/>
              <a:t>lbs</a:t>
            </a:r>
            <a:r>
              <a:rPr lang="en-US" dirty="0"/>
              <a:t> for each level above 5</a:t>
            </a:r>
            <a:r>
              <a:rPr lang="en-US" baseline="30000" dirty="0"/>
              <a:t>th</a:t>
            </a:r>
            <a:r>
              <a:rPr lang="en-US" dirty="0"/>
              <a:t>. At a level 10 spell slot or higher, that additional object or creature held by your action can be a set of objects and creatures together weighing 1000 </a:t>
            </a:r>
            <a:r>
              <a:rPr lang="en-US" dirty="0" err="1"/>
              <a:t>lbs</a:t>
            </a:r>
            <a:r>
              <a:rPr lang="en-US" dirty="0"/>
              <a:t> that can be moved during your reaction with the range doubling from 60 ft to 120 ft at level 10, to 240 ft at level 11 and so on.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pic>
        <p:nvPicPr>
          <p:cNvPr id="5" name="Picture 4">
            <a:extLst>
              <a:ext uri="{FF2B5EF4-FFF2-40B4-BE49-F238E27FC236}">
                <a16:creationId xmlns:a16="http://schemas.microsoft.com/office/drawing/2014/main" id="{198D16D6-F3A1-F041-8681-C9D6C1F434A9}"/>
              </a:ext>
            </a:extLst>
          </p:cNvPr>
          <p:cNvPicPr>
            <a:picLocks noChangeAspect="1"/>
          </p:cNvPicPr>
          <p:nvPr/>
        </p:nvPicPr>
        <p:blipFill>
          <a:blip r:embed="rId3"/>
          <a:stretch>
            <a:fillRect/>
          </a:stretch>
        </p:blipFill>
        <p:spPr>
          <a:xfrm>
            <a:off x="6991888" y="623672"/>
            <a:ext cx="3911600" cy="1181100"/>
          </a:xfrm>
          <a:prstGeom prst="rect">
            <a:avLst/>
          </a:prstGeom>
        </p:spPr>
      </p:pic>
      <p:pic>
        <p:nvPicPr>
          <p:cNvPr id="6" name="Picture 5">
            <a:extLst>
              <a:ext uri="{FF2B5EF4-FFF2-40B4-BE49-F238E27FC236}">
                <a16:creationId xmlns:a16="http://schemas.microsoft.com/office/drawing/2014/main" id="{6B57100F-514A-C341-AAE3-A39326B0E3FC}"/>
              </a:ext>
            </a:extLst>
          </p:cNvPr>
          <p:cNvPicPr>
            <a:picLocks noChangeAspect="1"/>
          </p:cNvPicPr>
          <p:nvPr/>
        </p:nvPicPr>
        <p:blipFill>
          <a:blip r:embed="rId4"/>
          <a:stretch>
            <a:fillRect/>
          </a:stretch>
        </p:blipFill>
        <p:spPr>
          <a:xfrm>
            <a:off x="3448588" y="706222"/>
            <a:ext cx="3543300" cy="1016000"/>
          </a:xfrm>
          <a:prstGeom prst="rect">
            <a:avLst/>
          </a:prstGeom>
        </p:spPr>
      </p:pic>
      <p:sp>
        <p:nvSpPr>
          <p:cNvPr id="7" name="TextBox 6">
            <a:extLst>
              <a:ext uri="{FF2B5EF4-FFF2-40B4-BE49-F238E27FC236}">
                <a16:creationId xmlns:a16="http://schemas.microsoft.com/office/drawing/2014/main" id="{ECE7E669-D1BD-034C-9406-C65C3055EFAF}"/>
              </a:ext>
            </a:extLst>
          </p:cNvPr>
          <p:cNvSpPr txBox="1"/>
          <p:nvPr/>
        </p:nvSpPr>
        <p:spPr>
          <a:xfrm>
            <a:off x="-6660" y="3811012"/>
            <a:ext cx="12192000" cy="3046988"/>
          </a:xfrm>
          <a:prstGeom prst="rect">
            <a:avLst/>
          </a:prstGeom>
          <a:noFill/>
        </p:spPr>
        <p:txBody>
          <a:bodyPr wrap="square" rtlCol="0">
            <a:spAutoFit/>
          </a:bodyPr>
          <a:lstStyle/>
          <a:p>
            <a:r>
              <a:rPr lang="en-US" sz="1600" dirty="0"/>
              <a:t>Control Winds, A Elemental Evil spell: Casting time: </a:t>
            </a:r>
            <a:r>
              <a:rPr lang="en-US" sz="1600" b="1" dirty="0"/>
              <a:t>1 Action</a:t>
            </a:r>
            <a:r>
              <a:rPr lang="en-US" sz="1600" dirty="0"/>
              <a:t>; Range: </a:t>
            </a:r>
            <a:r>
              <a:rPr lang="en-US" sz="1600" b="1" dirty="0"/>
              <a:t>300 feet</a:t>
            </a:r>
            <a:r>
              <a:rPr lang="en-US" sz="1600" dirty="0"/>
              <a:t>; Components: </a:t>
            </a:r>
            <a:r>
              <a:rPr lang="en-US" sz="1600" b="1" dirty="0"/>
              <a:t>V, S</a:t>
            </a:r>
            <a:r>
              <a:rPr lang="en-US" sz="1600" dirty="0"/>
              <a:t>; Duration: </a:t>
            </a:r>
            <a:r>
              <a:rPr lang="en-US" sz="1600" b="1" dirty="0"/>
              <a:t>Concentration, up to 1 hour</a:t>
            </a:r>
            <a:r>
              <a:rPr lang="en-US" sz="1600" dirty="0"/>
              <a:t>. You take control of the air in a 100-foot cube that you can see within range. Choose one of the following effects when you cast the spell. The effect lasts for the spell’s duration, unless you use your action on a later turn to switch to a different effect. You can also use your action to temporarily halt the effect or to restart one you’ve halted. (1) Gusts. A wind picks up within the cube, continually blowing in a horizontal direction that you choose. You choose the intensity of the wind: calm, moderate, or strong. If the wind is moderate or strong, ranged weapon attacks that pass through it or that are made against targets within the cube have disadvantage on their attack rolls. If the wind is strong, any creature moving against the wind must spend 1 extra foot of movement for each foot moved. (2) Downdraft. You cause a sustained blast of strong wind to blow downward from the top of the cube. Ranged weapon attacks that pass through the cube or that are made against targets within it have disadvantage on their attack rolls. A creature must make a Strength saving throw if it flies into the cube for the first time on a turn or starts its turn there flying. On a failed save, the creature is knocked prone. (3) Updraft. You cause a sustained updraft within the cube, rising upward from the cube’s bottom edge. Creatures that end a fall within the cube take only half damage from the fall. When a creature in the cube makes a vertical jump, the creature can jump up to 10 feet higher than normal.</a:t>
            </a:r>
          </a:p>
        </p:txBody>
      </p:sp>
    </p:spTree>
    <p:extLst>
      <p:ext uri="{BB962C8B-B14F-4D97-AF65-F5344CB8AC3E}">
        <p14:creationId xmlns:p14="http://schemas.microsoft.com/office/powerpoint/2010/main" val="15322330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E07D0-5D83-BF48-B316-91992071CA1C}"/>
              </a:ext>
            </a:extLst>
          </p:cNvPr>
          <p:cNvSpPr>
            <a:spLocks noGrp="1"/>
          </p:cNvSpPr>
          <p:nvPr>
            <p:ph type="title"/>
          </p:nvPr>
        </p:nvSpPr>
        <p:spPr>
          <a:xfrm>
            <a:off x="838199" y="389515"/>
            <a:ext cx="10515600" cy="633413"/>
          </a:xfrm>
        </p:spPr>
        <p:txBody>
          <a:bodyPr>
            <a:normAutofit fontScale="90000"/>
          </a:bodyPr>
          <a:lstStyle/>
          <a:p>
            <a:r>
              <a:rPr lang="en-US" dirty="0"/>
              <a:t>Fighter</a:t>
            </a:r>
          </a:p>
        </p:txBody>
      </p:sp>
      <p:sp>
        <p:nvSpPr>
          <p:cNvPr id="3" name="Content Placeholder 2">
            <a:extLst>
              <a:ext uri="{FF2B5EF4-FFF2-40B4-BE49-F238E27FC236}">
                <a16:creationId xmlns:a16="http://schemas.microsoft.com/office/drawing/2014/main" id="{A12BC08C-F192-8445-8065-CC4239BEC998}"/>
              </a:ext>
            </a:extLst>
          </p:cNvPr>
          <p:cNvSpPr>
            <a:spLocks noGrp="1"/>
          </p:cNvSpPr>
          <p:nvPr>
            <p:ph idx="1"/>
          </p:nvPr>
        </p:nvSpPr>
        <p:spPr>
          <a:xfrm>
            <a:off x="838199" y="1035846"/>
            <a:ext cx="10906125" cy="5593553"/>
          </a:xfrm>
        </p:spPr>
        <p:txBody>
          <a:bodyPr>
            <a:normAutofit fontScale="62500" lnSpcReduction="20000"/>
          </a:bodyPr>
          <a:lstStyle/>
          <a:p>
            <a:r>
              <a:rPr lang="en-US" dirty="0"/>
              <a:t>Has hp=(constitution score *strength score))/(ln(constitution score + strength score)).</a:t>
            </a:r>
          </a:p>
          <a:p>
            <a:r>
              <a:rPr lang="en-US" dirty="0"/>
              <a:t>Has advantage on checks involving strength or dexterity (this would be a normal check if grappling another fighter).</a:t>
            </a:r>
          </a:p>
          <a:p>
            <a:r>
              <a:rPr lang="en-US" dirty="0"/>
              <a:t>Has disadvantage on checks involving wisdom or intelligence (i.e. takes far longer to get through any </a:t>
            </a:r>
            <a:r>
              <a:rPr lang="en-US" dirty="0">
                <a:hlinkClick r:id="rId2" action="ppaction://hlinksldjump"/>
              </a:rPr>
              <a:t>school of magic </a:t>
            </a:r>
            <a:r>
              <a:rPr lang="en-US" dirty="0"/>
              <a:t>depending on your luck in terms of failing out before learning a spell by boredom).</a:t>
            </a:r>
          </a:p>
          <a:p>
            <a:r>
              <a:rPr lang="en-US" dirty="0"/>
              <a:t>Goes to fighting schools to gain proficiencies in different weapons, 1 year for each +1 bonus to the dexterity check to hit a creature with a given weapon as well as the +1 bonus/year in that school to the damage calculation from that particular weapon for which the school exists. Each year also gaining +1 to any of Strength, Dexterity or Constitution. </a:t>
            </a:r>
          </a:p>
          <a:p>
            <a:r>
              <a:rPr lang="en-US" dirty="0"/>
              <a:t>Every 4 years (considering sum of all years at all fighting schools) gain a feat that involves either strength, dexterity or speed.</a:t>
            </a:r>
          </a:p>
          <a:p>
            <a:r>
              <a:rPr lang="en-US" dirty="0"/>
              <a:t>After 5 years at one fighting school, you can attack with that weapon as an additional action on your turn (i.e. you could use your main action and this new action to attack a second time). The second school you finish 5 years in you can use your bonus action to make an attack with that weapon. The third school you finish 5 years in you can use your reaction to make an attack with that weapon. The fourth school you finish 5 years in you gain a third action on your turn, which you can use to attack with that weapon. (Only applies to fighters in particular).</a:t>
            </a:r>
          </a:p>
          <a:p>
            <a:r>
              <a:rPr lang="en-US" dirty="0"/>
              <a:t>To continue at a fighting school, you must pass a check at the beginning of the year of </a:t>
            </a:r>
            <a:r>
              <a:rPr lang="en-US" dirty="0" err="1"/>
              <a:t>X~Uniform</a:t>
            </a:r>
            <a:r>
              <a:rPr lang="en-US" dirty="0"/>
              <a:t>(0, (year to be completed (adding 1 to sum of all years at all fighting schools))^3 + Strength*dexterity*Constitution) X&gt;(year to be completed)^3 for success, giving born Fighters double advantage on continuing in a fighting school (wizards have double disadvantage by the same reasoning, &amp; rangers have on net neither advantage nor disadvantage). Anyone who goes to a fighting school gains features 4 and 5.</a:t>
            </a:r>
          </a:p>
        </p:txBody>
      </p:sp>
      <p:sp>
        <p:nvSpPr>
          <p:cNvPr id="5" name="TextBox 4">
            <a:extLst>
              <a:ext uri="{FF2B5EF4-FFF2-40B4-BE49-F238E27FC236}">
                <a16:creationId xmlns:a16="http://schemas.microsoft.com/office/drawing/2014/main" id="{86A11AB3-4E1F-9644-BE66-1694FA24A717}"/>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553871517"/>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5 spells (Cleric only)</a:t>
            </a:r>
          </a:p>
        </p:txBody>
      </p:sp>
      <p:pic>
        <p:nvPicPr>
          <p:cNvPr id="5" name="Content Placeholder 4">
            <a:extLst>
              <a:ext uri="{FF2B5EF4-FFF2-40B4-BE49-F238E27FC236}">
                <a16:creationId xmlns:a16="http://schemas.microsoft.com/office/drawing/2014/main" id="{C3E07369-2ECE-0A4D-A2DE-CD3F785756A1}"/>
              </a:ext>
            </a:extLst>
          </p:cNvPr>
          <p:cNvPicPr>
            <a:picLocks noGrp="1" noChangeAspect="1"/>
          </p:cNvPicPr>
          <p:nvPr>
            <p:ph idx="1"/>
          </p:nvPr>
        </p:nvPicPr>
        <p:blipFill>
          <a:blip r:embed="rId2"/>
          <a:stretch>
            <a:fillRect/>
          </a:stretch>
        </p:blipFill>
        <p:spPr>
          <a:xfrm>
            <a:off x="838200" y="1690688"/>
            <a:ext cx="38989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8FC6078C-30A1-534F-A91D-C35CB61ACF0D}"/>
              </a:ext>
            </a:extLst>
          </p:cNvPr>
          <p:cNvPicPr>
            <a:picLocks noChangeAspect="1"/>
          </p:cNvPicPr>
          <p:nvPr/>
        </p:nvPicPr>
        <p:blipFill>
          <a:blip r:embed="rId4"/>
          <a:stretch>
            <a:fillRect/>
          </a:stretch>
        </p:blipFill>
        <p:spPr>
          <a:xfrm>
            <a:off x="838200" y="2693988"/>
            <a:ext cx="3911600" cy="990600"/>
          </a:xfrm>
          <a:prstGeom prst="rect">
            <a:avLst/>
          </a:prstGeom>
        </p:spPr>
      </p:pic>
      <p:sp>
        <p:nvSpPr>
          <p:cNvPr id="7" name="TextBox 6">
            <a:extLst>
              <a:ext uri="{FF2B5EF4-FFF2-40B4-BE49-F238E27FC236}">
                <a16:creationId xmlns:a16="http://schemas.microsoft.com/office/drawing/2014/main" id="{88717B32-BDCB-3B47-8A5F-39D5C608CFF6}"/>
              </a:ext>
            </a:extLst>
          </p:cNvPr>
          <p:cNvSpPr txBox="1"/>
          <p:nvPr/>
        </p:nvSpPr>
        <p:spPr>
          <a:xfrm>
            <a:off x="4943959" y="2882685"/>
            <a:ext cx="7248041" cy="646331"/>
          </a:xfrm>
          <a:prstGeom prst="rect">
            <a:avLst/>
          </a:prstGeom>
          <a:noFill/>
        </p:spPr>
        <p:txBody>
          <a:bodyPr wrap="square" rtlCol="0">
            <a:spAutoFit/>
          </a:bodyPr>
          <a:lstStyle/>
          <a:p>
            <a:r>
              <a:rPr lang="en-US" dirty="0"/>
              <a:t>Requires a </a:t>
            </a:r>
            <a:r>
              <a:rPr lang="en-US" dirty="0">
                <a:hlinkClick r:id="rId5" action="ppaction://hlinksldjump"/>
              </a:rPr>
              <a:t>Resurrection</a:t>
            </a:r>
            <a:r>
              <a:rPr lang="en-US" dirty="0"/>
              <a:t>, or </a:t>
            </a:r>
            <a:r>
              <a:rPr lang="en-US" dirty="0">
                <a:hlinkClick r:id="rId6" action="ppaction://hlinksldjump"/>
              </a:rPr>
              <a:t>Soul Cage</a:t>
            </a:r>
            <a:r>
              <a:rPr lang="en-US" dirty="0"/>
              <a:t>, or </a:t>
            </a:r>
            <a:r>
              <a:rPr lang="en-US" dirty="0">
                <a:hlinkClick r:id="rId7" action="ppaction://hlinksldjump"/>
              </a:rPr>
              <a:t>similar</a:t>
            </a:r>
            <a:r>
              <a:rPr lang="en-US" dirty="0"/>
              <a:t> to be used at the same time.</a:t>
            </a:r>
          </a:p>
        </p:txBody>
      </p:sp>
      <p:sp>
        <p:nvSpPr>
          <p:cNvPr id="9" name="TextBox 8">
            <a:extLst>
              <a:ext uri="{FF2B5EF4-FFF2-40B4-BE49-F238E27FC236}">
                <a16:creationId xmlns:a16="http://schemas.microsoft.com/office/drawing/2014/main" id="{A363F665-D5CA-9B41-B6BE-F703352BB740}"/>
              </a:ext>
            </a:extLst>
          </p:cNvPr>
          <p:cNvSpPr txBox="1"/>
          <p:nvPr/>
        </p:nvSpPr>
        <p:spPr>
          <a:xfrm>
            <a:off x="0" y="3529016"/>
            <a:ext cx="12192000" cy="3416320"/>
          </a:xfrm>
          <a:prstGeom prst="rect">
            <a:avLst/>
          </a:prstGeom>
          <a:noFill/>
        </p:spPr>
        <p:txBody>
          <a:bodyPr wrap="square" rtlCol="0">
            <a:spAutoFit/>
          </a:bodyPr>
          <a:lstStyle/>
          <a:p>
            <a:r>
              <a:rPr lang="en-US" dirty="0"/>
              <a:t>Create Homunculus, A spell from </a:t>
            </a:r>
            <a:r>
              <a:rPr lang="en-US" dirty="0" err="1"/>
              <a:t>Xanathar's</a:t>
            </a:r>
            <a:r>
              <a:rPr lang="en-US" dirty="0"/>
              <a:t> Guide To Everything: Casting time: </a:t>
            </a:r>
            <a:r>
              <a:rPr lang="en-US" b="1" dirty="0"/>
              <a:t>1 Hour</a:t>
            </a:r>
            <a:r>
              <a:rPr lang="en-US" dirty="0"/>
              <a:t>; Range: </a:t>
            </a:r>
            <a:r>
              <a:rPr lang="en-US" b="1" dirty="0"/>
              <a:t>Touch</a:t>
            </a:r>
            <a:r>
              <a:rPr lang="en-US" dirty="0"/>
              <a:t>; Components: </a:t>
            </a:r>
            <a:r>
              <a:rPr lang="en-US" b="1" dirty="0"/>
              <a:t>V, S, M (clay, ash, and mandrake root, all of which the spell consumes, and a jewel-encrusted dagger worth at least 1,000 </a:t>
            </a:r>
            <a:r>
              <a:rPr lang="en-US" b="1" dirty="0" err="1"/>
              <a:t>gp</a:t>
            </a:r>
            <a:r>
              <a:rPr lang="en-US" b="1" dirty="0"/>
              <a:t>)</a:t>
            </a:r>
            <a:r>
              <a:rPr lang="en-US" dirty="0"/>
              <a:t>; Duration: </a:t>
            </a:r>
            <a:r>
              <a:rPr lang="en-US" b="1" dirty="0"/>
              <a:t>Instantaneous. </a:t>
            </a:r>
            <a:r>
              <a:rPr lang="en-US" dirty="0"/>
              <a:t>While speaking an intricate incantation, you cut yourself with a jewel-encrusted dagger, taking 2d4 piercing damage that can’t be reduced in any way. You then drip your blood on the spell’s other components and touch them, transforming them into a special construct called a homunculus. The statistics of the homunculus are in the Monster Manual. It is your faithful companion, and it dies if you die. Whenever you finish a long rest, you can spend up to </a:t>
            </a:r>
            <a:br>
              <a:rPr lang="en-US" dirty="0"/>
            </a:br>
            <a:r>
              <a:rPr lang="en-US" dirty="0"/>
              <a:t>(your Consititution-10)/2 if the homunculus is on the same plane of existence as you. Your hit point maximum is reduced by the total, and the homunculus’s hit point maximum and current hit points are both increased by it. This process can reduce you to no lower than 1 hit point. and the change to your and the homunculus’s hit points ends when you finish your next long rest. The reduction to your hit point maximum can’t be removed by any means before then, except by the homunculus‘s death (using Greater Restoration or similar simply moves those hp back to you). You can have only one homunculus at a time (i.e. If you cast this spell while your homunculus lives, the spell fails).</a:t>
            </a:r>
          </a:p>
        </p:txBody>
      </p:sp>
    </p:spTree>
    <p:extLst>
      <p:ext uri="{BB962C8B-B14F-4D97-AF65-F5344CB8AC3E}">
        <p14:creationId xmlns:p14="http://schemas.microsoft.com/office/powerpoint/2010/main" val="628788209"/>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6 spells</a:t>
            </a:r>
          </a:p>
        </p:txBody>
      </p:sp>
      <p:pic>
        <p:nvPicPr>
          <p:cNvPr id="5" name="Content Placeholder 4">
            <a:extLst>
              <a:ext uri="{FF2B5EF4-FFF2-40B4-BE49-F238E27FC236}">
                <a16:creationId xmlns:a16="http://schemas.microsoft.com/office/drawing/2014/main" id="{F9BABBA6-2225-9E47-8D64-A9D06131DE4C}"/>
              </a:ext>
            </a:extLst>
          </p:cNvPr>
          <p:cNvPicPr>
            <a:picLocks noGrp="1" noChangeAspect="1"/>
          </p:cNvPicPr>
          <p:nvPr>
            <p:ph idx="1"/>
          </p:nvPr>
        </p:nvPicPr>
        <p:blipFill>
          <a:blip r:embed="rId2"/>
          <a:stretch>
            <a:fillRect/>
          </a:stretch>
        </p:blipFill>
        <p:spPr>
          <a:xfrm>
            <a:off x="0" y="1317398"/>
            <a:ext cx="3911600" cy="1028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E992CED-C6DF-BC4C-93AD-CA78BC1FBE71}"/>
              </a:ext>
            </a:extLst>
          </p:cNvPr>
          <p:cNvPicPr>
            <a:picLocks noChangeAspect="1"/>
          </p:cNvPicPr>
          <p:nvPr/>
        </p:nvPicPr>
        <p:blipFill>
          <a:blip r:embed="rId4"/>
          <a:stretch>
            <a:fillRect/>
          </a:stretch>
        </p:blipFill>
        <p:spPr>
          <a:xfrm>
            <a:off x="0" y="2346098"/>
            <a:ext cx="3937000" cy="1181100"/>
          </a:xfrm>
          <a:prstGeom prst="rect">
            <a:avLst/>
          </a:prstGeom>
        </p:spPr>
      </p:pic>
      <p:pic>
        <p:nvPicPr>
          <p:cNvPr id="7" name="Picture 6">
            <a:extLst>
              <a:ext uri="{FF2B5EF4-FFF2-40B4-BE49-F238E27FC236}">
                <a16:creationId xmlns:a16="http://schemas.microsoft.com/office/drawing/2014/main" id="{3DBD8E8B-57E5-AC46-B8EE-247A8ED45AB4}"/>
              </a:ext>
            </a:extLst>
          </p:cNvPr>
          <p:cNvPicPr>
            <a:picLocks noChangeAspect="1"/>
          </p:cNvPicPr>
          <p:nvPr/>
        </p:nvPicPr>
        <p:blipFill>
          <a:blip r:embed="rId5"/>
          <a:stretch>
            <a:fillRect/>
          </a:stretch>
        </p:blipFill>
        <p:spPr>
          <a:xfrm>
            <a:off x="0" y="3527198"/>
            <a:ext cx="3924300" cy="1193800"/>
          </a:xfrm>
          <a:prstGeom prst="rect">
            <a:avLst/>
          </a:prstGeom>
        </p:spPr>
      </p:pic>
      <p:sp>
        <p:nvSpPr>
          <p:cNvPr id="8" name="TextBox 7">
            <a:extLst>
              <a:ext uri="{FF2B5EF4-FFF2-40B4-BE49-F238E27FC236}">
                <a16:creationId xmlns:a16="http://schemas.microsoft.com/office/drawing/2014/main" id="{B143CA54-47B2-AA41-B39B-D3FE4C8B5550}"/>
              </a:ext>
            </a:extLst>
          </p:cNvPr>
          <p:cNvSpPr txBox="1"/>
          <p:nvPr/>
        </p:nvSpPr>
        <p:spPr>
          <a:xfrm>
            <a:off x="7113722" y="706222"/>
            <a:ext cx="5078278" cy="2123658"/>
          </a:xfrm>
          <a:prstGeom prst="rect">
            <a:avLst/>
          </a:prstGeom>
          <a:noFill/>
        </p:spPr>
        <p:txBody>
          <a:bodyPr wrap="square" rtlCol="0">
            <a:spAutoFit/>
          </a:bodyPr>
          <a:lstStyle/>
          <a:p>
            <a:r>
              <a:rPr lang="en-US" sz="1200" dirty="0"/>
              <a:t>Investiture of Flame, A Elemental Evil spell: Casting time: </a:t>
            </a:r>
            <a:r>
              <a:rPr lang="en-US" sz="1200" b="1" dirty="0"/>
              <a:t>1 Action</a:t>
            </a:r>
            <a:r>
              <a:rPr lang="en-US" sz="1200" dirty="0"/>
              <a:t>; Range: </a:t>
            </a:r>
            <a:r>
              <a:rPr lang="en-US" sz="1200" b="1" dirty="0"/>
              <a:t>Self</a:t>
            </a:r>
            <a:r>
              <a:rPr lang="en-US" sz="1200" dirty="0"/>
              <a:t>; Components: </a:t>
            </a:r>
            <a:r>
              <a:rPr lang="en-US" sz="1200" b="1" dirty="0"/>
              <a:t>V, S</a:t>
            </a:r>
            <a:r>
              <a:rPr lang="en-US" sz="1200" dirty="0"/>
              <a:t>; Duration: </a:t>
            </a:r>
            <a:r>
              <a:rPr lang="en-US" sz="1200" b="1" dirty="0"/>
              <a:t>Concentration, up to 10 minutes</a:t>
            </a:r>
            <a:r>
              <a:rPr lang="en-US" sz="1200" dirty="0"/>
              <a:t>. Flames race across your body, shedding bright light in a 30-foot radius and dim light for an additional 30 feet for the spell’s duration. The flames don’t harm you. Until the spell ends, you gain the following benefits:• You are immune to fire damage and have resistance to cold damage.• Any creature that moves within 5 feet of you for the first time on a turn or ends its turn there takes 1d10 fire damage.• You can use your action to create a line of fire 15 feet long and 5 feet wide extending from you in a direction you choose. Each creature in the line must make a Dexterity saving throw. A creature takes 4d8 fire damage on a failed save, or half as much damage on a successful one.</a:t>
            </a:r>
          </a:p>
        </p:txBody>
      </p:sp>
      <p:sp>
        <p:nvSpPr>
          <p:cNvPr id="9" name="TextBox 8">
            <a:extLst>
              <a:ext uri="{FF2B5EF4-FFF2-40B4-BE49-F238E27FC236}">
                <a16:creationId xmlns:a16="http://schemas.microsoft.com/office/drawing/2014/main" id="{2FE5C9D2-C9CA-D348-A52D-A94B66DEA102}"/>
              </a:ext>
            </a:extLst>
          </p:cNvPr>
          <p:cNvSpPr txBox="1"/>
          <p:nvPr/>
        </p:nvSpPr>
        <p:spPr>
          <a:xfrm>
            <a:off x="3924300" y="1317398"/>
            <a:ext cx="3189422" cy="3785652"/>
          </a:xfrm>
          <a:prstGeom prst="rect">
            <a:avLst/>
          </a:prstGeom>
          <a:noFill/>
        </p:spPr>
        <p:txBody>
          <a:bodyPr wrap="square" rtlCol="0">
            <a:spAutoFit/>
          </a:bodyPr>
          <a:lstStyle/>
          <a:p>
            <a:r>
              <a:rPr lang="en-US" sz="1200" dirty="0"/>
              <a:t>Investiture of Ice, A Elemental Evil spell: Casting time: </a:t>
            </a:r>
            <a:r>
              <a:rPr lang="en-US" sz="1200" b="1" dirty="0"/>
              <a:t>1 Action</a:t>
            </a:r>
            <a:r>
              <a:rPr lang="en-US" sz="1200" dirty="0"/>
              <a:t>; Range: </a:t>
            </a:r>
            <a:r>
              <a:rPr lang="en-US" sz="1200" b="1" dirty="0"/>
              <a:t>Self</a:t>
            </a:r>
            <a:r>
              <a:rPr lang="en-US" sz="1200" dirty="0"/>
              <a:t>; Components: </a:t>
            </a:r>
            <a:r>
              <a:rPr lang="en-US" sz="1200" b="1" dirty="0"/>
              <a:t>V, S</a:t>
            </a:r>
            <a:r>
              <a:rPr lang="en-US" sz="1200" dirty="0"/>
              <a:t>; Duration: </a:t>
            </a:r>
            <a:r>
              <a:rPr lang="en-US" sz="1200" b="1" dirty="0"/>
              <a:t>Concentration, up to 10 minutes</a:t>
            </a:r>
            <a:r>
              <a:rPr lang="en-US" sz="1200" dirty="0"/>
              <a:t>. Until the spell ends, ice rimes your body, and you gain the following benefits:• You are immune to cold damage and have resistance to fire damage.• You can move across difficult terrain created by ice or snow without spending extra movement.• The ground in a 10-foot radius around you is icy and is difficult terrain for creatures other than you. The radius moves with you.• You can use your action to create a 15-foot cone of freezing wind extending from your outstretched hand in a direction you choose. Each creature in the cone must make a Constitution saving throw. A creature takes 4d6 cold damage on a failed save, or half as much damage on a successful one. A creature that fails its save against this effect has its speed halved until the start of your next turn.</a:t>
            </a:r>
          </a:p>
        </p:txBody>
      </p:sp>
      <p:sp>
        <p:nvSpPr>
          <p:cNvPr id="10" name="TextBox 9">
            <a:extLst>
              <a:ext uri="{FF2B5EF4-FFF2-40B4-BE49-F238E27FC236}">
                <a16:creationId xmlns:a16="http://schemas.microsoft.com/office/drawing/2014/main" id="{C3E1229A-2731-C744-8407-4BB98EFA7B8C}"/>
              </a:ext>
            </a:extLst>
          </p:cNvPr>
          <p:cNvSpPr txBox="1"/>
          <p:nvPr/>
        </p:nvSpPr>
        <p:spPr>
          <a:xfrm>
            <a:off x="7101022" y="2692937"/>
            <a:ext cx="4845803" cy="2862322"/>
          </a:xfrm>
          <a:prstGeom prst="rect">
            <a:avLst/>
          </a:prstGeom>
          <a:noFill/>
        </p:spPr>
        <p:txBody>
          <a:bodyPr wrap="square" rtlCol="0">
            <a:spAutoFit/>
          </a:bodyPr>
          <a:lstStyle/>
          <a:p>
            <a:r>
              <a:rPr lang="en-US" sz="1200" dirty="0"/>
              <a:t>Investiture of Stone, A Elemental Evil spell: Casting time: </a:t>
            </a:r>
            <a:r>
              <a:rPr lang="en-US" sz="1200" b="1" dirty="0"/>
              <a:t>1 Action</a:t>
            </a:r>
            <a:r>
              <a:rPr lang="en-US" sz="1200" dirty="0"/>
              <a:t>; Range: </a:t>
            </a:r>
            <a:r>
              <a:rPr lang="en-US" sz="1200" b="1" dirty="0"/>
              <a:t>Self</a:t>
            </a:r>
            <a:r>
              <a:rPr lang="en-US" sz="1200" dirty="0"/>
              <a:t>; Components: </a:t>
            </a:r>
            <a:r>
              <a:rPr lang="en-US" sz="1200" b="1" dirty="0"/>
              <a:t>V, S</a:t>
            </a:r>
            <a:r>
              <a:rPr lang="en-US" sz="1200" dirty="0"/>
              <a:t>; Duration: </a:t>
            </a:r>
            <a:r>
              <a:rPr lang="en-US" sz="1200" b="1" dirty="0"/>
              <a:t>Concentration, up to 10 minutes</a:t>
            </a:r>
            <a:r>
              <a:rPr lang="en-US" sz="1200" dirty="0"/>
              <a:t>. Until the spell ends, bits of rock spread across your body, and you gain the following benefits:• You have resistance to bludgeoning, piercing, and slashing damage from nonmagical weapons.• You can use your action to create a small earthquake on the ground in a 15-foot radius centered on you. Other creatures on that ground must succeed on a Dexterity saving throw or be knocked prone.• You can move across difficult terrain made of earth or stone without spending extra movement. You can move through solid earth or stone as if it was air and without destabilizing it (However, this causes a </a:t>
            </a:r>
            <a:r>
              <a:rPr lang="en-US" sz="1200" dirty="0">
                <a:hlinkClick r:id="rId6" action="ppaction://hlinksldjump"/>
              </a:rPr>
              <a:t>Ring of Power</a:t>
            </a:r>
            <a:r>
              <a:rPr lang="en-US" sz="1200" dirty="0"/>
              <a:t> to fall off and be left behind), but you can’t end your movement there. If you do so, you are ejected to the nearest unoccupied space, this spell ends, and you are stunned until the end of your next turn.</a:t>
            </a:r>
          </a:p>
          <a:p>
            <a:endParaRPr lang="en-US" sz="1200" dirty="0"/>
          </a:p>
        </p:txBody>
      </p:sp>
      <p:sp>
        <p:nvSpPr>
          <p:cNvPr id="11" name="TextBox 10">
            <a:extLst>
              <a:ext uri="{FF2B5EF4-FFF2-40B4-BE49-F238E27FC236}">
                <a16:creationId xmlns:a16="http://schemas.microsoft.com/office/drawing/2014/main" id="{9DC51652-C595-7048-A42C-ECE405525BA5}"/>
              </a:ext>
            </a:extLst>
          </p:cNvPr>
          <p:cNvSpPr txBox="1"/>
          <p:nvPr/>
        </p:nvSpPr>
        <p:spPr>
          <a:xfrm>
            <a:off x="216977" y="5238427"/>
            <a:ext cx="11975024" cy="1200329"/>
          </a:xfrm>
          <a:prstGeom prst="rect">
            <a:avLst/>
          </a:prstGeom>
          <a:noFill/>
        </p:spPr>
        <p:txBody>
          <a:bodyPr wrap="square" rtlCol="0">
            <a:spAutoFit/>
          </a:bodyPr>
          <a:lstStyle/>
          <a:p>
            <a:r>
              <a:rPr lang="en-US" sz="1200" dirty="0"/>
              <a:t>Investiture of Wind, A Elemental Evil spell: Casting time: </a:t>
            </a:r>
            <a:r>
              <a:rPr lang="en-US" sz="1200" b="1" dirty="0"/>
              <a:t>1 Action</a:t>
            </a:r>
            <a:r>
              <a:rPr lang="en-US" sz="1200" dirty="0"/>
              <a:t>; Range: </a:t>
            </a:r>
            <a:r>
              <a:rPr lang="en-US" sz="1200" b="1" dirty="0"/>
              <a:t>Self</a:t>
            </a:r>
            <a:r>
              <a:rPr lang="en-US" sz="1200" dirty="0"/>
              <a:t>; Components: </a:t>
            </a:r>
            <a:r>
              <a:rPr lang="en-US" sz="1200" b="1" dirty="0"/>
              <a:t>V, S</a:t>
            </a:r>
            <a:r>
              <a:rPr lang="en-US" sz="1200" dirty="0"/>
              <a:t>; Duration: </a:t>
            </a:r>
            <a:r>
              <a:rPr lang="en-US" sz="1200" b="1" dirty="0"/>
              <a:t>Concentration, up to 10 minutes</a:t>
            </a:r>
            <a:r>
              <a:rPr lang="en-US" sz="1200" dirty="0"/>
              <a:t>. Until the spell ends, wind whirls around you, and you gain the following benefits:• Ranged weapon attacks made against you have </a:t>
            </a:r>
            <a:r>
              <a:rPr lang="en-US" sz="1200" dirty="0" err="1"/>
              <a:t>disad</a:t>
            </a:r>
            <a:r>
              <a:rPr lang="en-US" sz="1200" dirty="0"/>
              <a:t>- vantage on the attack roll.• You gain a flying speed of 60 feet. If you are still flying when the spell ends, you fall, unless you can some- how prevent it.• You can use your action to create a 15-foot cube of swirling wind centered on a point you can see within 60 feet of you. Each creature in that area must make a Constitution saving throw. A creature takes 2d10 bludgeoning damage on a failed save, or half as much damage on a successful one. If a Large or smaller creature fails the save, that creature is also pushed up to 10 feet away from the center of the cube.</a:t>
            </a:r>
          </a:p>
          <a:p>
            <a:endParaRPr lang="en-US" sz="1200" dirty="0"/>
          </a:p>
        </p:txBody>
      </p:sp>
    </p:spTree>
    <p:extLst>
      <p:ext uri="{BB962C8B-B14F-4D97-AF65-F5344CB8AC3E}">
        <p14:creationId xmlns:p14="http://schemas.microsoft.com/office/powerpoint/2010/main" val="2124972996"/>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6 spells (Cleric only)</a:t>
            </a:r>
          </a:p>
        </p:txBody>
      </p:sp>
      <p:pic>
        <p:nvPicPr>
          <p:cNvPr id="5" name="Content Placeholder 4">
            <a:extLst>
              <a:ext uri="{FF2B5EF4-FFF2-40B4-BE49-F238E27FC236}">
                <a16:creationId xmlns:a16="http://schemas.microsoft.com/office/drawing/2014/main" id="{F31D38FD-3B03-344F-B751-702FA078BF12}"/>
              </a:ext>
            </a:extLst>
          </p:cNvPr>
          <p:cNvPicPr>
            <a:picLocks noGrp="1" noChangeAspect="1"/>
          </p:cNvPicPr>
          <p:nvPr>
            <p:ph idx="1"/>
          </p:nvPr>
        </p:nvPicPr>
        <p:blipFill>
          <a:blip r:embed="rId2"/>
          <a:stretch>
            <a:fillRect/>
          </a:stretch>
        </p:blipFill>
        <p:spPr>
          <a:xfrm>
            <a:off x="838200" y="1690688"/>
            <a:ext cx="3810000" cy="1282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92DA0650-034B-5248-9075-05FD54F9F635}"/>
              </a:ext>
            </a:extLst>
          </p:cNvPr>
          <p:cNvSpPr txBox="1"/>
          <p:nvPr/>
        </p:nvSpPr>
        <p:spPr>
          <a:xfrm>
            <a:off x="526942" y="2887682"/>
            <a:ext cx="11665058" cy="3970318"/>
          </a:xfrm>
          <a:prstGeom prst="rect">
            <a:avLst/>
          </a:prstGeom>
          <a:noFill/>
        </p:spPr>
        <p:txBody>
          <a:bodyPr wrap="square" rtlCol="0">
            <a:spAutoFit/>
          </a:bodyPr>
          <a:lstStyle/>
          <a:p>
            <a:r>
              <a:rPr lang="en-US" dirty="0"/>
              <a:t>Bones of the Earth, A Elemental Evil spell: Casting time: </a:t>
            </a:r>
            <a:r>
              <a:rPr lang="en-US" b="1" dirty="0"/>
              <a:t>1 Action</a:t>
            </a:r>
            <a:r>
              <a:rPr lang="en-US" dirty="0"/>
              <a:t>; Range: </a:t>
            </a:r>
            <a:r>
              <a:rPr lang="en-US" b="1" dirty="0"/>
              <a:t>120 feet</a:t>
            </a:r>
            <a:r>
              <a:rPr lang="en-US" dirty="0"/>
              <a:t>; Components: </a:t>
            </a:r>
            <a:r>
              <a:rPr lang="en-US" b="1" dirty="0"/>
              <a:t>V, S; </a:t>
            </a:r>
            <a:r>
              <a:rPr lang="en-US" dirty="0"/>
              <a:t>Duration: </a:t>
            </a:r>
            <a:r>
              <a:rPr lang="en-US" b="1" dirty="0"/>
              <a:t>Instantaneous.</a:t>
            </a:r>
            <a:r>
              <a:rPr lang="en-US" dirty="0"/>
              <a:t> You cause up to six pillars of stone to burst from places on the ground that you can see within range. Each pillar is a cylinder that has a diameter of 5 feet and a height of up to 30 feet. The ground where a pillar appears must be wide enough for its diameter, and you can target ground under a creature if that creature is Medium or smaller. Each pillar has AC 5 and 30 hit points. When reduced to 0 hit points, a pillar crumbles into rubble, which creates an area of difficult terrain with a 10-foot radius. The rubble lasts until cleared.</a:t>
            </a:r>
            <a:br>
              <a:rPr lang="en-US" dirty="0"/>
            </a:br>
            <a:r>
              <a:rPr lang="en-US" dirty="0"/>
              <a:t>If a pillar is created under a creature, that creature must succeed on a Dexterity saving throw or be lifted by the pillar. A creature can choose to fail the save.</a:t>
            </a:r>
            <a:br>
              <a:rPr lang="en-US" dirty="0"/>
            </a:br>
            <a:r>
              <a:rPr lang="en-US" dirty="0"/>
              <a:t>If a pillar is prevented from reaching its full height because of a ceiling or other obstacle, a creature on the pillar takes 6d6 bludgeoning damage and is restrained, pinched between the pillar and the obstacle. The restrained creature can use an action to make a Strength or Dexterity check (the creature’s choice) against the spell’s saving throw DC. On a success, the creature is no longer restrained and must either move off the pillar or fall off it.</a:t>
            </a:r>
            <a:br>
              <a:rPr lang="en-US" dirty="0"/>
            </a:br>
            <a:r>
              <a:rPr lang="en-US" dirty="0"/>
              <a:t>At Higher Levels. When you cast this spell using a spell slot of 7th level or higher, you can create two additional pillars for each slot level above 6th.</a:t>
            </a:r>
          </a:p>
        </p:txBody>
      </p:sp>
    </p:spTree>
    <p:extLst>
      <p:ext uri="{BB962C8B-B14F-4D97-AF65-F5344CB8AC3E}">
        <p14:creationId xmlns:p14="http://schemas.microsoft.com/office/powerpoint/2010/main" val="810765495"/>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7 spells</a:t>
            </a:r>
          </a:p>
        </p:txBody>
      </p:sp>
      <p:pic>
        <p:nvPicPr>
          <p:cNvPr id="5" name="Content Placeholder 4">
            <a:extLst>
              <a:ext uri="{FF2B5EF4-FFF2-40B4-BE49-F238E27FC236}">
                <a16:creationId xmlns:a16="http://schemas.microsoft.com/office/drawing/2014/main" id="{981C1E1B-8908-194A-B622-4510DBD99FD1}"/>
              </a:ext>
            </a:extLst>
          </p:cNvPr>
          <p:cNvPicPr>
            <a:picLocks noGrp="1" noChangeAspect="1"/>
          </p:cNvPicPr>
          <p:nvPr>
            <p:ph idx="1"/>
          </p:nvPr>
        </p:nvPicPr>
        <p:blipFill>
          <a:blip r:embed="rId2"/>
          <a:stretch>
            <a:fillRect/>
          </a:stretch>
        </p:blipFill>
        <p:spPr>
          <a:xfrm>
            <a:off x="838200" y="1690688"/>
            <a:ext cx="35687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E1AE21C-B56F-0942-9864-954B108BFB91}"/>
              </a:ext>
            </a:extLst>
          </p:cNvPr>
          <p:cNvPicPr>
            <a:picLocks noChangeAspect="1"/>
          </p:cNvPicPr>
          <p:nvPr/>
        </p:nvPicPr>
        <p:blipFill>
          <a:blip r:embed="rId4"/>
          <a:stretch>
            <a:fillRect/>
          </a:stretch>
        </p:blipFill>
        <p:spPr>
          <a:xfrm>
            <a:off x="844550" y="2706688"/>
            <a:ext cx="3556000" cy="1168400"/>
          </a:xfrm>
          <a:prstGeom prst="rect">
            <a:avLst/>
          </a:prstGeom>
        </p:spPr>
      </p:pic>
      <p:pic>
        <p:nvPicPr>
          <p:cNvPr id="7" name="Picture 6">
            <a:extLst>
              <a:ext uri="{FF2B5EF4-FFF2-40B4-BE49-F238E27FC236}">
                <a16:creationId xmlns:a16="http://schemas.microsoft.com/office/drawing/2014/main" id="{056996A3-3A83-CC43-9589-26CE131C2797}"/>
              </a:ext>
            </a:extLst>
          </p:cNvPr>
          <p:cNvPicPr>
            <a:picLocks noChangeAspect="1"/>
          </p:cNvPicPr>
          <p:nvPr/>
        </p:nvPicPr>
        <p:blipFill>
          <a:blip r:embed="rId5"/>
          <a:stretch>
            <a:fillRect/>
          </a:stretch>
        </p:blipFill>
        <p:spPr>
          <a:xfrm>
            <a:off x="838200" y="4032251"/>
            <a:ext cx="3937000" cy="1130300"/>
          </a:xfrm>
          <a:prstGeom prst="rect">
            <a:avLst/>
          </a:prstGeom>
        </p:spPr>
      </p:pic>
      <p:pic>
        <p:nvPicPr>
          <p:cNvPr id="8" name="Picture 7">
            <a:extLst>
              <a:ext uri="{FF2B5EF4-FFF2-40B4-BE49-F238E27FC236}">
                <a16:creationId xmlns:a16="http://schemas.microsoft.com/office/drawing/2014/main" id="{2E35261B-E293-C248-B450-0CBB7FEFBD6C}"/>
              </a:ext>
            </a:extLst>
          </p:cNvPr>
          <p:cNvPicPr>
            <a:picLocks noChangeAspect="1"/>
          </p:cNvPicPr>
          <p:nvPr/>
        </p:nvPicPr>
        <p:blipFill>
          <a:blip r:embed="rId6"/>
          <a:stretch>
            <a:fillRect/>
          </a:stretch>
        </p:blipFill>
        <p:spPr>
          <a:xfrm>
            <a:off x="831850" y="5162551"/>
            <a:ext cx="3568700" cy="1016000"/>
          </a:xfrm>
          <a:prstGeom prst="rect">
            <a:avLst/>
          </a:prstGeom>
        </p:spPr>
      </p:pic>
      <p:sp>
        <p:nvSpPr>
          <p:cNvPr id="9" name="TextBox 8">
            <a:extLst>
              <a:ext uri="{FF2B5EF4-FFF2-40B4-BE49-F238E27FC236}">
                <a16:creationId xmlns:a16="http://schemas.microsoft.com/office/drawing/2014/main" id="{C226405B-7E7B-7A48-B4D3-A0C94B7E1311}"/>
              </a:ext>
            </a:extLst>
          </p:cNvPr>
          <p:cNvSpPr txBox="1"/>
          <p:nvPr/>
        </p:nvSpPr>
        <p:spPr>
          <a:xfrm>
            <a:off x="4912963" y="1859797"/>
            <a:ext cx="7279037" cy="2862322"/>
          </a:xfrm>
          <a:prstGeom prst="rect">
            <a:avLst/>
          </a:prstGeom>
          <a:noFill/>
        </p:spPr>
        <p:txBody>
          <a:bodyPr wrap="square" rtlCol="0">
            <a:spAutoFit/>
          </a:bodyPr>
          <a:lstStyle/>
          <a:p>
            <a:r>
              <a:rPr lang="en-US" sz="1000" dirty="0" err="1"/>
              <a:t>Tenser’s</a:t>
            </a:r>
            <a:r>
              <a:rPr lang="en-US" sz="1000" dirty="0"/>
              <a:t> Transformation, A spell from </a:t>
            </a:r>
            <a:r>
              <a:rPr lang="en-US" sz="1000" dirty="0" err="1"/>
              <a:t>Xanathar's</a:t>
            </a:r>
            <a:r>
              <a:rPr lang="en-US" sz="1000" dirty="0"/>
              <a:t> Guide To Everything: Casting time: </a:t>
            </a:r>
            <a:r>
              <a:rPr lang="en-US" sz="1000" b="1" dirty="0"/>
              <a:t>1 Action</a:t>
            </a:r>
            <a:r>
              <a:rPr lang="en-US" sz="1000" dirty="0"/>
              <a:t> </a:t>
            </a:r>
            <a:br>
              <a:rPr lang="en-US" sz="1000" dirty="0"/>
            </a:br>
            <a:r>
              <a:rPr lang="en-US" sz="1000" dirty="0"/>
              <a:t>Range: </a:t>
            </a:r>
            <a:r>
              <a:rPr lang="en-US" sz="1000" b="1" dirty="0"/>
              <a:t>Self</a:t>
            </a:r>
            <a:r>
              <a:rPr lang="en-US" sz="1000" dirty="0"/>
              <a:t> </a:t>
            </a:r>
            <a:br>
              <a:rPr lang="en-US" sz="1000" dirty="0"/>
            </a:br>
            <a:r>
              <a:rPr lang="en-US" sz="1000" dirty="0"/>
              <a:t>Components: </a:t>
            </a:r>
            <a:r>
              <a:rPr lang="en-US" sz="1000" b="1" dirty="0"/>
              <a:t>V, S, M (a few hairs from a bull)</a:t>
            </a:r>
            <a:r>
              <a:rPr lang="en-US" sz="1000" dirty="0"/>
              <a:t> </a:t>
            </a:r>
            <a:br>
              <a:rPr lang="en-US" sz="1000" dirty="0"/>
            </a:br>
            <a:r>
              <a:rPr lang="en-US" sz="1000" dirty="0"/>
              <a:t>Duration: </a:t>
            </a:r>
            <a:r>
              <a:rPr lang="en-US" sz="1000" b="1" dirty="0"/>
              <a:t>Concentration, up to 10 minutes</a:t>
            </a:r>
            <a:r>
              <a:rPr lang="en-US" sz="1000" dirty="0"/>
              <a:t> </a:t>
            </a:r>
            <a:br>
              <a:rPr lang="en-US" sz="1000" dirty="0"/>
            </a:br>
            <a:endParaRPr lang="en-US" sz="1000" dirty="0"/>
          </a:p>
          <a:p>
            <a:r>
              <a:rPr lang="en-US" sz="1000" dirty="0"/>
              <a:t>You endow yourself with endurance and martial prowess fueled by magic. Until the spell ends, you can’t cast spells, and you gain the following benefits:</a:t>
            </a:r>
            <a:br>
              <a:rPr lang="en-US" sz="1000" dirty="0"/>
            </a:br>
            <a:r>
              <a:rPr lang="en-US" sz="1000" dirty="0"/>
              <a:t>- You gain 50 temporary hit points. If any of these remain when the spell ends, they are lost.</a:t>
            </a:r>
            <a:br>
              <a:rPr lang="en-US" sz="1000" dirty="0"/>
            </a:br>
            <a:r>
              <a:rPr lang="en-US" sz="1000" dirty="0"/>
              <a:t>- You have advantage on attack rolls that you make with simple and martial weapons.</a:t>
            </a:r>
            <a:br>
              <a:rPr lang="en-US" sz="1000" dirty="0"/>
            </a:br>
            <a:r>
              <a:rPr lang="en-US" sz="1000" dirty="0"/>
              <a:t>- When you hit a target with a weapon attack, that target takes an extra 2d12 force</a:t>
            </a:r>
            <a:br>
              <a:rPr lang="en-US" sz="1000" dirty="0"/>
            </a:br>
            <a:r>
              <a:rPr lang="en-US" sz="1000" dirty="0"/>
              <a:t>damage.</a:t>
            </a:r>
            <a:br>
              <a:rPr lang="en-US" sz="1000" dirty="0"/>
            </a:br>
            <a:r>
              <a:rPr lang="en-US" sz="1000" dirty="0"/>
              <a:t>- You have proficiency with all armor, shields, simple weapons, and martial weapons.</a:t>
            </a:r>
            <a:br>
              <a:rPr lang="en-US" sz="1000" dirty="0"/>
            </a:br>
            <a:r>
              <a:rPr lang="en-US" sz="1000" dirty="0"/>
              <a:t>- You have proficiency in Strength and Constitution saving throws.</a:t>
            </a:r>
            <a:br>
              <a:rPr lang="en-US" sz="1000" dirty="0"/>
            </a:br>
            <a:r>
              <a:rPr lang="en-US" sz="1000" dirty="0"/>
              <a:t>- You can attack twice, instead of once, when you take the Attack action on your turn. You ignore this benefit if you already have a feature, like Extra Attack, that gives you extra attacks.</a:t>
            </a:r>
            <a:br>
              <a:rPr lang="en-US" sz="1000" dirty="0"/>
            </a:br>
            <a:br>
              <a:rPr lang="en-US" sz="1000" dirty="0"/>
            </a:br>
            <a:r>
              <a:rPr lang="en-US" sz="1000" dirty="0"/>
              <a:t>Immediately after the spell ends, you must succeed on a DC 15 Constitution saving throw or suffer one level of exhaustion.</a:t>
            </a:r>
          </a:p>
          <a:p>
            <a:endParaRPr lang="en-US" sz="1000" dirty="0"/>
          </a:p>
        </p:txBody>
      </p:sp>
    </p:spTree>
    <p:extLst>
      <p:ext uri="{BB962C8B-B14F-4D97-AF65-F5344CB8AC3E}">
        <p14:creationId xmlns:p14="http://schemas.microsoft.com/office/powerpoint/2010/main" val="2941016391"/>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a:t>
            </a:r>
            <a:r>
              <a:rPr lang="en-US"/>
              <a:t>level </a:t>
            </a:r>
            <a:r>
              <a:rPr lang="en-US" dirty="0"/>
              <a:t>7</a:t>
            </a:r>
            <a:r>
              <a:rPr lang="en-US"/>
              <a:t> </a:t>
            </a:r>
            <a:r>
              <a:rPr lang="en-US" dirty="0"/>
              <a:t>spells </a:t>
            </a:r>
            <a:r>
              <a:rPr lang="en-US"/>
              <a:t>(Cleric only)</a:t>
            </a:r>
            <a:endParaRPr lang="en-US" dirty="0"/>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70000" lnSpcReduction="20000"/>
          </a:bodyPr>
          <a:lstStyle/>
          <a:p>
            <a:pPr marL="0" indent="0">
              <a:buNone/>
            </a:pPr>
            <a:r>
              <a:rPr lang="en-US" dirty="0"/>
              <a:t>Mass Polymorph, A spell from </a:t>
            </a:r>
            <a:r>
              <a:rPr lang="en-US" dirty="0" err="1"/>
              <a:t>Xanathar's</a:t>
            </a:r>
            <a:r>
              <a:rPr lang="en-US" dirty="0"/>
              <a:t> Guide To Everything: Casting time: </a:t>
            </a:r>
            <a:r>
              <a:rPr lang="en-US" b="1" dirty="0"/>
              <a:t>1 Action</a:t>
            </a:r>
            <a:r>
              <a:rPr lang="en-US" dirty="0"/>
              <a:t>; Range: </a:t>
            </a:r>
            <a:r>
              <a:rPr lang="en-US" b="1" dirty="0"/>
              <a:t>120 feet</a:t>
            </a:r>
            <a:r>
              <a:rPr lang="en-US" dirty="0"/>
              <a:t>; Components: </a:t>
            </a:r>
            <a:r>
              <a:rPr lang="en-US" b="1" dirty="0"/>
              <a:t>V. S, M (a caterpillar cocoon)</a:t>
            </a:r>
            <a:r>
              <a:rPr lang="en-US" dirty="0"/>
              <a:t>; Duration: </a:t>
            </a:r>
            <a:r>
              <a:rPr lang="en-US" b="1" dirty="0"/>
              <a:t>Concentration, up to 1 hour</a:t>
            </a:r>
            <a:r>
              <a:rPr lang="en-US" dirty="0"/>
              <a:t> </a:t>
            </a:r>
            <a:br>
              <a:rPr lang="en-US" dirty="0"/>
            </a:br>
            <a:r>
              <a:rPr lang="en-US" dirty="0"/>
              <a:t>You transform up to ten creatures of your choice that you can see within range. An unwilling target must succeed on a Wisdom saving throw to resist the transformation. An unwilling </a:t>
            </a:r>
            <a:r>
              <a:rPr lang="en-US" dirty="0" err="1"/>
              <a:t>shapechanger</a:t>
            </a:r>
            <a:r>
              <a:rPr lang="en-US" dirty="0"/>
              <a:t> automatically succeeds on the save. Each target assumes a beast form of your choice, and you can choose the same form or different ones for each target. The new form can be any beast you have seen whose challenge rating is equal to or less than the target’s (or half the target’s level, if the target doesn’t have a challenge rating). The target’s game statistics, including mental ability scores, are replaced by the statistics of the chosen beast, but the target retains its hit points, alignment, and personality. Each target gains a number of temporary hit points equal to the hit points of its new form. These temporary hit points can’t be replaced by temporary hit points from another source. A target reverts to its normal form when it has no more temporary hit points or it dies. If the spell ends before then, the creature loses all its temporary hit points and reverts to its normal form.</a:t>
            </a:r>
            <a:br>
              <a:rPr lang="en-US" dirty="0"/>
            </a:br>
            <a:r>
              <a:rPr lang="en-US" dirty="0"/>
              <a:t>The creature is limited in the actions it can perform by the nature of its new form. It can’t speak, cast spells, or do anything else that requires hands or speech. The target’s gear melds into the new form. The target can’t activate, use, wield, or otherwise benefit from any of its equipment.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816136137"/>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8 spells</a:t>
            </a:r>
          </a:p>
        </p:txBody>
      </p:sp>
      <p:pic>
        <p:nvPicPr>
          <p:cNvPr id="5" name="Content Placeholder 4">
            <a:extLst>
              <a:ext uri="{FF2B5EF4-FFF2-40B4-BE49-F238E27FC236}">
                <a16:creationId xmlns:a16="http://schemas.microsoft.com/office/drawing/2014/main" id="{6C972AF8-5A39-EB40-94BF-665CCE491C96}"/>
              </a:ext>
            </a:extLst>
          </p:cNvPr>
          <p:cNvPicPr>
            <a:picLocks noGrp="1" noChangeAspect="1"/>
          </p:cNvPicPr>
          <p:nvPr>
            <p:ph idx="1"/>
          </p:nvPr>
        </p:nvPicPr>
        <p:blipFill>
          <a:blip r:embed="rId2"/>
          <a:stretch>
            <a:fillRect/>
          </a:stretch>
        </p:blipFill>
        <p:spPr>
          <a:xfrm>
            <a:off x="838200" y="1690688"/>
            <a:ext cx="3924300" cy="13716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0E71A0D-B241-4947-8754-3FD4DCAB4268}"/>
              </a:ext>
            </a:extLst>
          </p:cNvPr>
          <p:cNvPicPr>
            <a:picLocks noChangeAspect="1"/>
          </p:cNvPicPr>
          <p:nvPr/>
        </p:nvPicPr>
        <p:blipFill>
          <a:blip r:embed="rId4"/>
          <a:stretch>
            <a:fillRect/>
          </a:stretch>
        </p:blipFill>
        <p:spPr>
          <a:xfrm>
            <a:off x="838200" y="3016251"/>
            <a:ext cx="3568700" cy="1003300"/>
          </a:xfrm>
          <a:prstGeom prst="rect">
            <a:avLst/>
          </a:prstGeom>
        </p:spPr>
      </p:pic>
    </p:spTree>
    <p:extLst>
      <p:ext uri="{BB962C8B-B14F-4D97-AF65-F5344CB8AC3E}">
        <p14:creationId xmlns:p14="http://schemas.microsoft.com/office/powerpoint/2010/main" val="2449225147"/>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a:t>
            </a:r>
            <a:r>
              <a:rPr lang="en-US"/>
              <a:t>level </a:t>
            </a:r>
            <a:r>
              <a:rPr lang="en-US" dirty="0"/>
              <a:t>8</a:t>
            </a:r>
            <a:r>
              <a:rPr lang="en-US"/>
              <a:t> </a:t>
            </a:r>
            <a:r>
              <a:rPr lang="en-US" dirty="0"/>
              <a:t>spells </a:t>
            </a:r>
            <a:r>
              <a:rPr lang="en-US"/>
              <a:t>(Cleric only)</a:t>
            </a:r>
            <a:endParaRPr lang="en-US" dirty="0"/>
          </a:p>
        </p:txBody>
      </p:sp>
      <p:pic>
        <p:nvPicPr>
          <p:cNvPr id="5" name="Content Placeholder 4">
            <a:extLst>
              <a:ext uri="{FF2B5EF4-FFF2-40B4-BE49-F238E27FC236}">
                <a16:creationId xmlns:a16="http://schemas.microsoft.com/office/drawing/2014/main" id="{95769615-BF7A-F649-837D-060DF631A8FA}"/>
              </a:ext>
            </a:extLst>
          </p:cNvPr>
          <p:cNvPicPr>
            <a:picLocks noGrp="1" noChangeAspect="1"/>
          </p:cNvPicPr>
          <p:nvPr>
            <p:ph idx="1"/>
          </p:nvPr>
        </p:nvPicPr>
        <p:blipFill>
          <a:blip r:embed="rId2"/>
          <a:stretch>
            <a:fillRect/>
          </a:stretch>
        </p:blipFill>
        <p:spPr>
          <a:xfrm>
            <a:off x="838200" y="1690688"/>
            <a:ext cx="39243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4216351538"/>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9 spells</a:t>
            </a:r>
          </a:p>
        </p:txBody>
      </p:sp>
      <p:pic>
        <p:nvPicPr>
          <p:cNvPr id="5" name="Content Placeholder 4">
            <a:extLst>
              <a:ext uri="{FF2B5EF4-FFF2-40B4-BE49-F238E27FC236}">
                <a16:creationId xmlns:a16="http://schemas.microsoft.com/office/drawing/2014/main" id="{6ECB07E2-89F3-9F42-A360-E09D805E7528}"/>
              </a:ext>
            </a:extLst>
          </p:cNvPr>
          <p:cNvPicPr>
            <a:picLocks noGrp="1" noChangeAspect="1"/>
          </p:cNvPicPr>
          <p:nvPr>
            <p:ph idx="1"/>
          </p:nvPr>
        </p:nvPicPr>
        <p:blipFill>
          <a:blip r:embed="rId2"/>
          <a:stretch>
            <a:fillRect/>
          </a:stretch>
        </p:blipFill>
        <p:spPr>
          <a:xfrm>
            <a:off x="838200" y="1690688"/>
            <a:ext cx="39370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4B61071-4158-9849-9EA3-80A64C9CAC77}"/>
              </a:ext>
            </a:extLst>
          </p:cNvPr>
          <p:cNvPicPr>
            <a:picLocks noChangeAspect="1"/>
          </p:cNvPicPr>
          <p:nvPr/>
        </p:nvPicPr>
        <p:blipFill>
          <a:blip r:embed="rId4"/>
          <a:stretch>
            <a:fillRect/>
          </a:stretch>
        </p:blipFill>
        <p:spPr>
          <a:xfrm>
            <a:off x="838200" y="2871788"/>
            <a:ext cx="4191000" cy="1079500"/>
          </a:xfrm>
          <a:prstGeom prst="rect">
            <a:avLst/>
          </a:prstGeom>
        </p:spPr>
      </p:pic>
      <p:pic>
        <p:nvPicPr>
          <p:cNvPr id="7" name="Picture 6">
            <a:extLst>
              <a:ext uri="{FF2B5EF4-FFF2-40B4-BE49-F238E27FC236}">
                <a16:creationId xmlns:a16="http://schemas.microsoft.com/office/drawing/2014/main" id="{DAFEBAB6-8101-734B-971D-5C3F69FA25EE}"/>
              </a:ext>
            </a:extLst>
          </p:cNvPr>
          <p:cNvPicPr>
            <a:picLocks noChangeAspect="1"/>
          </p:cNvPicPr>
          <p:nvPr/>
        </p:nvPicPr>
        <p:blipFill>
          <a:blip r:embed="rId5"/>
          <a:stretch>
            <a:fillRect/>
          </a:stretch>
        </p:blipFill>
        <p:spPr>
          <a:xfrm>
            <a:off x="838200" y="3999694"/>
            <a:ext cx="4191000" cy="1206500"/>
          </a:xfrm>
          <a:prstGeom prst="rect">
            <a:avLst/>
          </a:prstGeom>
        </p:spPr>
      </p:pic>
      <p:sp>
        <p:nvSpPr>
          <p:cNvPr id="3" name="TextBox 2">
            <a:extLst>
              <a:ext uri="{FF2B5EF4-FFF2-40B4-BE49-F238E27FC236}">
                <a16:creationId xmlns:a16="http://schemas.microsoft.com/office/drawing/2014/main" id="{F8E843B3-C795-B048-A64A-D1D338B32B0D}"/>
              </a:ext>
            </a:extLst>
          </p:cNvPr>
          <p:cNvSpPr txBox="1"/>
          <p:nvPr/>
        </p:nvSpPr>
        <p:spPr>
          <a:xfrm>
            <a:off x="5357813" y="3999694"/>
            <a:ext cx="4057650" cy="1200329"/>
          </a:xfrm>
          <a:prstGeom prst="rect">
            <a:avLst/>
          </a:prstGeom>
          <a:noFill/>
        </p:spPr>
        <p:txBody>
          <a:bodyPr wrap="square" rtlCol="0">
            <a:spAutoFit/>
          </a:bodyPr>
          <a:lstStyle/>
          <a:p>
            <a:r>
              <a:rPr lang="en-US" dirty="0"/>
              <a:t>Turning a creature into an object “permanently” </a:t>
            </a:r>
            <a:r>
              <a:rPr lang="en-US"/>
              <a:t>can also be </a:t>
            </a:r>
            <a:r>
              <a:rPr lang="en-US" dirty="0"/>
              <a:t>undone with </a:t>
            </a:r>
            <a:r>
              <a:rPr lang="en-US" dirty="0">
                <a:hlinkClick r:id="rId6" action="ppaction://hlinksldjump"/>
              </a:rPr>
              <a:t>lesser restoration</a:t>
            </a:r>
            <a:r>
              <a:rPr lang="en-US" dirty="0"/>
              <a:t>, </a:t>
            </a:r>
            <a:r>
              <a:rPr lang="en-US" dirty="0">
                <a:hlinkClick r:id="rId7" action="ppaction://hlinksldjump"/>
              </a:rPr>
              <a:t>remove curse</a:t>
            </a:r>
            <a:r>
              <a:rPr lang="en-US" dirty="0"/>
              <a:t>, </a:t>
            </a:r>
            <a:r>
              <a:rPr lang="en-US" dirty="0">
                <a:hlinkClick r:id="rId8" action="ppaction://hlinksldjump"/>
              </a:rPr>
              <a:t>greater restoration</a:t>
            </a:r>
            <a:r>
              <a:rPr lang="en-US" dirty="0"/>
              <a:t>, or equivalent </a:t>
            </a:r>
            <a:r>
              <a:rPr lang="en-US" dirty="0">
                <a:hlinkClick r:id="rId9" action="ppaction://hlinksldjump"/>
              </a:rPr>
              <a:t>high magic</a:t>
            </a:r>
            <a:r>
              <a:rPr lang="en-US" dirty="0"/>
              <a:t>.</a:t>
            </a:r>
          </a:p>
        </p:txBody>
      </p:sp>
      <p:sp>
        <p:nvSpPr>
          <p:cNvPr id="8" name="TextBox 7">
            <a:extLst>
              <a:ext uri="{FF2B5EF4-FFF2-40B4-BE49-F238E27FC236}">
                <a16:creationId xmlns:a16="http://schemas.microsoft.com/office/drawing/2014/main" id="{758948A7-AA9A-D447-BE43-A4CD5F0ECF0D}"/>
              </a:ext>
            </a:extLst>
          </p:cNvPr>
          <p:cNvSpPr txBox="1"/>
          <p:nvPr/>
        </p:nvSpPr>
        <p:spPr>
          <a:xfrm>
            <a:off x="4775200" y="1690688"/>
            <a:ext cx="6578600" cy="923330"/>
          </a:xfrm>
          <a:prstGeom prst="rect">
            <a:avLst/>
          </a:prstGeom>
          <a:noFill/>
        </p:spPr>
        <p:txBody>
          <a:bodyPr wrap="square" rtlCol="0">
            <a:spAutoFit/>
          </a:bodyPr>
          <a:lstStyle/>
          <a:p>
            <a:r>
              <a:rPr lang="en-US" dirty="0"/>
              <a:t>Shape change is revised to be that when you get any new form as an action, you retain the hp of the first form you turned into when you  cast this spell (less the damage you have taken since that cast).</a:t>
            </a:r>
          </a:p>
        </p:txBody>
      </p:sp>
    </p:spTree>
    <p:extLst>
      <p:ext uri="{BB962C8B-B14F-4D97-AF65-F5344CB8AC3E}">
        <p14:creationId xmlns:p14="http://schemas.microsoft.com/office/powerpoint/2010/main" val="693382585"/>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a:t>
            </a:r>
            <a:r>
              <a:rPr lang="en-US"/>
              <a:t>level </a:t>
            </a:r>
            <a:r>
              <a:rPr lang="en-US" dirty="0"/>
              <a:t>9</a:t>
            </a:r>
            <a:r>
              <a:rPr lang="en-US"/>
              <a:t> </a:t>
            </a:r>
            <a:r>
              <a:rPr lang="en-US" dirty="0"/>
              <a:t>spells </a:t>
            </a:r>
            <a:r>
              <a:rPr lang="en-US"/>
              <a:t>(Cleric only)</a:t>
            </a:r>
            <a:endParaRPr lang="en-US" dirty="0"/>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85000" lnSpcReduction="10000"/>
          </a:bodyPr>
          <a:lstStyle/>
          <a:p>
            <a:pPr marL="0" indent="0">
              <a:buNone/>
            </a:pPr>
            <a:r>
              <a:rPr lang="en-US" dirty="0"/>
              <a:t>Pyrotechnics, A Elemental Evil spell; Casting time: </a:t>
            </a:r>
            <a:r>
              <a:rPr lang="en-US" b="1" dirty="0"/>
              <a:t>1 Action</a:t>
            </a:r>
            <a:r>
              <a:rPr lang="en-US" dirty="0"/>
              <a:t>; Range: </a:t>
            </a:r>
            <a:r>
              <a:rPr lang="en-US" b="1" dirty="0"/>
              <a:t>sight</a:t>
            </a:r>
            <a:r>
              <a:rPr lang="en-US" dirty="0"/>
              <a:t>; Components: </a:t>
            </a:r>
            <a:r>
              <a:rPr lang="en-US" b="1" dirty="0"/>
              <a:t>V, S</a:t>
            </a:r>
            <a:r>
              <a:rPr lang="en-US" dirty="0"/>
              <a:t>; Duration: </a:t>
            </a:r>
            <a:r>
              <a:rPr lang="en-US" b="1" dirty="0"/>
              <a:t>Instantaneous</a:t>
            </a:r>
            <a:r>
              <a:rPr lang="en-US" dirty="0"/>
              <a:t>. Choose an area of nonmagical flame that you can see and that fits within a 5-foot cube within range. You can extinguish the fire in that area, and you create either fireworks or smoke when you do so.</a:t>
            </a:r>
            <a:br>
              <a:rPr lang="en-US" dirty="0"/>
            </a:br>
            <a:r>
              <a:rPr lang="en-US" dirty="0"/>
              <a:t>Fireworks. The target explodes with a dazzling display of colors. Each creature within sight of the target must succeed on a Constitution saving throw or become blinded until the end of your next turn. You can also make a non-damaging effect made from what looks like the fire that extends into all open space connected to where the fire was that lasts until dispelled.</a:t>
            </a:r>
            <a:br>
              <a:rPr lang="en-US" dirty="0"/>
            </a:br>
            <a:r>
              <a:rPr lang="en-US" dirty="0"/>
              <a:t>Smoke. Thick black smoke spreads out from the target in a 20-foot radius, moving around corners. The area of the smoke is heavily obscured. The smoke persists for 1 minute or until a strong wind disperses it.</a:t>
            </a:r>
          </a:p>
          <a:p>
            <a:pPr marL="0" indent="0">
              <a:buNone/>
            </a:pPr>
            <a:br>
              <a:rPr lang="en-US" dirty="0"/>
            </a:b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230828463"/>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10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70000" lnSpcReduction="20000"/>
          </a:bodyPr>
          <a:lstStyle/>
          <a:p>
            <a:pPr marL="0" indent="0">
              <a:buNone/>
            </a:pPr>
            <a:r>
              <a:rPr lang="en-US" dirty="0"/>
              <a:t>Twin Spell (V S) (is the one of </a:t>
            </a:r>
            <a:r>
              <a:rPr lang="en-US" dirty="0">
                <a:hlinkClick r:id="rId2" action="ppaction://hlinksldjump"/>
              </a:rPr>
              <a:t>two</a:t>
            </a:r>
            <a:r>
              <a:rPr lang="en-US" dirty="0"/>
              <a:t> spells that cannot be multicast through a </a:t>
            </a:r>
            <a:r>
              <a:rPr lang="en-US" dirty="0">
                <a:hlinkClick r:id="rId3" action="ppaction://hlinksldjump"/>
              </a:rPr>
              <a:t>Ring of Power</a:t>
            </a:r>
            <a:r>
              <a:rPr lang="en-US" dirty="0"/>
              <a:t>)</a:t>
            </a:r>
          </a:p>
          <a:p>
            <a:pPr marL="0" indent="0">
              <a:buNone/>
            </a:pPr>
            <a:r>
              <a:rPr lang="en-US" dirty="0" err="1"/>
              <a:t>instantaneuous</a:t>
            </a:r>
            <a:r>
              <a:rPr lang="en-US" dirty="0"/>
              <a:t>; 60 feet; Concentration (no time limit is stated, so the time extension rules of the </a:t>
            </a:r>
            <a:r>
              <a:rPr lang="en-US" dirty="0">
                <a:hlinkClick r:id="rId4" action="ppaction://hlinksldjump"/>
              </a:rPr>
              <a:t>School of Transmutation </a:t>
            </a:r>
            <a:r>
              <a:rPr lang="en-US" dirty="0"/>
              <a:t>don’t apply to this)</a:t>
            </a:r>
          </a:p>
          <a:p>
            <a:pPr marL="0" indent="0">
              <a:buNone/>
            </a:pPr>
            <a:r>
              <a:rPr lang="en-US" dirty="0"/>
              <a:t>A spell you know is going to be cast is twinned so that it is cast twice (the way in which this second casting is used is controlled either by that original caster or the Control Spell spell, who of course control the original single cast).</a:t>
            </a:r>
          </a:p>
          <a:p>
            <a:pPr marL="0" indent="0">
              <a:buNone/>
            </a:pPr>
            <a:r>
              <a:rPr lang="en-US" dirty="0"/>
              <a:t>Two Twin Spell spells from different castings cast on the same casting of another spell make 4 castings of that other spell. Three castings on one target casting make 6 castings of the target spell, increasing by 2, etc.</a:t>
            </a:r>
          </a:p>
          <a:p>
            <a:pPr marL="0" indent="0">
              <a:buNone/>
            </a:pPr>
            <a:r>
              <a:rPr lang="en-US" dirty="0"/>
              <a:t>Both casts of the spell end when concentration is lost anywhere (i.e. in other words two casters are always required, even for twinning non-concentration spells, though for non-concentration spells, that caster can leave the casting behind) (if the duration on the other spell is extended past a time limit on the spell description due to how the School of Magic for that spell has given them benefits like that (when used inside a </a:t>
            </a:r>
            <a:r>
              <a:rPr lang="en-US" dirty="0">
                <a:hlinkClick r:id="rId5" action="ppaction://hlinksldjump"/>
              </a:rPr>
              <a:t>Mythalar</a:t>
            </a:r>
            <a:r>
              <a:rPr lang="en-US" dirty="0"/>
              <a:t> this is the benefits of the schools of the caster of the Find Spell spell at the time of their casting of it based on previous years in those schools), then during that time concentration need only be held on the casting of the Twin Spell spell).</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spTree>
    <p:extLst>
      <p:ext uri="{BB962C8B-B14F-4D97-AF65-F5344CB8AC3E}">
        <p14:creationId xmlns:p14="http://schemas.microsoft.com/office/powerpoint/2010/main" val="32291136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685DE-9F54-7046-8794-2C497B5C6FCE}"/>
              </a:ext>
            </a:extLst>
          </p:cNvPr>
          <p:cNvSpPr>
            <a:spLocks noGrp="1"/>
          </p:cNvSpPr>
          <p:nvPr>
            <p:ph type="title"/>
          </p:nvPr>
        </p:nvSpPr>
        <p:spPr>
          <a:xfrm>
            <a:off x="964406" y="0"/>
            <a:ext cx="10515600" cy="768350"/>
          </a:xfrm>
        </p:spPr>
        <p:txBody>
          <a:bodyPr/>
          <a:lstStyle/>
          <a:p>
            <a:r>
              <a:rPr lang="en-US" dirty="0"/>
              <a:t>Classes</a:t>
            </a:r>
          </a:p>
        </p:txBody>
      </p:sp>
      <p:sp>
        <p:nvSpPr>
          <p:cNvPr id="3" name="Content Placeholder 2">
            <a:extLst>
              <a:ext uri="{FF2B5EF4-FFF2-40B4-BE49-F238E27FC236}">
                <a16:creationId xmlns:a16="http://schemas.microsoft.com/office/drawing/2014/main" id="{43527AF3-4DE2-584A-81A0-29A07CC73F32}"/>
              </a:ext>
            </a:extLst>
          </p:cNvPr>
          <p:cNvSpPr>
            <a:spLocks noGrp="1"/>
          </p:cNvSpPr>
          <p:nvPr>
            <p:ph idx="1"/>
          </p:nvPr>
        </p:nvSpPr>
        <p:spPr>
          <a:xfrm>
            <a:off x="414337" y="584200"/>
            <a:ext cx="11615738" cy="6273800"/>
          </a:xfrm>
        </p:spPr>
        <p:txBody>
          <a:bodyPr>
            <a:normAutofit fontScale="92500"/>
          </a:bodyPr>
          <a:lstStyle/>
          <a:p>
            <a:r>
              <a:rPr lang="en-US" dirty="0">
                <a:hlinkClick r:id="rId2" action="ppaction://hlinksldjump"/>
              </a:rPr>
              <a:t>Wizard</a:t>
            </a:r>
            <a:r>
              <a:rPr lang="en-US" dirty="0"/>
              <a:t> (a person who must go to at least one of the 8 </a:t>
            </a:r>
            <a:r>
              <a:rPr lang="en-US" dirty="0">
                <a:hlinkClick r:id="" action="ppaction://hlinkshowjump?jump=nextslide" tooltip="Schools of Magic"/>
              </a:rPr>
              <a:t>schools of magic</a:t>
            </a:r>
            <a:r>
              <a:rPr lang="en-US" dirty="0"/>
              <a:t>) </a:t>
            </a:r>
          </a:p>
          <a:p>
            <a:r>
              <a:rPr lang="en-US" dirty="0">
                <a:hlinkClick r:id="rId3" action="ppaction://hlinksldjump"/>
              </a:rPr>
              <a:t>Fighter</a:t>
            </a:r>
            <a:r>
              <a:rPr lang="en-US" dirty="0"/>
              <a:t> (must go to combat schools that correspond to the weapons and armor they want to use)</a:t>
            </a:r>
          </a:p>
          <a:p>
            <a:r>
              <a:rPr lang="en-US" dirty="0">
                <a:hlinkClick r:id="rId4" action="ppaction://hlinksldjump"/>
              </a:rPr>
              <a:t>Ranger</a:t>
            </a:r>
            <a:r>
              <a:rPr lang="en-US" dirty="0"/>
              <a:t> (must go to combat schools for archery or crossbows)</a:t>
            </a:r>
          </a:p>
          <a:p>
            <a:r>
              <a:rPr lang="en-US" dirty="0">
                <a:hlinkClick r:id="rId5" action="ppaction://hlinksldjump"/>
              </a:rPr>
              <a:t>Bard</a:t>
            </a:r>
            <a:r>
              <a:rPr lang="en-US" dirty="0"/>
              <a:t> (must go to a School for the Arts)</a:t>
            </a:r>
          </a:p>
          <a:p>
            <a:r>
              <a:rPr lang="en-US" dirty="0">
                <a:hlinkClick r:id="rId6" action="ppaction://hlinksldjump"/>
              </a:rPr>
              <a:t>Cleric</a:t>
            </a:r>
            <a:r>
              <a:rPr lang="en-US" dirty="0"/>
              <a:t> (must go to wizard </a:t>
            </a:r>
            <a:r>
              <a:rPr lang="en-US" dirty="0">
                <a:hlinkClick r:id="rId7" action="ppaction://hlinksldjump"/>
              </a:rPr>
              <a:t>S</a:t>
            </a:r>
            <a:r>
              <a:rPr lang="en-US" dirty="0">
                <a:hlinkClick r:id="" action="ppaction://hlinkshowjump?jump=nextslide"/>
              </a:rPr>
              <a:t>chools of Magic </a:t>
            </a:r>
            <a:r>
              <a:rPr lang="en-US" dirty="0"/>
              <a:t>to learn the actual spells after spending a number of years in a monastery equal to the max level of spells they want to use)</a:t>
            </a:r>
          </a:p>
          <a:p>
            <a:r>
              <a:rPr lang="en-US" dirty="0">
                <a:hlinkClick r:id="rId8" action="ppaction://hlinksldjump"/>
              </a:rPr>
              <a:t>Rogue</a:t>
            </a:r>
            <a:r>
              <a:rPr lang="en-US" dirty="0"/>
              <a:t> (must go to Espionage School)</a:t>
            </a:r>
          </a:p>
          <a:p>
            <a:r>
              <a:rPr lang="en-US" dirty="0">
                <a:hlinkClick r:id="rId9" action="ppaction://hlinksldjump"/>
              </a:rPr>
              <a:t>Mystic</a:t>
            </a:r>
            <a:r>
              <a:rPr lang="en-US" dirty="0"/>
              <a:t> (special)</a:t>
            </a:r>
          </a:p>
          <a:p>
            <a:r>
              <a:rPr lang="en-US" dirty="0">
                <a:hlinkClick r:id="rId10" action="ppaction://hlinksldjump"/>
              </a:rPr>
              <a:t>Artificer</a:t>
            </a:r>
            <a:r>
              <a:rPr lang="en-US" dirty="0"/>
              <a:t> (must go to the </a:t>
            </a:r>
            <a:r>
              <a:rPr lang="en-US" dirty="0">
                <a:hlinkClick r:id="rId11" action="ppaction://hlinksldjump"/>
              </a:rPr>
              <a:t>Transmutation</a:t>
            </a:r>
            <a:r>
              <a:rPr lang="en-US" dirty="0"/>
              <a:t> School of Magic for 128 months, then special)</a:t>
            </a:r>
          </a:p>
          <a:p>
            <a:r>
              <a:rPr lang="en-US" dirty="0"/>
              <a:t>Anyone who learns spells has </a:t>
            </a:r>
            <a:r>
              <a:rPr lang="en-US" dirty="0">
                <a:hlinkClick r:id="rId12" action="ppaction://hlinksldjump"/>
              </a:rPr>
              <a:t>spell slots</a:t>
            </a:r>
            <a:r>
              <a:rPr lang="en-US" dirty="0"/>
              <a:t>.</a:t>
            </a:r>
          </a:p>
          <a:p>
            <a:r>
              <a:rPr lang="en-US" dirty="0"/>
              <a:t>The </a:t>
            </a:r>
            <a:r>
              <a:rPr lang="en-US" dirty="0">
                <a:hlinkClick r:id="rId13" action="ppaction://hlinksldjump"/>
              </a:rPr>
              <a:t>spells available </a:t>
            </a:r>
            <a:r>
              <a:rPr lang="en-US" dirty="0"/>
              <a:t>in this world are divided between accessible and “Cleric only.”</a:t>
            </a:r>
          </a:p>
        </p:txBody>
      </p:sp>
    </p:spTree>
    <p:extLst>
      <p:ext uri="{BB962C8B-B14F-4D97-AF65-F5344CB8AC3E}">
        <p14:creationId xmlns:p14="http://schemas.microsoft.com/office/powerpoint/2010/main" val="33919146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2A4AA-8EF3-2943-AEE7-7FBE8A364930}"/>
              </a:ext>
            </a:extLst>
          </p:cNvPr>
          <p:cNvSpPr>
            <a:spLocks noGrp="1"/>
          </p:cNvSpPr>
          <p:nvPr>
            <p:ph type="title"/>
          </p:nvPr>
        </p:nvSpPr>
        <p:spPr/>
        <p:txBody>
          <a:bodyPr/>
          <a:lstStyle/>
          <a:p>
            <a:r>
              <a:rPr lang="en-US" dirty="0"/>
              <a:t>Ranger</a:t>
            </a:r>
          </a:p>
        </p:txBody>
      </p:sp>
      <p:sp>
        <p:nvSpPr>
          <p:cNvPr id="3" name="Content Placeholder 2">
            <a:extLst>
              <a:ext uri="{FF2B5EF4-FFF2-40B4-BE49-F238E27FC236}">
                <a16:creationId xmlns:a16="http://schemas.microsoft.com/office/drawing/2014/main" id="{212B7989-7C69-9249-B9D6-6D4280FF059D}"/>
              </a:ext>
            </a:extLst>
          </p:cNvPr>
          <p:cNvSpPr>
            <a:spLocks noGrp="1"/>
          </p:cNvSpPr>
          <p:nvPr>
            <p:ph idx="1"/>
          </p:nvPr>
        </p:nvSpPr>
        <p:spPr>
          <a:xfrm>
            <a:off x="838200" y="1414463"/>
            <a:ext cx="10515600" cy="5129212"/>
          </a:xfrm>
        </p:spPr>
        <p:txBody>
          <a:bodyPr>
            <a:normAutofit fontScale="77500" lnSpcReduction="20000"/>
          </a:bodyPr>
          <a:lstStyle/>
          <a:p>
            <a:r>
              <a:rPr lang="en-US" dirty="0"/>
              <a:t>Has hp=2*Constitution score</a:t>
            </a:r>
          </a:p>
          <a:p>
            <a:r>
              <a:rPr lang="en-US" dirty="0"/>
              <a:t>Has advantage on checks involving wisdom and dexterity</a:t>
            </a:r>
          </a:p>
          <a:p>
            <a:r>
              <a:rPr lang="en-US" dirty="0"/>
              <a:t>Has disadvantage on checks involving charisma and constitution (in other words, is reasonably able to go through a school of magic)</a:t>
            </a:r>
          </a:p>
          <a:p>
            <a:r>
              <a:rPr lang="en-US" dirty="0"/>
              <a:t>Goes to a long bow, short bow or crossbow school gaining +1 to the dexterity check to hit and +1 to the damage roll for the given weapon per year in that school. Also gaining +1 to either wisdom (i.e. perception) or dexterity each year.</a:t>
            </a:r>
          </a:p>
          <a:p>
            <a:r>
              <a:rPr lang="en-US" dirty="0"/>
              <a:t>Every 4 years at an archery school you gain a feat that involves perception or dexterity.</a:t>
            </a:r>
          </a:p>
          <a:p>
            <a:r>
              <a:rPr lang="en-US" dirty="0"/>
              <a:t>After the first 5 years at an archery school a Ranger gains an additional action to make an attack with that kind of weapon. After 2</a:t>
            </a:r>
            <a:r>
              <a:rPr lang="en-US" baseline="30000" dirty="0"/>
              <a:t>nd</a:t>
            </a:r>
            <a:r>
              <a:rPr lang="en-US" dirty="0"/>
              <a:t> 5 years can use his bonus action to make an attack with that weapon. After 3</a:t>
            </a:r>
            <a:r>
              <a:rPr lang="en-US" baseline="30000" dirty="0"/>
              <a:t>rd</a:t>
            </a:r>
            <a:r>
              <a:rPr lang="en-US" dirty="0"/>
              <a:t> 5 years can use his reaction to make an attack with that weapon. After 20 years a Ranger gains an additional action to use to make an attack with that weapon on his turn.</a:t>
            </a:r>
          </a:p>
          <a:p>
            <a:r>
              <a:rPr lang="en-US" dirty="0"/>
              <a:t>To go to one of those schools, you must pass a check of </a:t>
            </a:r>
            <a:r>
              <a:rPr lang="en-US" dirty="0" err="1"/>
              <a:t>X~Uniform</a:t>
            </a:r>
            <a:r>
              <a:rPr lang="en-US" dirty="0"/>
              <a:t>(0, (level to be earned in that kind of school)^2+wisdom*dexterity) X&gt;(level to be earned in that kind of school)^2 at the beginning of each year. Thus born rangers have double advantage on remaining at archery schools. Other people who go to archery schools gain features 4 and 5.</a:t>
            </a:r>
          </a:p>
          <a:p>
            <a:endParaRPr lang="en-US" dirty="0"/>
          </a:p>
        </p:txBody>
      </p:sp>
      <p:sp>
        <p:nvSpPr>
          <p:cNvPr id="5" name="TextBox 4">
            <a:extLst>
              <a:ext uri="{FF2B5EF4-FFF2-40B4-BE49-F238E27FC236}">
                <a16:creationId xmlns:a16="http://schemas.microsoft.com/office/drawing/2014/main" id="{6E439616-80FC-7841-A674-C5E74CCB855B}"/>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536308099"/>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199" y="0"/>
            <a:ext cx="10515600" cy="580272"/>
          </a:xfrm>
        </p:spPr>
        <p:txBody>
          <a:bodyPr>
            <a:normAutofit fontScale="90000"/>
          </a:bodyPr>
          <a:lstStyle/>
          <a:p>
            <a:r>
              <a:rPr lang="en-US" dirty="0"/>
              <a:t>Transmutation level 11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89114"/>
            <a:ext cx="12191999" cy="6368886"/>
          </a:xfrm>
        </p:spPr>
        <p:txBody>
          <a:bodyPr>
            <a:noAutofit/>
          </a:bodyPr>
          <a:lstStyle/>
          <a:p>
            <a:pPr marL="0" indent="0">
              <a:spcBef>
                <a:spcPts val="800"/>
              </a:spcBef>
              <a:buNone/>
            </a:pPr>
            <a:r>
              <a:rPr lang="en-US" sz="1700" dirty="0"/>
              <a:t>Make Ring of Power (V S M (A </a:t>
            </a:r>
            <a:r>
              <a:rPr lang="en-US" sz="1700" dirty="0">
                <a:hlinkClick r:id="rId2" action="ppaction://hlinksldjump"/>
              </a:rPr>
              <a:t>Magic Volcano</a:t>
            </a:r>
            <a:r>
              <a:rPr lang="en-US" sz="1700" dirty="0"/>
              <a:t> that all casters of this spell (including the ones involved in casting telekinesis and Control Water) were involved in </a:t>
            </a:r>
            <a:r>
              <a:rPr lang="en-US" sz="1700" dirty="0">
                <a:hlinkClick r:id="rId2" action="ppaction://hlinksldjump"/>
              </a:rPr>
              <a:t>building</a:t>
            </a:r>
            <a:r>
              <a:rPr lang="en-US" sz="1700" dirty="0"/>
              <a:t> or </a:t>
            </a:r>
            <a:r>
              <a:rPr lang="en-US" sz="1700" dirty="0">
                <a:hlinkClick r:id="rId3" action="ppaction://hlinksldjump"/>
              </a:rPr>
              <a:t>firing up</a:t>
            </a:r>
            <a:r>
              <a:rPr lang="en-US" sz="1700" dirty="0"/>
              <a:t>, at least seven </a:t>
            </a:r>
            <a:r>
              <a:rPr lang="en-US" sz="1700" dirty="0">
                <a:hlinkClick r:id="rId4" action="ppaction://hlinksldjump"/>
              </a:rPr>
              <a:t>Hold Power </a:t>
            </a:r>
            <a:r>
              <a:rPr lang="en-US" sz="1700" dirty="0"/>
              <a:t>objects with different spells in them that you want to be able to cast using the Ring, 100000 experience points, enough gold, platinum, iridium or ruthenium dust to make a ring, gems on it are optional)) The experience and Hold Power objects are consumed on a successful cast, the ring-making materials are lost on an unsuccessful cast.</a:t>
            </a:r>
          </a:p>
          <a:p>
            <a:pPr marL="0" indent="0">
              <a:spcBef>
                <a:spcPts val="800"/>
              </a:spcBef>
              <a:buNone/>
            </a:pPr>
            <a:r>
              <a:rPr lang="en-US" sz="1700" dirty="0"/>
              <a:t>1 hour of casting; 1 ft from their hand to where the person using </a:t>
            </a:r>
            <a:r>
              <a:rPr lang="en-US" sz="1700" dirty="0">
                <a:hlinkClick r:id="rId5" action="ppaction://hlinksldjump"/>
              </a:rPr>
              <a:t>telekinesis</a:t>
            </a:r>
            <a:r>
              <a:rPr lang="en-US" sz="1700" dirty="0"/>
              <a:t> to hold everything up has placed the precious metal on lava drawn up from the center of the crater by another person using </a:t>
            </a:r>
            <a:r>
              <a:rPr lang="en-US" sz="1700" dirty="0">
                <a:hlinkClick r:id="rId6" action="ppaction://hlinksldjump"/>
              </a:rPr>
              <a:t>Control Water</a:t>
            </a:r>
            <a:r>
              <a:rPr lang="en-US" sz="1700" dirty="0"/>
              <a:t>, or they are touching another person in a group of people all casting Make Ring of Power where at least one person has their hand within 1 ft of the ring on lava, but no such person may wear any protective gear on their hands relative to the the viewpoint of the lava; </a:t>
            </a:r>
          </a:p>
          <a:p>
            <a:pPr marL="0" indent="0">
              <a:spcBef>
                <a:spcPts val="800"/>
              </a:spcBef>
              <a:buNone/>
            </a:pPr>
            <a:r>
              <a:rPr lang="en-US" sz="1700" dirty="0"/>
              <a:t>The Ring lasts until destroyed by going into the lava of this volcano (wisdom saving throw by the person throwing it in against the intelligence of the person who cast telekinesis in making the ring, on a failure the person who would be throwing it in is under the power of the person who cast telekinesis in making the Ring as if by Dominate Person/Monster even if that person has long since died, in which case it is by a simulation of their mind copied into the Ring the last time they saw it) or being placed into the lava of another Magic Volcano with a successful intelligence check of the casters of that other magic volcano with the intelligence of the casters of the Magic Volcano in which it was made (on a failure, the Ring is suddenly on the finger of the person throwing it in and automatically succeeds on casting the equivalent of an indefinite Dominate Person/Monster on the person throwing the Ring in according to the will of the person who used telekinesis to hold everything up for the purpose of making the ring originally, even if that person has since seemingly died). The Ring can still be destroyed in either case by the Ring being shot off their finger via non-magical weapons into the lava.</a:t>
            </a:r>
          </a:p>
          <a:p>
            <a:pPr marL="0" indent="0">
              <a:spcBef>
                <a:spcPts val="800"/>
              </a:spcBef>
              <a:buNone/>
            </a:pPr>
            <a:r>
              <a:rPr lang="en-US" sz="1700" dirty="0"/>
              <a:t>To successfully cast, this requires that the caster[s] (not necessarily the person using telekinesis or control water, or any casters of the </a:t>
            </a:r>
            <a:r>
              <a:rPr lang="en-US" sz="1700" dirty="0">
                <a:hlinkClick r:id="rId7" action="ppaction://hlinksldjump"/>
              </a:rPr>
              <a:t>other</a:t>
            </a:r>
            <a:r>
              <a:rPr lang="en-US" sz="1700" dirty="0"/>
              <a:t> </a:t>
            </a:r>
            <a:r>
              <a:rPr lang="en-US" sz="1700" dirty="0">
                <a:hlinkClick r:id="rId8" action="ppaction://hlinksldjump"/>
              </a:rPr>
              <a:t>spells</a:t>
            </a:r>
            <a:r>
              <a:rPr lang="en-US" sz="1700" dirty="0"/>
              <a:t> that would be cast on it at the same time if they are not also casting this spell) succeed on </a:t>
            </a:r>
            <a:r>
              <a:rPr lang="en-US" sz="1700" dirty="0" err="1"/>
              <a:t>X~Uniform</a:t>
            </a:r>
            <a:r>
              <a:rPr lang="en-US" sz="1700" dirty="0"/>
              <a:t>(0, number of Hold Power objects+∑level^2 of spell in each hold Power object + intelligences), X&gt; number of Hold Power objects+∑level^2 of spell in each hold Power object. This spell can be successfully cast even if those </a:t>
            </a:r>
            <a:r>
              <a:rPr lang="en-US" sz="1700" dirty="0">
                <a:hlinkClick r:id="rId7" action="ppaction://hlinksldjump"/>
              </a:rPr>
              <a:t>other</a:t>
            </a:r>
            <a:r>
              <a:rPr lang="en-US" sz="1700" dirty="0"/>
              <a:t> </a:t>
            </a:r>
            <a:r>
              <a:rPr lang="en-US" sz="1700" dirty="0">
                <a:hlinkClick r:id="rId8" action="ppaction://hlinksldjump"/>
              </a:rPr>
              <a:t>spells</a:t>
            </a:r>
            <a:r>
              <a:rPr lang="en-US" sz="1700" dirty="0"/>
              <a:t> are not successfully cast, but those other spells cannot be successfully cast (and do not use up experience points) if this spell is not successfully cast.</a:t>
            </a:r>
          </a:p>
          <a:p>
            <a:pPr marL="0" indent="0">
              <a:spcBef>
                <a:spcPts val="800"/>
              </a:spcBef>
              <a:buNone/>
            </a:pPr>
            <a:r>
              <a:rPr lang="en-US" sz="1700" dirty="0"/>
              <a:t>The Powers of the Ring are on the </a:t>
            </a:r>
            <a:r>
              <a:rPr lang="en-US" sz="1700" dirty="0">
                <a:hlinkClick r:id="" action="ppaction://hlinkshowjump?jump=nextslide"/>
              </a:rPr>
              <a:t>next slide</a:t>
            </a:r>
            <a:r>
              <a:rPr lang="en-US" sz="17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369332"/>
          </a:xfrm>
          <a:prstGeom prst="rect">
            <a:avLst/>
          </a:prstGeom>
          <a:noFill/>
        </p:spPr>
        <p:txBody>
          <a:bodyPr wrap="square" rtlCol="0">
            <a:spAutoFit/>
          </a:bodyPr>
          <a:lstStyle/>
          <a:p>
            <a:pPr algn="r"/>
            <a:r>
              <a:rPr lang="en-US" dirty="0">
                <a:hlinkClick r:id="rId9" action="ppaction://hlinksldjump"/>
              </a:rPr>
              <a:t>Menu</a:t>
            </a:r>
            <a:endParaRPr lang="en-US" dirty="0"/>
          </a:p>
        </p:txBody>
      </p:sp>
    </p:spTree>
    <p:extLst>
      <p:ext uri="{BB962C8B-B14F-4D97-AF65-F5344CB8AC3E}">
        <p14:creationId xmlns:p14="http://schemas.microsoft.com/office/powerpoint/2010/main" val="921258612"/>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199" y="0"/>
            <a:ext cx="10515600" cy="580272"/>
          </a:xfrm>
        </p:spPr>
        <p:txBody>
          <a:bodyPr>
            <a:normAutofit fontScale="90000"/>
          </a:bodyPr>
          <a:lstStyle/>
          <a:p>
            <a:r>
              <a:rPr lang="en-US" dirty="0"/>
              <a:t>Transmutation level 11 spell (continued 1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89114"/>
            <a:ext cx="12191999" cy="6368886"/>
          </a:xfrm>
        </p:spPr>
        <p:txBody>
          <a:bodyPr>
            <a:noAutofit/>
          </a:bodyPr>
          <a:lstStyle/>
          <a:p>
            <a:pPr marL="0" indent="0">
              <a:spcBef>
                <a:spcPts val="200"/>
              </a:spcBef>
              <a:buNone/>
            </a:pPr>
            <a:r>
              <a:rPr lang="en-US" sz="1700" dirty="0"/>
              <a:t>You create a </a:t>
            </a:r>
            <a:r>
              <a:rPr lang="en-US" sz="1700" b="1" i="1" u="sng" dirty="0"/>
              <a:t>ring capable of casting any spell it was designed with </a:t>
            </a:r>
            <a:r>
              <a:rPr lang="en-US" sz="1700" dirty="0"/>
              <a:t>(or gains if using the other </a:t>
            </a:r>
            <a:r>
              <a:rPr lang="en-US" sz="1700" dirty="0">
                <a:hlinkClick r:id="rId2" action="ppaction://hlinksldjump"/>
              </a:rPr>
              <a:t>spell</a:t>
            </a:r>
            <a:r>
              <a:rPr lang="en-US" sz="1700" dirty="0"/>
              <a:t>) on an intelligence check of </a:t>
            </a:r>
            <a:r>
              <a:rPr lang="en-US" sz="1700" dirty="0" err="1"/>
              <a:t>X~Uniform</a:t>
            </a:r>
            <a:r>
              <a:rPr lang="en-US" sz="1700" dirty="0"/>
              <a:t>(0, level^2 of spell + intelligence of caster) X&gt;level^2 (checked for each spell you attempt to cast a maximum of once per hour) as if you were casting it subconsciously, with material components still being required, except for the </a:t>
            </a:r>
            <a:r>
              <a:rPr lang="en-US" sz="1700" dirty="0">
                <a:hlinkClick r:id="rId3" action="ppaction://hlinksldjump"/>
              </a:rPr>
              <a:t>scrying</a:t>
            </a:r>
            <a:r>
              <a:rPr lang="en-US" sz="1700" dirty="0"/>
              <a:t> spell if it was included among the Hold Power objects. </a:t>
            </a:r>
          </a:p>
          <a:p>
            <a:pPr marL="0" indent="0">
              <a:spcBef>
                <a:spcPts val="200"/>
              </a:spcBef>
              <a:buNone/>
            </a:pPr>
            <a:r>
              <a:rPr lang="en-US" sz="1700" dirty="0"/>
              <a:t>However, any person not involved in the casting of the ring with a lower intelligence than 10+level of lowest level spell (or spell slot it was cast with when put into the Hold Power object originally, which is the case when that is higher) in the Ring simply has the effect of Greater Invisibility and See Invisibility cast on them continuously whenever they put the Ring on instead of casting spells or immunity.</a:t>
            </a:r>
          </a:p>
          <a:p>
            <a:pPr marL="0" indent="0">
              <a:spcBef>
                <a:spcPts val="200"/>
              </a:spcBef>
              <a:buNone/>
            </a:pPr>
            <a:r>
              <a:rPr lang="en-US" sz="1700" b="1" i="1" u="sng" dirty="0"/>
              <a:t>The Ring cannot be destroyed </a:t>
            </a:r>
            <a:r>
              <a:rPr lang="en-US" sz="1700" dirty="0"/>
              <a:t>by </a:t>
            </a:r>
            <a:r>
              <a:rPr lang="en-US" sz="1700" dirty="0">
                <a:hlinkClick r:id="rId4" action="ppaction://hlinksldjump"/>
              </a:rPr>
              <a:t>Dispel Magic</a:t>
            </a:r>
            <a:r>
              <a:rPr lang="en-US" sz="1700" dirty="0"/>
              <a:t>, nor can it be transmuted or polymorphed into any other object except to the extent that if the person holding the Ring wants and can use the Polymorph spell on itself, and the creature it would turn into does not have fingers to any stretch of the imagination, the ring will fall off as it will if you use Meld Into Stone or Tree Stride.</a:t>
            </a:r>
          </a:p>
          <a:p>
            <a:pPr marL="0" indent="0">
              <a:spcBef>
                <a:spcPts val="200"/>
              </a:spcBef>
              <a:buNone/>
            </a:pPr>
            <a:r>
              <a:rPr lang="en-US" sz="1700" b="1" i="1" u="sng" dirty="0"/>
              <a:t>The ring extends any spell it casts </a:t>
            </a:r>
            <a:r>
              <a:rPr lang="en-US" sz="1700" dirty="0"/>
              <a:t>to 107*(number of Hold Power objects it was cast with)^2 </a:t>
            </a:r>
            <a:r>
              <a:rPr lang="en-US" sz="1700" b="1" i="1" u="sng" dirty="0"/>
              <a:t>feet </a:t>
            </a:r>
            <a:r>
              <a:rPr lang="en-US" sz="1700" dirty="0"/>
              <a:t>outward for any spell with an otherwise shorter range than that when cast by one person, and can be used, in </a:t>
            </a:r>
            <a:r>
              <a:rPr lang="en-US" sz="1700" dirty="0" err="1"/>
              <a:t>leiu</a:t>
            </a:r>
            <a:r>
              <a:rPr lang="en-US" sz="1700" dirty="0"/>
              <a:t> of casting any more spells within the 1 hour before and 1 hour after being used in this way: the Ring can be used to hold back Poison Planet and Darken Planet (the one spell it can cast while doing this is the Daylight spell) from reaching within 107*(number of Hold Power objects it was cast with)^2 ft radius of a right cylinder with the centers of one of its faces at the feet of the person wielding the Ring, and the other face 22,000 miles above the Ring. This is the one way to send a message via light in a world in darkness. This does not increase the </a:t>
            </a:r>
            <a:r>
              <a:rPr lang="en-US" sz="1700" dirty="0" err="1"/>
              <a:t>AoE</a:t>
            </a:r>
            <a:r>
              <a:rPr lang="en-US" sz="1700" dirty="0"/>
              <a:t> of spells (like Globe of Invulnerability doesn’t get large).</a:t>
            </a:r>
          </a:p>
          <a:p>
            <a:pPr marL="0" indent="0">
              <a:spcBef>
                <a:spcPts val="200"/>
              </a:spcBef>
              <a:buNone/>
            </a:pPr>
            <a:r>
              <a:rPr lang="en-US" sz="1700" b="1" i="1" u="sng" dirty="0"/>
              <a:t>A person wielding a Ring of Power is immune to any divination spell </a:t>
            </a:r>
            <a:r>
              <a:rPr lang="en-US" sz="1700" dirty="0"/>
              <a:t>cast regarding themselves by someone not wielding a Ring of Power (the person who cast telekinesis during the creation of the Ring having the effect of Dominate Person over someone with a Ring on their finger, is considered to be themselves ”wielding a Ring” even if they are otherwise dead). This includes preventing such an unpowerful person reading the thoughts of some lackey of a Ring-bearer for any thought that involves what they were told by a Ring-bearer not to tell anyone else (provided the Ring Bearer has remained so between those two times).</a:t>
            </a:r>
          </a:p>
          <a:p>
            <a:pPr marL="0" indent="0">
              <a:spcBef>
                <a:spcPts val="200"/>
              </a:spcBef>
              <a:buNone/>
            </a:pPr>
            <a:r>
              <a:rPr lang="en-US" sz="1700" dirty="0"/>
              <a:t>Further information on casting spells with a Ring are on the </a:t>
            </a:r>
            <a:r>
              <a:rPr lang="en-US" sz="1700" dirty="0">
                <a:hlinkClick r:id="" action="ppaction://hlinkshowjump?jump=nextslide"/>
              </a:rPr>
              <a:t>next slide</a:t>
            </a:r>
            <a:r>
              <a:rPr lang="en-US" sz="17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369332"/>
          </a:xfrm>
          <a:prstGeom prst="rect">
            <a:avLst/>
          </a:prstGeom>
          <a:noFill/>
        </p:spPr>
        <p:txBody>
          <a:bodyPr wrap="square" rtlCol="0">
            <a:spAutoFit/>
          </a:bodyPr>
          <a:lstStyle/>
          <a:p>
            <a:pPr algn="r"/>
            <a:r>
              <a:rPr lang="en-US" dirty="0">
                <a:hlinkClick r:id="rId5" action="ppaction://hlinksldjump"/>
              </a:rPr>
              <a:t>Menu</a:t>
            </a:r>
            <a:endParaRPr lang="en-US" dirty="0"/>
          </a:p>
        </p:txBody>
      </p:sp>
    </p:spTree>
    <p:extLst>
      <p:ext uri="{BB962C8B-B14F-4D97-AF65-F5344CB8AC3E}">
        <p14:creationId xmlns:p14="http://schemas.microsoft.com/office/powerpoint/2010/main" val="3172827434"/>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199" y="0"/>
            <a:ext cx="10515600" cy="580272"/>
          </a:xfrm>
        </p:spPr>
        <p:txBody>
          <a:bodyPr>
            <a:normAutofit fontScale="90000"/>
          </a:bodyPr>
          <a:lstStyle/>
          <a:p>
            <a:r>
              <a:rPr lang="en-US" dirty="0"/>
              <a:t>Transmutation level 11 spell (</a:t>
            </a:r>
            <a:r>
              <a:rPr lang="en-US" dirty="0">
                <a:hlinkClick r:id="rId2" action="ppaction://hlinksldjump"/>
              </a:rPr>
              <a:t>continued</a:t>
            </a:r>
            <a:r>
              <a:rPr lang="en-US" dirty="0"/>
              <a:t> 2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89114"/>
            <a:ext cx="12191999" cy="6368886"/>
          </a:xfrm>
        </p:spPr>
        <p:txBody>
          <a:bodyPr>
            <a:noAutofit/>
          </a:bodyPr>
          <a:lstStyle/>
          <a:p>
            <a:pPr marL="0" indent="0">
              <a:spcBef>
                <a:spcPts val="200"/>
              </a:spcBef>
              <a:buNone/>
            </a:pPr>
            <a:r>
              <a:rPr lang="en-US" sz="1800" b="1" i="1" u="sng" dirty="0"/>
              <a:t>A person wielding a Ring of Power is immune to any enchantment spell </a:t>
            </a:r>
            <a:r>
              <a:rPr lang="en-US" sz="1800" dirty="0"/>
              <a:t>cast at them by someone not wielding a Ring.</a:t>
            </a:r>
          </a:p>
          <a:p>
            <a:pPr marL="0" indent="0">
              <a:spcBef>
                <a:spcPts val="200"/>
              </a:spcBef>
              <a:buNone/>
            </a:pPr>
            <a:r>
              <a:rPr lang="en-US" sz="1800" dirty="0"/>
              <a:t>A person using a given Ring, unless they were a person who simply turns invisible when wearing the Ring being unable to cast spells (above), can dispel any magical effect made with that Ring at will without making any sort of check (i.e. if a given Ring is used to make other Rings or Magic Volcanos, those Rings and Magic Volcanos can be destroyed by it). </a:t>
            </a:r>
            <a:endParaRPr lang="en-US" sz="1800" b="1" i="1" u="sng" dirty="0"/>
          </a:p>
          <a:p>
            <a:pPr marL="0" indent="0">
              <a:spcBef>
                <a:spcPts val="300"/>
              </a:spcBef>
              <a:buNone/>
            </a:pPr>
            <a:r>
              <a:rPr lang="en-US" sz="1800" b="1" i="1" u="sng" dirty="0"/>
              <a:t>Casting a spell that has experience as a material component no longer expends experience if you cast it through a Ring of Power</a:t>
            </a:r>
            <a:r>
              <a:rPr lang="en-US" sz="1800" dirty="0"/>
              <a:t>. If you are able to place the level 11 spells necessary to allow you to do that into Hold Power objects (a check against 141, having placed the 100000 or so experience into it) and succeeded on a check that would have been increased by 121 to cast Make Ring of Power (above), then it makes sense that you would from then on be able to continue casting the spell through the Ring on a 121 intelligence check on </a:t>
            </a:r>
            <a:r>
              <a:rPr lang="en-US" sz="1800" dirty="0" err="1"/>
              <a:t>X~Uniform</a:t>
            </a:r>
            <a:r>
              <a:rPr lang="en-US" sz="1800" dirty="0"/>
              <a:t>(0, intelligence of </a:t>
            </a:r>
            <a:r>
              <a:rPr lang="en-US" sz="1800" dirty="0" err="1"/>
              <a:t>caster+intelligence</a:t>
            </a:r>
            <a:r>
              <a:rPr lang="en-US" sz="1800" dirty="0"/>
              <a:t> of artificer) each time. This is the way to extend the power of </a:t>
            </a:r>
            <a:r>
              <a:rPr lang="en-US" sz="1800" dirty="0">
                <a:hlinkClick r:id="rId3" action="ppaction://hlinksldjump"/>
              </a:rPr>
              <a:t>Gift of Life </a:t>
            </a:r>
            <a:r>
              <a:rPr lang="en-US" sz="1800" dirty="0"/>
              <a:t>to acceptable distances in combat and more easily return things like Undead </a:t>
            </a:r>
            <a:r>
              <a:rPr lang="en-US" sz="1800" dirty="0" err="1"/>
              <a:t>Tarrasques</a:t>
            </a:r>
            <a:r>
              <a:rPr lang="en-US" sz="1800" dirty="0"/>
              <a:t> back to life made so by the Sword of Undeath.</a:t>
            </a:r>
          </a:p>
          <a:p>
            <a:pPr marL="0" indent="0">
              <a:spcBef>
                <a:spcPts val="300"/>
              </a:spcBef>
              <a:buNone/>
            </a:pPr>
            <a:r>
              <a:rPr lang="en-US" sz="1800" dirty="0"/>
              <a:t>The one who holds a </a:t>
            </a:r>
            <a:r>
              <a:rPr lang="en-US" sz="1800" b="1" i="1" u="sng" dirty="0"/>
              <a:t>Ring of Power is able to cast up to (their intelligence-10)/2 rounded up spells with it in any given 24 hour period</a:t>
            </a:r>
            <a:r>
              <a:rPr lang="en-US" sz="1800" dirty="0"/>
              <a:t> (as in, if someone with 26 intelligence uses it and they cast all 8 spells at once (if concentration, only possible for 8 spells of different schools of magic) they can only start casting again with it 24 hours later; alternately, they may find it better to only cast an average of 1 spell every 3 hours on a Poisson distribution if they are narcoleptic).</a:t>
            </a:r>
          </a:p>
          <a:p>
            <a:pPr marL="0" indent="0">
              <a:spcBef>
                <a:spcPts val="300"/>
              </a:spcBef>
              <a:buNone/>
            </a:pPr>
            <a:r>
              <a:rPr lang="en-US" sz="1800" dirty="0"/>
              <a:t>The Ring is capable of, on one successful intelligence check for one of its spells (again, this is a check that for any given spell can only be done once per hour, is X&gt;spell level^2 on </a:t>
            </a:r>
            <a:r>
              <a:rPr lang="en-US" sz="1800" dirty="0" err="1"/>
              <a:t>X~Uniform</a:t>
            </a:r>
            <a:r>
              <a:rPr lang="en-US" sz="1800" dirty="0"/>
              <a:t>(0, spell level^2+intelligence of wielder)) the wielder can simultaneously cast this same spell as many times as he has castings left of the given 24 hour period to doing that (wielder’s intelligence-10)/2. This is the most efficient way to make an invisible army as opposed to giving each soldier who doesn’t know what to do with a Ring a Ring of Power (which is inherently a bad idea even to a person who doesn’t even know what a Ring is supposed to do). This is also the only way to cast simulacrum multiple times on your own (i.e. without other people casting </a:t>
            </a:r>
            <a:r>
              <a:rPr lang="en-US" sz="1800" dirty="0">
                <a:hlinkClick r:id="rId3" action="ppaction://hlinksldjump"/>
              </a:rPr>
              <a:t>Twin Spell</a:t>
            </a:r>
            <a:r>
              <a:rPr lang="en-US" sz="1800" dirty="0"/>
              <a:t> at you) and for the price of one! Otherwise each simulacrum of yourself could cast a one less powerful than themselves as each simulacrum of a magic user only has a number of level 1 spell slots=min(caster spell slots after casting simulacrum this time (as in having lost a level 7 spell slot or 7 level 1 spell slots, creature being simulacrum-</a:t>
            </a:r>
            <a:r>
              <a:rPr lang="en-US" sz="1800" dirty="0" err="1"/>
              <a:t>ed</a:t>
            </a:r>
            <a:r>
              <a:rPr lang="en-US" sz="1800" dirty="0"/>
              <a:t>).</a:t>
            </a:r>
          </a:p>
          <a:p>
            <a:pPr marL="0" indent="0">
              <a:spcBef>
                <a:spcPts val="300"/>
              </a:spcBef>
              <a:buNone/>
            </a:pPr>
            <a:r>
              <a:rPr lang="en-US" sz="1800" dirty="0"/>
              <a:t>Continued on </a:t>
            </a:r>
            <a:r>
              <a:rPr lang="en-US" sz="1800" dirty="0">
                <a:hlinkClick r:id="" action="ppaction://hlinkshowjump?jump=nextslide"/>
              </a:rPr>
              <a:t>next slide</a:t>
            </a:r>
            <a:r>
              <a:rPr lang="en-US" sz="1800" dirty="0"/>
              <a:t> with edge cases, followed by more powers of the Ring specifically.</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369332"/>
          </a:xfrm>
          <a:prstGeom prst="rect">
            <a:avLst/>
          </a:prstGeom>
          <a:noFill/>
        </p:spPr>
        <p:txBody>
          <a:bodyPr wrap="square" rtlCol="0">
            <a:spAutoFit/>
          </a:bodyPr>
          <a:lstStyle/>
          <a:p>
            <a:pPr algn="r"/>
            <a:r>
              <a:rPr lang="en-US" dirty="0">
                <a:hlinkClick r:id="rId4" action="ppaction://hlinksldjump"/>
              </a:rPr>
              <a:t>Menu</a:t>
            </a:r>
            <a:endParaRPr lang="en-US" dirty="0"/>
          </a:p>
        </p:txBody>
      </p:sp>
    </p:spTree>
    <p:extLst>
      <p:ext uri="{BB962C8B-B14F-4D97-AF65-F5344CB8AC3E}">
        <p14:creationId xmlns:p14="http://schemas.microsoft.com/office/powerpoint/2010/main" val="1423077831"/>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199" y="0"/>
            <a:ext cx="10515600" cy="580272"/>
          </a:xfrm>
        </p:spPr>
        <p:txBody>
          <a:bodyPr>
            <a:normAutofit fontScale="90000"/>
          </a:bodyPr>
          <a:lstStyle/>
          <a:p>
            <a:r>
              <a:rPr lang="en-US" dirty="0"/>
              <a:t>Transmutation level 11 spell (</a:t>
            </a:r>
            <a:r>
              <a:rPr lang="en-US" dirty="0">
                <a:hlinkClick r:id="rId2" action="ppaction://hlinksldjump"/>
              </a:rPr>
              <a:t>continued</a:t>
            </a:r>
            <a:r>
              <a:rPr lang="en-US" dirty="0"/>
              <a:t> 3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89114"/>
            <a:ext cx="12191999" cy="6368886"/>
          </a:xfrm>
        </p:spPr>
        <p:txBody>
          <a:bodyPr>
            <a:noAutofit/>
          </a:bodyPr>
          <a:lstStyle/>
          <a:p>
            <a:pPr marL="0" indent="0">
              <a:spcBef>
                <a:spcPts val="400"/>
              </a:spcBef>
              <a:buNone/>
            </a:pPr>
            <a:r>
              <a:rPr lang="en-US" sz="1800" dirty="0"/>
              <a:t>To create a Ring capable of casting Make Ring of Power, you would, by the rules of </a:t>
            </a:r>
            <a:r>
              <a:rPr lang="en-US" sz="1800" dirty="0">
                <a:hlinkClick r:id="rId3" action="ppaction://hlinksldjump"/>
              </a:rPr>
              <a:t>Hold Power</a:t>
            </a:r>
            <a:r>
              <a:rPr lang="en-US" sz="1800" dirty="0"/>
              <a:t>, have to have an entire Magic Volcano, </a:t>
            </a:r>
            <a:r>
              <a:rPr lang="en-US" sz="1800" dirty="0" err="1"/>
              <a:t>Mythalar</a:t>
            </a:r>
            <a:r>
              <a:rPr lang="en-US" sz="1800" dirty="0"/>
              <a:t>, and experience consumed by an object used in casting the Ring inside of a different Magic Volcano, but since Magic Volcano can only be destroyed by Meteor Swarms and Earthquakes (it cannot be dispelled by the casters involved in making it by its own rules), and you only know whether the object of Hold Power has successfully stored the spell after you have enabled it to store the spell: You must destroy MANY Magic Volcanos completely (wasting the </a:t>
            </a:r>
            <a:r>
              <a:rPr lang="en-US" sz="1800" dirty="0" err="1"/>
              <a:t>Mythalars</a:t>
            </a:r>
            <a:r>
              <a:rPr lang="en-US" sz="1800" dirty="0"/>
              <a:t> inside of them) due to the whims of probability in the rules on Hold Power in the </a:t>
            </a:r>
            <a:r>
              <a:rPr lang="en-US" sz="1800" dirty="0">
                <a:hlinkClick r:id="rId4" action="ppaction://hlinksldjump"/>
              </a:rPr>
              <a:t>Artificer</a:t>
            </a:r>
            <a:r>
              <a:rPr lang="en-US" sz="1800" dirty="0"/>
              <a:t> description. It also would require casting Hold Power into a Hold Power object, and so you would need the max size (e.g. 11” sphere) of all hold power material components consumed to it. Because 9 </a:t>
            </a:r>
            <a:r>
              <a:rPr lang="en-US" sz="1800" dirty="0">
                <a:hlinkClick r:id="rId5" action="ppaction://hlinksldjump"/>
              </a:rPr>
              <a:t>Twin Spell </a:t>
            </a:r>
            <a:r>
              <a:rPr lang="en-US" sz="1800" dirty="0"/>
              <a:t>spells must be cast at once in creating a </a:t>
            </a:r>
            <a:r>
              <a:rPr lang="en-US" sz="1800" dirty="0">
                <a:hlinkClick r:id="rId6" action="ppaction://hlinksldjump"/>
              </a:rPr>
              <a:t>Mythalar</a:t>
            </a:r>
            <a:r>
              <a:rPr lang="en-US" sz="1800" dirty="0"/>
              <a:t>, this process is impossible to do alone unless you already have 9 Rings of Power, a lot of diamonds in the size and shape of you, 1000000+ experience, 122+ intelligence, etc. This creates one situation where an effect created by a Ring (creating a Ring, like if it were used to create a Magic Volcano) cannot be ended by that Ring being used to cast another Transmutation spell or being used to undo creating those Rings with that Ring.</a:t>
            </a:r>
          </a:p>
          <a:p>
            <a:pPr marL="0" indent="0">
              <a:spcBef>
                <a:spcPts val="400"/>
              </a:spcBef>
              <a:buNone/>
            </a:pPr>
            <a:r>
              <a:rPr lang="en-US" sz="1800" dirty="0"/>
              <a:t>In order to design a Ring to cast a spell that requires a Ring as a material component, you have to destroy Rings while they are in contact with the Hold Power object used to hold the spell that requires a Ring as a component (no such spell will consume the Ring due to the impossibility of such a Spell existing, but the Hold Power spell requires it to be consumed onto the Hold Power object due to its rules requiring that the object consume whatever is involved in making the spell work normally, even if such things are generally not consumed by the spell) which requires having that Ring to be consumed be placed with as much surface area as possible touching both the lava at the bottom of the crater and the Hold Power object, which must not touch the lava or be destroyed itself (unless it is Tungsten or Diamond) requiring a telekinesis spell and that no person could hold the Ring in that manner to cast the spell into the object, so yet another Ring must be held by someone else to cast the spell. If the intelligence check according to the rules of Hold Power is failed, then yet another (and maybe another) Ring must be destroyed in like manner to put the spell into the Hold Power object. Of course, for the above and for any spell cast you must succeed on the intelligence check each time you cast the spell (wasting the time used for casting the spell normally according to its description if you fail), so the above situation is unlikely to be very efficient. </a:t>
            </a:r>
          </a:p>
          <a:p>
            <a:pPr marL="0" indent="0">
              <a:spcBef>
                <a:spcPts val="400"/>
              </a:spcBef>
              <a:buNone/>
            </a:pPr>
            <a:r>
              <a:rPr lang="en-US" sz="1800" dirty="0"/>
              <a:t> Continued </a:t>
            </a:r>
            <a:r>
              <a:rPr lang="en-US" sz="1800" dirty="0">
                <a:hlinkClick r:id="" action="ppaction://hlinkshowjump?jump=nextslide"/>
              </a:rPr>
              <a:t>on next slide</a:t>
            </a:r>
            <a:r>
              <a:rPr lang="en-US" sz="18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369332"/>
          </a:xfrm>
          <a:prstGeom prst="rect">
            <a:avLst/>
          </a:prstGeom>
          <a:noFill/>
        </p:spPr>
        <p:txBody>
          <a:bodyPr wrap="square" rtlCol="0">
            <a:spAutoFit/>
          </a:bodyPr>
          <a:lstStyle/>
          <a:p>
            <a:pPr algn="r"/>
            <a:r>
              <a:rPr lang="en-US" dirty="0">
                <a:hlinkClick r:id="rId7" action="ppaction://hlinksldjump"/>
              </a:rPr>
              <a:t>Menu</a:t>
            </a:r>
            <a:endParaRPr lang="en-US" dirty="0"/>
          </a:p>
        </p:txBody>
      </p:sp>
    </p:spTree>
    <p:extLst>
      <p:ext uri="{BB962C8B-B14F-4D97-AF65-F5344CB8AC3E}">
        <p14:creationId xmlns:p14="http://schemas.microsoft.com/office/powerpoint/2010/main" val="4118792049"/>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199" y="0"/>
            <a:ext cx="10515600" cy="580272"/>
          </a:xfrm>
        </p:spPr>
        <p:txBody>
          <a:bodyPr>
            <a:normAutofit fontScale="90000"/>
          </a:bodyPr>
          <a:lstStyle/>
          <a:p>
            <a:r>
              <a:rPr lang="en-US" dirty="0"/>
              <a:t>Transmutation level 11 spell (</a:t>
            </a:r>
            <a:r>
              <a:rPr lang="en-US" dirty="0">
                <a:hlinkClick r:id="rId2" action="ppaction://hlinksldjump"/>
              </a:rPr>
              <a:t>continued</a:t>
            </a:r>
            <a:r>
              <a:rPr lang="en-US" dirty="0"/>
              <a:t> 4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89114"/>
            <a:ext cx="12191999" cy="6368886"/>
          </a:xfrm>
        </p:spPr>
        <p:txBody>
          <a:bodyPr>
            <a:noAutofit/>
          </a:bodyPr>
          <a:lstStyle/>
          <a:p>
            <a:pPr marL="0" indent="0">
              <a:spcBef>
                <a:spcPts val="400"/>
              </a:spcBef>
              <a:buNone/>
            </a:pPr>
            <a:r>
              <a:rPr lang="en-US" sz="1800" dirty="0"/>
              <a:t>The </a:t>
            </a:r>
            <a:r>
              <a:rPr lang="en-US" sz="1800" b="1" i="1" u="sng" dirty="0"/>
              <a:t>duration of any spell cast by a Ring of Power that is not stated in its description to be instantaneous is instead “until the Ring is used to cast another spell of the same School of Magic, the Ring is used to dispel the effect it created, or the non-temporal conditions for ending the spell are met</a:t>
            </a:r>
            <a:r>
              <a:rPr lang="en-US" sz="1800" dirty="0"/>
              <a:t> (such as saving throws due to damage, the casting of Greater Restoration or Dispel Magic, </a:t>
            </a:r>
            <a:r>
              <a:rPr lang="en-US" sz="1800" dirty="0" err="1"/>
              <a:t>etc</a:t>
            </a:r>
            <a:r>
              <a:rPr lang="en-US" sz="1800" dirty="0"/>
              <a:t>; but saving throws to end an effect due to an amount of time since something happened in the past (such as every hour) do not count).” This is the case even for things such as </a:t>
            </a:r>
            <a:r>
              <a:rPr lang="en-US" sz="1800" dirty="0">
                <a:hlinkClick r:id="rId3" action="ppaction://hlinksldjump"/>
              </a:rPr>
              <a:t>Glyph of Warding </a:t>
            </a:r>
            <a:r>
              <a:rPr lang="en-US" sz="1800" dirty="0"/>
              <a:t>or </a:t>
            </a:r>
            <a:r>
              <a:rPr lang="en-US" sz="1800" dirty="0">
                <a:hlinkClick r:id="rId4" action="ppaction://hlinksldjump"/>
              </a:rPr>
              <a:t>Contingency</a:t>
            </a:r>
            <a:r>
              <a:rPr lang="en-US" sz="1800" dirty="0"/>
              <a:t>, to their potential detriment (as such expensive components will probably inevitably end up wasted as in the heat of battle you will think you see a far better Abjuration spell to use), as much as to the massive advantage of spells such as </a:t>
            </a:r>
            <a:r>
              <a:rPr lang="en-US" sz="1800" dirty="0">
                <a:hlinkClick r:id="rId5" action="ppaction://hlinksldjump"/>
              </a:rPr>
              <a:t>Force Wall</a:t>
            </a:r>
            <a:r>
              <a:rPr lang="en-US" sz="1800" dirty="0"/>
              <a:t>, </a:t>
            </a:r>
            <a:r>
              <a:rPr lang="en-US" sz="1800" dirty="0">
                <a:hlinkClick r:id="rId6" action="ppaction://hlinksldjump"/>
              </a:rPr>
              <a:t>Prismatic Wall</a:t>
            </a:r>
            <a:r>
              <a:rPr lang="en-US" sz="1800" dirty="0"/>
              <a:t>, </a:t>
            </a:r>
            <a:r>
              <a:rPr lang="en-US" sz="1800" dirty="0">
                <a:hlinkClick r:id="rId7" action="ppaction://hlinksldjump"/>
              </a:rPr>
              <a:t>Danse Macabre</a:t>
            </a:r>
            <a:r>
              <a:rPr lang="en-US" sz="1800" dirty="0"/>
              <a:t>, </a:t>
            </a:r>
            <a:r>
              <a:rPr lang="en-US" sz="1800" dirty="0">
                <a:hlinkClick r:id="rId8" action="ppaction://hlinksldjump"/>
              </a:rPr>
              <a:t>Dominate Monster</a:t>
            </a:r>
            <a:r>
              <a:rPr lang="en-US" sz="1800" dirty="0"/>
              <a:t>, </a:t>
            </a:r>
            <a:r>
              <a:rPr lang="en-US" sz="1800" dirty="0">
                <a:hlinkClick r:id="rId9" action="ppaction://hlinksldjump"/>
              </a:rPr>
              <a:t>Conjure Elemental</a:t>
            </a:r>
            <a:r>
              <a:rPr lang="en-US" sz="1800" dirty="0"/>
              <a:t>, </a:t>
            </a:r>
            <a:r>
              <a:rPr lang="en-US" sz="1800" dirty="0">
                <a:hlinkClick r:id="rId10" action="ppaction://hlinksldjump"/>
              </a:rPr>
              <a:t>True Polymorph </a:t>
            </a:r>
            <a:r>
              <a:rPr lang="en-US" sz="1800" dirty="0"/>
              <a:t>(an object into a creature), </a:t>
            </a:r>
            <a:r>
              <a:rPr lang="en-US" sz="1800" dirty="0">
                <a:hlinkClick r:id="rId11" action="ppaction://hlinksldjump"/>
              </a:rPr>
              <a:t>Fire Wall </a:t>
            </a:r>
            <a:r>
              <a:rPr lang="en-US" sz="1800" dirty="0"/>
              <a:t>or </a:t>
            </a:r>
            <a:r>
              <a:rPr lang="en-US" sz="1800" dirty="0">
                <a:hlinkClick r:id="rId12" action="ppaction://hlinksldjump"/>
              </a:rPr>
              <a:t>Phantasmal Killer</a:t>
            </a:r>
            <a:r>
              <a:rPr lang="en-US" sz="1800" dirty="0"/>
              <a:t>, allowing the control created or the damage dealing capability to continue indefinitely into the future. For use cases such as Conjure Elemental (if at least one hour has passed since it was created), </a:t>
            </a:r>
            <a:r>
              <a:rPr lang="en-US" sz="1800" dirty="0">
                <a:hlinkClick r:id="rId7" action="ppaction://hlinksldjump"/>
              </a:rPr>
              <a:t>Create Undead</a:t>
            </a:r>
            <a:r>
              <a:rPr lang="en-US" sz="1800" dirty="0"/>
              <a:t>, </a:t>
            </a:r>
            <a:r>
              <a:rPr lang="en-US" sz="1800" dirty="0">
                <a:hlinkClick r:id="rId13" action="ppaction://hlinksldjump"/>
              </a:rPr>
              <a:t>Raise Dead</a:t>
            </a:r>
            <a:r>
              <a:rPr lang="en-US" sz="1800" dirty="0"/>
              <a:t>, and True Polymorph (an object into a creature; if at least 1 hour has passed since it was created) if the Ring is used for some other purpose, such beings do not simply fall, but rather they act under their own free will, undead automatically becoming hostile to all life. For use cases such a Fabricate and Flesh to Stone where the time for the spell’s permanency passes, such features remain permanent until undone by the Ring or other magic (does not undo the damage from spells cast with it (such as Power Word Kill, Fireball, a Dominated Monster who was forced to jump a cliff, </a:t>
            </a:r>
            <a:r>
              <a:rPr lang="en-US" sz="1800" dirty="0" err="1"/>
              <a:t>etc</a:t>
            </a:r>
            <a:r>
              <a:rPr lang="en-US" sz="1800" dirty="0"/>
              <a:t>). The power to undo all damage only resides in </a:t>
            </a:r>
            <a:r>
              <a:rPr lang="en-US" sz="1800" dirty="0">
                <a:hlinkClick r:id="rId14" action="ppaction://hlinksldjump"/>
              </a:rPr>
              <a:t>Global Dispel Magic</a:t>
            </a:r>
            <a:r>
              <a:rPr lang="en-US" sz="1800" dirty="0"/>
              <a:t>.</a:t>
            </a:r>
          </a:p>
          <a:p>
            <a:pPr marL="0" indent="0">
              <a:spcBef>
                <a:spcPts val="400"/>
              </a:spcBef>
              <a:buNone/>
            </a:pPr>
            <a:r>
              <a:rPr lang="en-US" sz="1800" dirty="0"/>
              <a:t>The last power of the Ring is that if it is worn by someone not involved in casting, the telekinesis person can ever so slightly loosen or tighten the ring from the bearer (± 3 mm from original size) or slightly increase or decrease its weight (± 3 grams). </a:t>
            </a:r>
          </a:p>
          <a:p>
            <a:pPr marL="0" indent="0">
              <a:spcBef>
                <a:spcPts val="400"/>
              </a:spcBef>
              <a:buNone/>
            </a:pPr>
            <a:endParaRPr lang="en-US" sz="1800"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369332"/>
          </a:xfrm>
          <a:prstGeom prst="rect">
            <a:avLst/>
          </a:prstGeom>
          <a:noFill/>
        </p:spPr>
        <p:txBody>
          <a:bodyPr wrap="square" rtlCol="0">
            <a:spAutoFit/>
          </a:bodyPr>
          <a:lstStyle/>
          <a:p>
            <a:pPr algn="r"/>
            <a:r>
              <a:rPr lang="en-US" dirty="0">
                <a:hlinkClick r:id="rId15" action="ppaction://hlinksldjump"/>
              </a:rPr>
              <a:t>Menu</a:t>
            </a:r>
            <a:endParaRPr lang="en-US" dirty="0"/>
          </a:p>
        </p:txBody>
      </p:sp>
    </p:spTree>
    <p:extLst>
      <p:ext uri="{BB962C8B-B14F-4D97-AF65-F5344CB8AC3E}">
        <p14:creationId xmlns:p14="http://schemas.microsoft.com/office/powerpoint/2010/main" val="2167248485"/>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5"/>
            <a:ext cx="10515600" cy="564773"/>
          </a:xfrm>
        </p:spPr>
        <p:txBody>
          <a:bodyPr>
            <a:normAutofit fontScale="90000"/>
          </a:bodyPr>
          <a:lstStyle/>
          <a:p>
            <a:r>
              <a:rPr lang="en-US" dirty="0"/>
              <a:t>Notes on Spellcasting</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1011456"/>
            <a:ext cx="12011186" cy="5165507"/>
          </a:xfrm>
        </p:spPr>
        <p:txBody>
          <a:bodyPr>
            <a:noAutofit/>
          </a:bodyPr>
          <a:lstStyle/>
          <a:p>
            <a:pPr marL="0" indent="0">
              <a:buNone/>
            </a:pPr>
            <a:r>
              <a:rPr lang="en-US" sz="1600" dirty="0"/>
              <a:t>By casting together with other casters (not permissible for Sword of Undeath or Hold Power (beyond the artificer and other spell caster, though you can have additional people casting a spell into it to share the experience loss for high level spells, but not help each other on the intelligence check))), you combine your intelligence scores together (even if the other casters are Clerics or Bards) in the check that the target (or future dispel magic) has to counter. You also share in the penalties of the spell if it is something like Gift of Life, Protection of City, or Move Mountain. For Protection of City, you can have an additional caster of Protection of City behind each of the base 7 to take ½ of the levels of exhaustion from each of those casters (rounded up or down based on whomever is willing to take the one extra when it is odd) from the number of miles further out they want the spell to reach, but they do not divide up the exhaustion due to not getting food while casting. Likewise for Move Mountain, all casters get a level of exhaustion per hour of casting, but they share the psychic damage and experience drain at the end of the group cast that is based on the height of the </a:t>
            </a:r>
            <a:r>
              <a:rPr lang="en-US" sz="1600" dirty="0" err="1"/>
              <a:t>Mythalar</a:t>
            </a:r>
            <a:r>
              <a:rPr lang="en-US" sz="1600" dirty="0"/>
              <a:t> from the ground.</a:t>
            </a:r>
          </a:p>
          <a:p>
            <a:pPr marL="0" indent="0">
              <a:buNone/>
            </a:pPr>
            <a:r>
              <a:rPr lang="en-US" sz="1600" dirty="0"/>
              <a:t>Concentration: You can only hold concentration on one spell at a time, </a:t>
            </a:r>
            <a:r>
              <a:rPr lang="en-US" sz="1600" dirty="0">
                <a:hlinkClick r:id="rId2" action="ppaction://hlinksldjump"/>
              </a:rPr>
              <a:t>Twin Spell </a:t>
            </a:r>
            <a:r>
              <a:rPr lang="en-US" sz="1600" dirty="0"/>
              <a:t>and </a:t>
            </a:r>
            <a:r>
              <a:rPr lang="en-US" sz="1600" dirty="0">
                <a:hlinkClick r:id="rId3" action="ppaction://hlinksldjump"/>
              </a:rPr>
              <a:t>Hold Concentration </a:t>
            </a:r>
            <a:r>
              <a:rPr lang="en-US" sz="1600" dirty="0"/>
              <a:t>and casting the spell through a Ring of Power that is not used to cast another spell of that School of Magic are the only way to create exceptions. Every time you take damage, you must make a save on </a:t>
            </a:r>
            <a:r>
              <a:rPr lang="en-US" sz="1600" dirty="0" err="1"/>
              <a:t>X~Uniform</a:t>
            </a:r>
            <a:r>
              <a:rPr lang="en-US" sz="1600" dirty="0"/>
              <a:t>(0, 10+constitution), X&gt;10 for success to avoid having a spell you are Concentrating on (and every spell you have ever cast that states Concentration but is still in effect due to the peculiarities of your advancement through that spell’s School of Magic) immediately end[s]. If you die, all such spells end except if held by a </a:t>
            </a:r>
            <a:r>
              <a:rPr lang="en-US" sz="1600" dirty="0">
                <a:hlinkClick r:id="rId3" action="ppaction://hlinksldjump"/>
              </a:rPr>
              <a:t>Mythalar</a:t>
            </a:r>
            <a:r>
              <a:rPr lang="en-US" sz="1600" dirty="0"/>
              <a:t>.</a:t>
            </a:r>
          </a:p>
          <a:p>
            <a:pPr marL="0" indent="0">
              <a:buNone/>
            </a:pPr>
            <a:r>
              <a:rPr lang="en-US" sz="1600" dirty="0"/>
              <a:t>If you expend more experience points than you have in casting a spell, you die outright, and the spell fails unless it is </a:t>
            </a:r>
            <a:r>
              <a:rPr lang="en-US" sz="1600" dirty="0">
                <a:hlinkClick r:id="rId4" action="ppaction://hlinksldjump"/>
              </a:rPr>
              <a:t>Gift of Life</a:t>
            </a:r>
            <a:r>
              <a:rPr lang="en-US" sz="1600" dirty="0"/>
              <a:t> or the experience spent is within 1% of what was required. (This is the biggest reason to create </a:t>
            </a:r>
            <a:r>
              <a:rPr lang="en-US" sz="1600" dirty="0">
                <a:hlinkClick r:id="rId5" action="ppaction://hlinksldjump"/>
              </a:rPr>
              <a:t>Rings of Power</a:t>
            </a:r>
            <a:r>
              <a:rPr lang="en-US" sz="1600" dirty="0"/>
              <a:t>: avoiding having to expend experience on spells cast using it (though this entails having had someone (who may be you) having spent that experience once on creating the </a:t>
            </a:r>
            <a:r>
              <a:rPr lang="en-US" sz="1600" dirty="0">
                <a:hlinkClick r:id="rId6" action="ppaction://hlinksldjump"/>
              </a:rPr>
              <a:t>Hold Power </a:t>
            </a:r>
            <a:r>
              <a:rPr lang="en-US" sz="1600" dirty="0"/>
              <a:t>object to be consumed by the Ring to have the power to cast the same spell without using experience); besides the extra spell slots ((intelligence-10)/2 casts of any spell in any 24 hour period), simultaneous multicasts of one spell, immunity to divination spells by anyone not wielding a Ring of Power, and immunity to Enchantment spells by anyone not wielding a Ring of Power (this is the only way to be immune to Power Word Kill other than to have more than 100 hp at that point in time. However, this also entails that even wizards with Rings of Power are susceptible to be dominated by a Ring of Power for which they were not the one casting telekinesis in making when they try to destroy one in a different Magic Volcano, and are similarly susceptible every time they see a Control Ring they were not involved in making.) and additional concentration it provides to the spells it casts on your behalf. Otherwise, you could also just create a lot of Rings of Power to hide your army of zombies or apes (some creature that has fingers) since they do not have the intelligence to cast spells with it). </a:t>
            </a:r>
            <a:r>
              <a:rPr lang="en-US" sz="1600" dirty="0">
                <a:hlinkClick r:id="" action="ppaction://hlinkshowjump?jump=nextslide"/>
              </a:rPr>
              <a:t>Continued on Next Slide</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7" action="ppaction://hlinksldjump"/>
              </a:rPr>
              <a:t>Menu</a:t>
            </a:r>
            <a:endParaRPr lang="en-US" dirty="0"/>
          </a:p>
        </p:txBody>
      </p:sp>
    </p:spTree>
    <p:extLst>
      <p:ext uri="{BB962C8B-B14F-4D97-AF65-F5344CB8AC3E}">
        <p14:creationId xmlns:p14="http://schemas.microsoft.com/office/powerpoint/2010/main" val="876833053"/>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Notes on Spellcasting (</a:t>
            </a:r>
            <a:r>
              <a:rPr lang="en-US" dirty="0">
                <a:hlinkClick r:id="rId2" action="ppaction://hlinksldjump"/>
              </a:rPr>
              <a:t>continued</a:t>
            </a:r>
            <a:r>
              <a:rPr lang="en-US" dirty="0"/>
              <a:t> 1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1332854"/>
            <a:ext cx="12011186" cy="4844109"/>
          </a:xfrm>
        </p:spPr>
        <p:txBody>
          <a:bodyPr>
            <a:noAutofit/>
          </a:bodyPr>
          <a:lstStyle/>
          <a:p>
            <a:pPr marL="0" indent="0">
              <a:buNone/>
            </a:pPr>
            <a:r>
              <a:rPr lang="en-US" sz="1600" dirty="0"/>
              <a:t>If a Demon as described by a wizard who cuts himself with his own </a:t>
            </a:r>
            <a:r>
              <a:rPr lang="en-US" sz="1600" dirty="0">
                <a:hlinkClick r:id="rId3" action="ppaction://hlinksldjump"/>
              </a:rPr>
              <a:t>Weapon of Undeath </a:t>
            </a:r>
            <a:r>
              <a:rPr lang="en-US" sz="1600" dirty="0"/>
              <a:t>is wielding a </a:t>
            </a:r>
            <a:r>
              <a:rPr lang="en-US" sz="1600" dirty="0">
                <a:hlinkClick r:id="rId4" action="ppaction://hlinksldjump"/>
              </a:rPr>
              <a:t>Ring of Power</a:t>
            </a:r>
            <a:r>
              <a:rPr lang="en-US" sz="1600" dirty="0"/>
              <a:t>, the Ring of Power is invisible with him under the rules of </a:t>
            </a:r>
            <a:r>
              <a:rPr lang="en-US" sz="1600" dirty="0">
                <a:hlinkClick r:id="rId5" action="ppaction://hlinksldjump"/>
              </a:rPr>
              <a:t>Greater Invisibility </a:t>
            </a:r>
            <a:r>
              <a:rPr lang="en-US" sz="1600" dirty="0"/>
              <a:t>automatically indefinitely. The main ways to kill such a creature if its opponents do not themselves have a Ring of Power is to either have one caster hold him with telekinesis and throw him into a Magic Volcano (the Demon being able to make a Strength check or continue to be restrained every 6 seconds (which it would not be able to make if the caster of telekinesis was using a Ring of Power to do so, since a Ring of Power removes any check against a spell that is based on an amount of time having passed, which incidentally in this case it will still be better to use telekinesis than Hold Person (an enchantment spell and thus would not be able to be considered in fighting a Demon holding a Ring if you did not have one) since we are not dealing with a monster of incredible strength but rather a former wizard with the incredible wisdom and intelligence that would probably beat Hold Person’s wisdom check), have one caster cast Flesh to Stone on him and another person cut off the head of the statue (also a good option for fighting against a wizard due to it being a Constitution check by him), and then Polymorph has the advantage of getting the ring off the Demon due to creatures like slugs not having fingers (i.e. this prevents what would likely happen under the other options of the wizard Demon with a Ring using the power of it to cast all its spells instantly while it has been restrained but not yet killed).</a:t>
            </a:r>
          </a:p>
          <a:p>
            <a:pPr marL="0" indent="0">
              <a:buNone/>
            </a:pPr>
            <a:r>
              <a:rPr lang="en-US" sz="1600" dirty="0"/>
              <a:t>The only way to access the Wish spell of D&amp;D 5e (with the change of its nature to just simply be of casting any spell of 8</a:t>
            </a:r>
            <a:r>
              <a:rPr lang="en-US" sz="1600" baseline="30000" dirty="0"/>
              <a:t>th</a:t>
            </a:r>
            <a:r>
              <a:rPr lang="en-US" sz="1600" dirty="0"/>
              <a:t> level or lower (that is not Hold Power) from any class without material components) is via a Sorcerer, who is defined as the natural born child of a wizard Demon (above) and a human, who gains access to spells according to the 5e spell slot chart relative solely to their own experience points and the Sorcerer spell list. In this way, the 265,000 </a:t>
            </a:r>
            <a:r>
              <a:rPr lang="en-US" sz="1600" dirty="0" err="1"/>
              <a:t>xp</a:t>
            </a:r>
            <a:r>
              <a:rPr lang="en-US" sz="1600" dirty="0"/>
              <a:t> Sorcerer themselves is a material component of the Wish Spell. Thus (with a slight alteration to the original description of spellcasting for a Ring as always requiring the material components with the understanding that in this case we can consider the nature of the ”Sorcerer material component” to act similarly to an “experience material component” in that the person casting this spell later with the Ring does not need to also have an 18</a:t>
            </a:r>
            <a:r>
              <a:rPr lang="en-US" sz="1600" baseline="30000" dirty="0"/>
              <a:t>th</a:t>
            </a:r>
            <a:r>
              <a:rPr lang="en-US" sz="1600" dirty="0"/>
              <a:t> level Sorcerer on hand, but they are subject to being </a:t>
            </a:r>
            <a:r>
              <a:rPr lang="en-US" sz="1600" dirty="0">
                <a:hlinkClick r:id="" action="ppaction://hlinkshowjump?jump=nextslide"/>
              </a:rPr>
              <a:t>Dominated</a:t>
            </a:r>
            <a:r>
              <a:rPr lang="en-US" sz="1600" dirty="0"/>
              <a:t> by that Sorcerer each time they cast Wish on failing a Wisdom saving throw), the way for a non-sorcerer to cast Wish is to have 2 18</a:t>
            </a:r>
            <a:r>
              <a:rPr lang="en-US" sz="1600" baseline="30000" dirty="0"/>
              <a:t>th</a:t>
            </a:r>
            <a:r>
              <a:rPr lang="en-US" sz="1600" dirty="0"/>
              <a:t> level Sorcerers where one is casting Wish into the Artificer’s Hold Power object and the other is consumed into the Hold Power object upon successfully including it, then that Hold Power object would get consumed into a Ring of Power. Sorcerers do not gain any advantages (other than pure experience) from going to Schools of Magic, Schools of Fighting, or Schools for the Arts, etc.</a:t>
            </a:r>
          </a:p>
          <a:p>
            <a:pPr marL="0" indent="0">
              <a:buNone/>
            </a:pPr>
            <a:r>
              <a:rPr lang="en-US" sz="1600" dirty="0"/>
              <a:t>These notes continue to the </a:t>
            </a:r>
            <a:r>
              <a:rPr lang="en-US" sz="1600" dirty="0">
                <a:hlinkClick r:id="" action="ppaction://hlinkshowjump?jump=nextslide"/>
              </a:rPr>
              <a:t>next page</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spTree>
    <p:extLst>
      <p:ext uri="{BB962C8B-B14F-4D97-AF65-F5344CB8AC3E}">
        <p14:creationId xmlns:p14="http://schemas.microsoft.com/office/powerpoint/2010/main" val="4072900335"/>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Notes on Spellcasting (</a:t>
            </a:r>
            <a:r>
              <a:rPr lang="en-US" dirty="0">
                <a:hlinkClick r:id="rId2" action="ppaction://hlinksldjump"/>
              </a:rPr>
              <a:t>continued</a:t>
            </a:r>
            <a:r>
              <a:rPr lang="en-US" dirty="0"/>
              <a:t> 2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1332854"/>
            <a:ext cx="12011186" cy="4844109"/>
          </a:xfrm>
        </p:spPr>
        <p:txBody>
          <a:bodyPr>
            <a:noAutofit/>
          </a:bodyPr>
          <a:lstStyle/>
          <a:p>
            <a:pPr marL="0" indent="0">
              <a:buNone/>
            </a:pPr>
            <a:r>
              <a:rPr lang="en-US" sz="1600" dirty="0"/>
              <a:t>Casting Wish from a Ring of Power via having a Hold Power object consume a Sorcerer be consumed into the Ring does not kill that Sorcerer, rather they can be considered to be in the Ring such that whenever Wish is cast via the Ring, the person wielding it must make a wisdom saving throw against the Sorcerer’s Charisma or else be held indefinitely under the equivalent of Dominate Person/Monster while holding the ring (getting to make another wisdom saving throw each time the holder takes damage). The person who cast telekinesis for the process of making the Ring, regardless of having long since “died,” can negotiate with the Sorcerer to get them to take particular actions through their thrall and receive information from the Sorcerer as the Sorcerer is looking through that thrall’s eyes. The person who cast telekinesis in making the Ring can make up to one intelligence check per hour against the intelligence of the Sorcerer to dispel the domination (this option is always being considered to be chosen if the person who cast telekinesis in the process of making the Ring is the same person as the one being dominated without the Sorcerer through their domination being able to stop that from taking place). The nature of casting Wish in this way gets rid of any time-based weaknesses in the spell revivify in this way are waived (which is not the case for a normal cast of Wish that is not done through a Ring of Power). Thus the long and complicated process of learning all the spells necessary to make a </a:t>
            </a:r>
            <a:r>
              <a:rPr lang="en-US" sz="1600" dirty="0" err="1"/>
              <a:t>Mythalar</a:t>
            </a:r>
            <a:r>
              <a:rPr lang="en-US" sz="1600" dirty="0"/>
              <a:t> (remember, this requires 5 level 10 spells from different Schools of Magic for a total of 98.12 years just for those, divided up among 11 people, along with a perfect diamond that looks like you wearing robes, holding a staff and book, along with the requirements for making a Simulacrum casting a Globe of Invulnerability, </a:t>
            </a:r>
            <a:r>
              <a:rPr lang="en-US" sz="1600" dirty="0" err="1"/>
              <a:t>etc</a:t>
            </a:r>
            <a:r>
              <a:rPr lang="en-US" sz="1600" dirty="0"/>
              <a:t>), build a Magic Volcano, create a sword of undeath, learn how to make a Ring of Power, cut yourself with said sword of undeath, have two Sorcerer children who get to 265,000 </a:t>
            </a:r>
            <a:r>
              <a:rPr lang="en-US" sz="1600" dirty="0" err="1"/>
              <a:t>xp</a:t>
            </a:r>
            <a:r>
              <a:rPr lang="en-US" sz="1600" dirty="0"/>
              <a:t> to get access to Wish, make some objects for the Hold Power spell (since it is a cantrip, you can cast it as a Demon without needing a host), have one of those two children be consumed by the 10 inch radius sphere of Jade while the other casts Wish into it as you cast Hold Power on it beating 81 on a uniform distribution with a maximum of the two of </a:t>
            </a:r>
            <a:r>
              <a:rPr lang="en-US" sz="1600" dirty="0" err="1"/>
              <a:t>you’s</a:t>
            </a:r>
            <a:r>
              <a:rPr lang="en-US" sz="1600" dirty="0"/>
              <a:t> combined intelligence, create at least 6 other Hold Power objects with different spells in them, make a pact with someone in order to cast telekinesis through them while working with Make Ring of Power cast by a group of other people thus consuming those Hold Power objects into it; is all necessary if you wish to bring someone who has long since died back to life without going through a Monastery. </a:t>
            </a:r>
          </a:p>
          <a:p>
            <a:pPr marL="0" indent="0">
              <a:buNone/>
            </a:pPr>
            <a:r>
              <a:rPr lang="en-US" sz="1600" dirty="0"/>
              <a:t>The effect of using a Control Ring having the ability to cast Wish from having seen another Ring (above) that can cast Wish is </a:t>
            </a:r>
            <a:r>
              <a:rPr lang="en-US" sz="1600" dirty="0">
                <a:hlinkClick r:id="" action="ppaction://hlinkshowjump?jump=nextslide"/>
              </a:rPr>
              <a:t>discussed on the next slide</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659173676"/>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747794" y="59891"/>
            <a:ext cx="10515600" cy="646331"/>
          </a:xfrm>
        </p:spPr>
        <p:txBody>
          <a:bodyPr>
            <a:normAutofit fontScale="90000"/>
          </a:bodyPr>
          <a:lstStyle/>
          <a:p>
            <a:r>
              <a:rPr lang="en-US" dirty="0"/>
              <a:t>Notes on Spellcasting (</a:t>
            </a:r>
            <a:r>
              <a:rPr lang="en-US" dirty="0">
                <a:hlinkClick r:id="rId2" action="ppaction://hlinksldjump"/>
              </a:rPr>
              <a:t>continued</a:t>
            </a:r>
            <a:r>
              <a:rPr lang="en-US" dirty="0"/>
              <a:t> 3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706222"/>
            <a:ext cx="12011186" cy="5470741"/>
          </a:xfrm>
        </p:spPr>
        <p:txBody>
          <a:bodyPr>
            <a:noAutofit/>
          </a:bodyPr>
          <a:lstStyle/>
          <a:p>
            <a:pPr marL="0" indent="0">
              <a:buNone/>
            </a:pPr>
            <a:r>
              <a:rPr lang="en-US" sz="1600" dirty="0"/>
              <a:t>Though at that point, you will probably also want to create a </a:t>
            </a:r>
            <a:r>
              <a:rPr lang="en-US" sz="1600" dirty="0">
                <a:hlinkClick r:id="rId3" action="ppaction://hlinksldjump"/>
              </a:rPr>
              <a:t>Control Ring </a:t>
            </a:r>
            <a:r>
              <a:rPr lang="en-US" sz="1600" dirty="0"/>
              <a:t>in order to make sure nobody takes that quicker route to getting access to the Wish spell, with the big advantage of casting that Wish through a Control Ring having that power from having seen the wielding of a normal Ring which the </a:t>
            </a:r>
            <a:r>
              <a:rPr lang="en-US" sz="1600" dirty="0">
                <a:hlinkClick r:id="" action="ppaction://hlinkshowjump?jump=previousslide"/>
              </a:rPr>
              <a:t>previous slide’s process was used on </a:t>
            </a:r>
            <a:r>
              <a:rPr lang="en-US" sz="1600" dirty="0"/>
              <a:t>is that you no longer have to worry about being controlled by the Sorcerer who was consumed into the other Ring who enabled it to cast the Wish spell in the first place, along with having the ability to Dominate the Person wielding that other ring whether or not the Sorcerer has already dominated them, thus gaining the ability to cast two Wish spells simultaneously (provided both the Control Ring wielder’s and his thrall-Ring-wielder’s DC 81 intelligence checks are successful, otherwise takes another hour to make the check again for whomever fails it, as for any other spell cast via a Ring).</a:t>
            </a:r>
          </a:p>
          <a:p>
            <a:pPr marL="0" indent="0">
              <a:buNone/>
            </a:pPr>
            <a:r>
              <a:rPr lang="en-US" sz="1600" b="1" i="1" u="sng" dirty="0"/>
              <a:t>Spell Discovery </a:t>
            </a:r>
            <a:r>
              <a:rPr lang="en-US" sz="1600" dirty="0"/>
              <a:t>happens by thinking about a spell in the </a:t>
            </a:r>
            <a:r>
              <a:rPr lang="en-US" sz="1600" dirty="0">
                <a:hlinkClick r:id="rId4" action="ppaction://hlinksldjump"/>
              </a:rPr>
              <a:t>spells list </a:t>
            </a:r>
            <a:r>
              <a:rPr lang="en-US" sz="1600" dirty="0"/>
              <a:t>for the duration needed while you are at a </a:t>
            </a:r>
            <a:r>
              <a:rPr lang="en-US" sz="1600" dirty="0">
                <a:hlinkClick r:id="rId5" action="ppaction://hlinksldjump"/>
              </a:rPr>
              <a:t>School of Magic </a:t>
            </a:r>
            <a:r>
              <a:rPr lang="en-US" sz="1600" dirty="0"/>
              <a:t>for that spell and being </a:t>
            </a:r>
            <a:r>
              <a:rPr lang="en-US" sz="1600" dirty="0">
                <a:hlinkClick r:id="rId6" action="ppaction://hlinksldjump"/>
              </a:rPr>
              <a:t>intelligent enough</a:t>
            </a:r>
            <a:r>
              <a:rPr lang="en-US" sz="1600" dirty="0"/>
              <a:t>. Spells must be written by hand with a quill in ink made from 1 part fine gold dust (particles as small as the silt at the bottom of a river (more fine than any sand, but can be coarser than clay)) to 1 part fine platinum dust to 1000 parts 6,6’-dibromoindigo (can also use the purple mucous secretion of marine gastropods </a:t>
            </a:r>
            <a:r>
              <a:rPr lang="en-US" sz="1600" dirty="0" err="1"/>
              <a:t>Bolinus</a:t>
            </a:r>
            <a:r>
              <a:rPr lang="en-US" sz="1600" dirty="0"/>
              <a:t> </a:t>
            </a:r>
            <a:r>
              <a:rPr lang="en-US" sz="1600" dirty="0" err="1"/>
              <a:t>brandaris</a:t>
            </a:r>
            <a:r>
              <a:rPr lang="en-US" sz="1600" dirty="0"/>
              <a:t>, or </a:t>
            </a:r>
            <a:r>
              <a:rPr lang="en-US" sz="1600" dirty="0" err="1"/>
              <a:t>Hexaplex</a:t>
            </a:r>
            <a:r>
              <a:rPr lang="en-US" sz="1600" dirty="0"/>
              <a:t> </a:t>
            </a:r>
            <a:r>
              <a:rPr lang="en-US" sz="1600" dirty="0" err="1"/>
              <a:t>trunculus</a:t>
            </a:r>
            <a:r>
              <a:rPr lang="en-US" sz="1600" dirty="0"/>
              <a:t>, </a:t>
            </a:r>
            <a:r>
              <a:rPr lang="en-US" sz="1600" dirty="0" err="1"/>
              <a:t>Stramonita</a:t>
            </a:r>
            <a:r>
              <a:rPr lang="en-US" sz="1600" dirty="0"/>
              <a:t> </a:t>
            </a:r>
            <a:r>
              <a:rPr lang="en-US" sz="1600" dirty="0" err="1"/>
              <a:t>haemastroma</a:t>
            </a:r>
            <a:r>
              <a:rPr lang="en-US" sz="1600" dirty="0"/>
              <a:t>, </a:t>
            </a:r>
            <a:r>
              <a:rPr lang="en-US" sz="1600" dirty="0" err="1"/>
              <a:t>Bolinus</a:t>
            </a:r>
            <a:r>
              <a:rPr lang="en-US" sz="1600" dirty="0"/>
              <a:t> </a:t>
            </a:r>
            <a:r>
              <a:rPr lang="en-US" sz="1600" dirty="0" err="1"/>
              <a:t>cornutus</a:t>
            </a:r>
            <a:r>
              <a:rPr lang="en-US" sz="1600" dirty="0"/>
              <a:t>, </a:t>
            </a:r>
            <a:r>
              <a:rPr lang="en-US" sz="1600" dirty="0" err="1"/>
              <a:t>Plicopurpura</a:t>
            </a:r>
            <a:r>
              <a:rPr lang="en-US" sz="1600" dirty="0"/>
              <a:t> </a:t>
            </a:r>
            <a:r>
              <a:rPr lang="en-US" sz="1600" dirty="0" err="1"/>
              <a:t>pansa</a:t>
            </a:r>
            <a:r>
              <a:rPr lang="en-US" sz="1600" dirty="0"/>
              <a:t>, or </a:t>
            </a:r>
            <a:r>
              <a:rPr lang="en-US" sz="1600" dirty="0" err="1"/>
              <a:t>Plicopurpura</a:t>
            </a:r>
            <a:r>
              <a:rPr lang="en-US" sz="1600" dirty="0"/>
              <a:t> </a:t>
            </a:r>
            <a:r>
              <a:rPr lang="en-US" sz="1600" dirty="0" err="1"/>
              <a:t>patula</a:t>
            </a:r>
            <a:r>
              <a:rPr lang="en-US" sz="1600" dirty="0"/>
              <a:t>) on a mass basis rounded to one significant figure (replace the word “part” with “gram” and you are good to go). Each time before writing again being sure to mix the components well. Spells can only be written on fine (no blemishes on that part of the original goat as far as a normal human could see) goatskin that has been cleaned, pressed flat, and dried into roughly a rectangle of parchment that is sewn all along one side with sterling silver thread into a piece of oak, maple, dogwood, mahogany, or ivory flattened on the side closest to where all the pieces of parchment are sewn in that must be longer on both ends than any page in this book (i.e. this forms the “binding”). Otherwise follow the rules for </a:t>
            </a:r>
            <a:r>
              <a:rPr lang="en-US" sz="1600" dirty="0">
                <a:hlinkClick r:id="rId6" action="ppaction://hlinksldjump"/>
              </a:rPr>
              <a:t>gaining spells</a:t>
            </a:r>
            <a:r>
              <a:rPr lang="en-US" sz="1600" dirty="0"/>
              <a:t>. This in-depth description is continued on the next slide.</a:t>
            </a:r>
          </a:p>
          <a:p>
            <a:pPr marL="0" indent="0">
              <a:buNone/>
            </a:pPr>
            <a:r>
              <a:rPr lang="en-US" sz="1600" dirty="0"/>
              <a:t>The Daylight spell is the only spell that when cast through a Ring of Power actually expands its </a:t>
            </a:r>
            <a:r>
              <a:rPr lang="en-US" sz="1600" dirty="0" err="1"/>
              <a:t>AoE</a:t>
            </a:r>
            <a:r>
              <a:rPr lang="en-US" sz="1600" dirty="0"/>
              <a:t> (Area of Effect) except as otherwise stated in spell descriptions, in this case expanding to 107*(number of Hold Power objects the Ring was created with)^2 ft radius sphere from self (i.e. since Rings must be created with at least 7, this is a 1 mile radius minimum) instead of the 60 ft radius sphere from a chosen object. It is also the only spell that can be cast by a Ring when you are at the same time using it to remove the effect of </a:t>
            </a:r>
            <a:r>
              <a:rPr lang="en-US" sz="1600" dirty="0">
                <a:hlinkClick r:id="rId7" action="ppaction://hlinksldjump"/>
              </a:rPr>
              <a:t>Darken Planet </a:t>
            </a:r>
            <a:r>
              <a:rPr lang="en-US" sz="1600" dirty="0"/>
              <a:t>or </a:t>
            </a:r>
            <a:r>
              <a:rPr lang="en-US" sz="1600" dirty="0">
                <a:hlinkClick r:id="rId8" action="ppaction://hlinksldjump"/>
              </a:rPr>
              <a:t>Poison Planet </a:t>
            </a:r>
            <a:r>
              <a:rPr lang="en-US" sz="1600" dirty="0"/>
              <a:t>from a right cylinder of space centered on one side at the base of your feet of the same radius extending 22,000 miles upward (the upper limit of upward distance of either of those other spells from the surface). This radius away from the caster can be called the “default range of the Ring.”</a:t>
            </a:r>
          </a:p>
          <a:p>
            <a:pPr marL="0" indent="0">
              <a:buNone/>
            </a:pPr>
            <a:r>
              <a:rPr lang="en-US" sz="1600" dirty="0"/>
              <a:t>Spells like Burning Hands and Cone of Cold, when cast with a Ring of Power, form the same sized cone Area of Effect, but the point of the cone can be anywhere in the default range of the Ring (since the point is otherwise a range of “self”, that is, at the chest of the caster themselves). Continued on </a:t>
            </a:r>
            <a:r>
              <a:rPr lang="en-US" sz="1600" dirty="0">
                <a:hlinkClick r:id="" action="ppaction://hlinkshowjump?jump=nextslide"/>
              </a:rPr>
              <a:t>next slide</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9" action="ppaction://hlinksldjump"/>
              </a:rPr>
              <a:t>Menu</a:t>
            </a:r>
            <a:endParaRPr lang="en-US" dirty="0"/>
          </a:p>
        </p:txBody>
      </p:sp>
    </p:spTree>
    <p:extLst>
      <p:ext uri="{BB962C8B-B14F-4D97-AF65-F5344CB8AC3E}">
        <p14:creationId xmlns:p14="http://schemas.microsoft.com/office/powerpoint/2010/main" val="2891681388"/>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747794" y="59891"/>
            <a:ext cx="10515600" cy="646331"/>
          </a:xfrm>
        </p:spPr>
        <p:txBody>
          <a:bodyPr>
            <a:normAutofit fontScale="90000"/>
          </a:bodyPr>
          <a:lstStyle/>
          <a:p>
            <a:r>
              <a:rPr lang="en-US" dirty="0"/>
              <a:t>Notes on Spellcasting (</a:t>
            </a:r>
            <a:r>
              <a:rPr lang="en-US" dirty="0">
                <a:hlinkClick r:id="rId2" action="ppaction://hlinksldjump"/>
              </a:rPr>
              <a:t>continued</a:t>
            </a:r>
            <a:r>
              <a:rPr lang="en-US" dirty="0"/>
              <a:t> 4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706222"/>
            <a:ext cx="12011186" cy="5470741"/>
          </a:xfrm>
        </p:spPr>
        <p:txBody>
          <a:bodyPr>
            <a:noAutofit/>
          </a:bodyPr>
          <a:lstStyle/>
          <a:p>
            <a:pPr marL="0" indent="0">
              <a:buNone/>
            </a:pPr>
            <a:r>
              <a:rPr lang="en-US" sz="1800" dirty="0"/>
              <a:t>The Dominate Person/Monster effect from a </a:t>
            </a:r>
            <a:r>
              <a:rPr lang="en-US" sz="1800" dirty="0">
                <a:hlinkClick r:id="rId3" action="ppaction://hlinksldjump"/>
              </a:rPr>
              <a:t>Ring of Power </a:t>
            </a:r>
            <a:r>
              <a:rPr lang="en-US" sz="1800" dirty="0"/>
              <a:t>when attempting to throw it into a Magic Volcano is far more potent than their spell equivalents in that if the thing throwing it in is a self-moving object or creature of too low intelligence to otherwise be affected, or something without a finger equivalent to use the ring, that thing or creature becomes like the caster of telekinesis who made the Ring with an virtual intelligence score (as in, only as long as they are being controlled, they still have the same wisdom score as before (0 for objects) for the purpose of making a wisdom check against it when taking damage) equal to the intelligence of the person who cast telekinesis in the process of making the Ring such that they become in appearance and behavior exactly like that caster. This feature can be extremely scary to those beholding a catapult being used to throw the Ring into a Magic Volcano becoming the original holder of the Ring (whom they may have just killed!). This will create a continuous problem for any society trying to defeat a Ring-bearer once and for all, since trying to destroy the Ring by any means could effectively cause the person they just defeated to have another chance at defeating them.</a:t>
            </a:r>
          </a:p>
          <a:p>
            <a:pPr marL="0" indent="0">
              <a:buNone/>
            </a:pPr>
            <a:r>
              <a:rPr lang="en-US" sz="1800" dirty="0"/>
              <a:t>You can only multicast </a:t>
            </a:r>
            <a:r>
              <a:rPr lang="en-US" sz="1800" dirty="0">
                <a:hlinkClick r:id="rId4" action="ppaction://hlinksldjump"/>
              </a:rPr>
              <a:t>Invulnerability</a:t>
            </a:r>
            <a:r>
              <a:rPr lang="en-US" sz="1800" dirty="0"/>
              <a:t> onto other people also wearing Rings of Power.</a:t>
            </a:r>
          </a:p>
          <a:p>
            <a:pPr marL="0" indent="0">
              <a:buNone/>
            </a:pPr>
            <a:r>
              <a:rPr lang="en-US" sz="1800" dirty="0">
                <a:hlinkClick r:id="" action="ppaction://hlinkshowjump?jump=previousslide"/>
              </a:rPr>
              <a:t>Spell Discovery </a:t>
            </a:r>
            <a:r>
              <a:rPr lang="en-US" sz="1800" dirty="0"/>
              <a:t>for your first cantrip in a particular School happens by just thinking about that cantrip for that week while remaining on the grounds of the particular </a:t>
            </a:r>
            <a:r>
              <a:rPr lang="en-US" sz="1800" dirty="0">
                <a:hlinkClick r:id="rId5" action="ppaction://hlinksldjump"/>
              </a:rPr>
              <a:t>School of Magic </a:t>
            </a:r>
            <a:r>
              <a:rPr lang="en-US" sz="1800" dirty="0"/>
              <a:t>(or weeks if failing the intelligence check (then having to get back into the School later)). The rest of your spells are learned while casting spells of that School at least once a day and spending the entire </a:t>
            </a:r>
            <a:r>
              <a:rPr lang="en-US" sz="1800" dirty="0">
                <a:hlinkClick r:id="rId6" action="ppaction://hlinksldjump"/>
              </a:rPr>
              <a:t>duration</a:t>
            </a:r>
            <a:r>
              <a:rPr lang="en-US" sz="1800" dirty="0"/>
              <a:t> associated with that spell’s level on that School’s grounds for at least 24 thoughtful hours in every 168 hour period within that time while not casting spells of any other School during the duration.</a:t>
            </a:r>
          </a:p>
          <a:p>
            <a:pPr marL="0" indent="0">
              <a:buNone/>
            </a:pPr>
            <a:r>
              <a:rPr lang="en-US" sz="1800" dirty="0"/>
              <a:t>The Ring with the </a:t>
            </a:r>
            <a:r>
              <a:rPr lang="en-US" sz="1800" dirty="0">
                <a:hlinkClick r:id="rId7" action="ppaction://hlinksldjump"/>
              </a:rPr>
              <a:t>Control Rings of Power </a:t>
            </a:r>
            <a:r>
              <a:rPr lang="en-US" sz="1800" dirty="0"/>
              <a:t>spell associated with it that is used to cast Global Dispel Magic (destroying forever the ability of anyone else to cast the Control Rings of Power spell, defeating the inclusion of that spell into any other Ring, and eliminating the control this Ring in particular has over any other Ring-bearers) both prevents the loss of this Ring’s ability to gain access to spells by seeing other Rings being worn while it is worn, as well as prevents the loss of this Ring’s ability to cast suggestion on anyone who sees it, and Dominate Monster/Person on anyone who wears it according to the will of the person who cast telekinesis in the process of making it (both of them without using up the Concentration the Ring otherwise would provide to just 1 Enchantment spell). This loss is prevented in the case of another Global Dispel Magic being cast anywhere.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8" action="ppaction://hlinksldjump"/>
              </a:rPr>
              <a:t>Menu</a:t>
            </a:r>
            <a:endParaRPr lang="en-US" dirty="0"/>
          </a:p>
        </p:txBody>
      </p:sp>
    </p:spTree>
    <p:extLst>
      <p:ext uri="{BB962C8B-B14F-4D97-AF65-F5344CB8AC3E}">
        <p14:creationId xmlns:p14="http://schemas.microsoft.com/office/powerpoint/2010/main" val="42761652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76AF8-A321-8145-A3B7-C605B8FB4514}"/>
              </a:ext>
            </a:extLst>
          </p:cNvPr>
          <p:cNvSpPr>
            <a:spLocks noGrp="1"/>
          </p:cNvSpPr>
          <p:nvPr>
            <p:ph type="title"/>
          </p:nvPr>
        </p:nvSpPr>
        <p:spPr/>
        <p:txBody>
          <a:bodyPr/>
          <a:lstStyle/>
          <a:p>
            <a:r>
              <a:rPr lang="en-US" dirty="0"/>
              <a:t>Bard</a:t>
            </a:r>
          </a:p>
        </p:txBody>
      </p:sp>
      <p:sp>
        <p:nvSpPr>
          <p:cNvPr id="3" name="Content Placeholder 2">
            <a:extLst>
              <a:ext uri="{FF2B5EF4-FFF2-40B4-BE49-F238E27FC236}">
                <a16:creationId xmlns:a16="http://schemas.microsoft.com/office/drawing/2014/main" id="{BB146E2A-F1AA-DA4E-B756-5DA2C4051C7C}"/>
              </a:ext>
            </a:extLst>
          </p:cNvPr>
          <p:cNvSpPr>
            <a:spLocks noGrp="1"/>
          </p:cNvSpPr>
          <p:nvPr>
            <p:ph idx="1"/>
          </p:nvPr>
        </p:nvSpPr>
        <p:spPr>
          <a:xfrm>
            <a:off x="838200" y="1385888"/>
            <a:ext cx="10763250" cy="5272087"/>
          </a:xfrm>
        </p:spPr>
        <p:txBody>
          <a:bodyPr>
            <a:normAutofit fontScale="70000" lnSpcReduction="20000"/>
          </a:bodyPr>
          <a:lstStyle/>
          <a:p>
            <a:r>
              <a:rPr lang="en-US" dirty="0"/>
              <a:t>Has hp=Constitution*2</a:t>
            </a:r>
          </a:p>
          <a:p>
            <a:r>
              <a:rPr lang="en-US" dirty="0"/>
              <a:t>Has advantage on Charisma checks</a:t>
            </a:r>
          </a:p>
          <a:p>
            <a:r>
              <a:rPr lang="en-US" dirty="0"/>
              <a:t>Does not have disadvantage on other checks (in other words, slightly less qualified than a born ranger to go through a school of magic, but far more qualified than a born fighter to go through a school of magic).</a:t>
            </a:r>
          </a:p>
          <a:p>
            <a:r>
              <a:rPr lang="en-US" dirty="0"/>
              <a:t>Goes to a school for the arts gaining +1 bonus to performance, persuasion, acrobatics, athletics, history, nature, animal handling or medicine checks every year choosing one of those to increase. For every year at a school for the arts can choose a +1 to any base statistic other than Constitution. Every four years can learn a bard-like (charisma-based) feat such as inspiring speech to give temporary hp=(Charisma-10)/2 to allies once a day. Or can learn a </a:t>
            </a:r>
            <a:r>
              <a:rPr lang="en-US" dirty="0">
                <a:hlinkClick r:id="" action="ppaction://hlinkshowjump?jump=nextslide"/>
              </a:rPr>
              <a:t>song</a:t>
            </a:r>
            <a:r>
              <a:rPr lang="en-US" dirty="0"/>
              <a:t> such as Song of Victory giving allies advantage on dexterity and strength checks with a (Charisma-10)/2 bonus to checks to hit and damage rolls for 10 minutes once before a long rest. </a:t>
            </a:r>
          </a:p>
          <a:p>
            <a:r>
              <a:rPr lang="en-US" dirty="0"/>
              <a:t>After the first year at a School for the Arts, non-Bards no longer have disadvantage on persuading creatures not of their same race. Bards then have advantage on persuasion with the same.</a:t>
            </a:r>
          </a:p>
          <a:p>
            <a:r>
              <a:rPr lang="en-US" dirty="0"/>
              <a:t>Can go to schools of magic and can use Charisma instead of Intelligence to cast the spells after learning them. (Still can only prepare (Intelligence-10)/2 spells of those they know after a long rest).</a:t>
            </a:r>
          </a:p>
          <a:p>
            <a:r>
              <a:rPr lang="en-US" dirty="0"/>
              <a:t>To continue at a school for the arts, one must pass a check of </a:t>
            </a:r>
            <a:r>
              <a:rPr lang="en-US" dirty="0" err="1"/>
              <a:t>X~Uniform</a:t>
            </a:r>
            <a:r>
              <a:rPr lang="en-US" dirty="0"/>
              <a:t>(0, 2^(1+∑years at a school for the arts)+2^((charisma-10)/2)), X&gt;2^(1+∑years at a school for the arts) for success. Anyone may do this to gain feature 4, but born Bards have advantage=(charisma-10)/2 rounded down on this check while Rangers have double disadvantage.</a:t>
            </a:r>
          </a:p>
        </p:txBody>
      </p:sp>
      <p:sp>
        <p:nvSpPr>
          <p:cNvPr id="4" name="TextBox 3">
            <a:extLst>
              <a:ext uri="{FF2B5EF4-FFF2-40B4-BE49-F238E27FC236}">
                <a16:creationId xmlns:a16="http://schemas.microsoft.com/office/drawing/2014/main" id="{D969FD25-3994-0342-AC80-14200B6D370C}"/>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791276675"/>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57249" y="190503"/>
            <a:ext cx="10515600" cy="579003"/>
          </a:xfrm>
        </p:spPr>
        <p:txBody>
          <a:bodyPr>
            <a:normAutofit fontScale="90000"/>
          </a:bodyPr>
          <a:lstStyle/>
          <a:p>
            <a:r>
              <a:rPr lang="en-US" dirty="0"/>
              <a:t>Features of this world</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57161" y="649077"/>
            <a:ext cx="11915775" cy="5243513"/>
          </a:xfrm>
        </p:spPr>
        <p:txBody>
          <a:bodyPr>
            <a:noAutofit/>
          </a:bodyPr>
          <a:lstStyle/>
          <a:p>
            <a:r>
              <a:rPr lang="en-US" sz="1400" dirty="0"/>
              <a:t>Outside of the areas within 100 miles of the 8 schools of magic, the people generally associate magic other than clerical healing magic with the </a:t>
            </a:r>
            <a:r>
              <a:rPr lang="en-US" sz="1400" dirty="0">
                <a:hlinkClick r:id="rId2" action="ppaction://hlinksldjump"/>
              </a:rPr>
              <a:t>cults of chaotic or evil patrons (if implementing those D&amp;D 5e rules, otherwise just a general sense of evil)</a:t>
            </a:r>
            <a:r>
              <a:rPr lang="en-US" sz="1400" dirty="0"/>
              <a:t>. Most people have never met a druid personally and thus think of them more like warlocks of Asmodeous. </a:t>
            </a:r>
          </a:p>
          <a:p>
            <a:r>
              <a:rPr lang="en-US" sz="1400" dirty="0"/>
              <a:t>Wizards are generally avoided by most people unless it looks like they have undead or other non-human creatures with them (or if they think the wizard might be casting a spell at someone), then they think it is an invasion from the areas of the Schools of Magic.</a:t>
            </a:r>
          </a:p>
          <a:p>
            <a:r>
              <a:rPr lang="en-US" sz="1400" dirty="0"/>
              <a:t>The areas around the </a:t>
            </a:r>
            <a:r>
              <a:rPr lang="en-US" sz="1400" dirty="0">
                <a:hlinkClick r:id="rId3" action="ppaction://hlinksldjump"/>
              </a:rPr>
              <a:t>Schools of Magic </a:t>
            </a:r>
            <a:r>
              <a:rPr lang="en-US" sz="1400" dirty="0"/>
              <a:t>other than the School of Necromancy are rather modern-looking, with skyscrapers reaching 500 miles into the sky with orbital rings connecting them to each other at the top that stretch around the rest of the world (avoiding the 100 miles around the School of Necromancy) that are otherwise imperceptible to anyone on the ground. Those 7 Schools of Magic are housed in the centers of those 10 mile by 10 mile (</a:t>
            </a:r>
            <a:r>
              <a:rPr lang="en-US" sz="1400" dirty="0" err="1"/>
              <a:t>gound</a:t>
            </a:r>
            <a:r>
              <a:rPr lang="en-US" sz="1400" dirty="0"/>
              <a:t>) by 500 mile (height) buildings which have constant guards of young silver dragons made by Transmutation level 9 Wizards along with conjurations capable of casting abjuration spells, detect thoughts on all approaching, dimension door on those allowed through; force walls and forbiddance to prevent travel from any of the School of Necromancy, which had 100 years prior taken control of the School of Abjuration, Conjuration and Transmutation (requires only destroying the signs on the original doors and thereafter placing the signs and casting the first two spells of that school in the new location to take control of a school due to the fact that only one of each kind can exist at a time. However, the Headmaster of the School of Necromancy had sent several of his students on a mission to kill off all Abjurers. These students nearly succeeded, only failing to kill 10 very much so retired abjuration wizards, who came out of retirement to help turn the tide of the battle in favor of the School of Evocation though only two of them were awake enough at any given time). The war war waged by the School of Evocation, bringing together clerics, the School of Divination, the School of Illusion, and the School of Enchantment along with the vast number of former students of Conjuration and Transmutation to fight a hard battle of getting through the undead armies to again destroy the signs on the School of Necromancy’s vassal buildings of the schools they had taken “control of”. After this primary mission was complete, the School of Evocation headmaster, desiring to rid the Earth once and for all of the School of Necromancy, fighting hard on the frontlines and using up his Legendary Resistance, was Suggested to send the wizards home by the Headmaster of the School of Enchantment, who had been told by his friends in the School of Divination that a greater force would come against them all if the School of Necromancy was wiped out: The Elvish Kingdom, who always needed to do research in the School of Necromancy to maintain connections with their relatives.</a:t>
            </a:r>
          </a:p>
          <a:p>
            <a:r>
              <a:rPr lang="en-US" sz="1400" dirty="0"/>
              <a:t>Currently, the School of Necromancy, though no one who takes lessons there is thereafter allowed back to the other 7 schools, has many students, about 1/10</a:t>
            </a:r>
            <a:r>
              <a:rPr lang="en-US" sz="1400" baseline="30000" dirty="0"/>
              <a:t>th</a:t>
            </a:r>
            <a:r>
              <a:rPr lang="en-US" sz="1400" dirty="0"/>
              <a:t> Elvish and 1/5 Clerics who both mainly just want to learn the spells of Resurrection. The other 7/10 are wizards who like having undead servants to do all the chores and occasionally fight their enemies. Many of those 7/10 (about 3/10 of those 7/10) have been to both Transmutation and Abjuration first to allow them to make their servants invisible so that they can go to normal human cities without needing to make war on them, and secondly to avoid other Abjuration wizards helping Evocation wizards or normal soldiers in killing off their thralls. </a:t>
            </a:r>
          </a:p>
          <a:p>
            <a:r>
              <a:rPr lang="en-US" sz="1400" dirty="0"/>
              <a:t>All races except for Elves have a natural disadvantage in persuading people of other races. Bards overcome this by having a natural advantage in persuasion, on net a Human </a:t>
            </a:r>
            <a:r>
              <a:rPr lang="en-US" sz="1400" dirty="0">
                <a:hlinkClick r:id="rId4" action="ppaction://hlinksldjump"/>
              </a:rPr>
              <a:t>Bard</a:t>
            </a:r>
            <a:r>
              <a:rPr lang="en-US" sz="1400" dirty="0"/>
              <a:t> that has not gone to a School for the Arts has just a normal roll regarding persuasion when speaking with someone of another race.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1952097836"/>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19E1E-48EC-7141-8D07-77B44EEB5A92}"/>
              </a:ext>
            </a:extLst>
          </p:cNvPr>
          <p:cNvSpPr>
            <a:spLocks noGrp="1"/>
          </p:cNvSpPr>
          <p:nvPr>
            <p:ph type="title"/>
          </p:nvPr>
        </p:nvSpPr>
        <p:spPr/>
        <p:txBody>
          <a:bodyPr/>
          <a:lstStyle/>
          <a:p>
            <a:r>
              <a:rPr lang="en-US" dirty="0"/>
              <a:t>Revision of a few of the rules</a:t>
            </a:r>
          </a:p>
        </p:txBody>
      </p:sp>
      <p:sp>
        <p:nvSpPr>
          <p:cNvPr id="3" name="Content Placeholder 2">
            <a:extLst>
              <a:ext uri="{FF2B5EF4-FFF2-40B4-BE49-F238E27FC236}">
                <a16:creationId xmlns:a16="http://schemas.microsoft.com/office/drawing/2014/main" id="{FD9945BE-6B83-074A-A595-743852D7ED3F}"/>
              </a:ext>
            </a:extLst>
          </p:cNvPr>
          <p:cNvSpPr>
            <a:spLocks noGrp="1"/>
          </p:cNvSpPr>
          <p:nvPr>
            <p:ph idx="1"/>
          </p:nvPr>
        </p:nvSpPr>
        <p:spPr/>
        <p:txBody>
          <a:bodyPr/>
          <a:lstStyle/>
          <a:p>
            <a:r>
              <a:rPr lang="en-US" dirty="0">
                <a:hlinkClick r:id="rId2"/>
              </a:rPr>
              <a:t>https://docs.google.com/document/d</a:t>
            </a:r>
            <a:r>
              <a:rPr lang="en-US">
                <a:hlinkClick r:id="rId2"/>
              </a:rPr>
              <a:t>/17ByuC05jw-fuhAUekRKy9aio-zltnP6X2i4i8SoREjY</a:t>
            </a:r>
            <a:r>
              <a:rPr lang="en-US"/>
              <a:t> </a:t>
            </a:r>
            <a:endParaRPr lang="en-US" dirty="0"/>
          </a:p>
        </p:txBody>
      </p:sp>
    </p:spTree>
    <p:extLst>
      <p:ext uri="{BB962C8B-B14F-4D97-AF65-F5344CB8AC3E}">
        <p14:creationId xmlns:p14="http://schemas.microsoft.com/office/powerpoint/2010/main" val="25752476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76AF8-A321-8145-A3B7-C605B8FB4514}"/>
              </a:ext>
            </a:extLst>
          </p:cNvPr>
          <p:cNvSpPr>
            <a:spLocks noGrp="1"/>
          </p:cNvSpPr>
          <p:nvPr>
            <p:ph type="title"/>
          </p:nvPr>
        </p:nvSpPr>
        <p:spPr/>
        <p:txBody>
          <a:bodyPr/>
          <a:lstStyle/>
          <a:p>
            <a:r>
              <a:rPr lang="en-US" dirty="0"/>
              <a:t>Bard Songs</a:t>
            </a:r>
          </a:p>
        </p:txBody>
      </p:sp>
      <p:sp>
        <p:nvSpPr>
          <p:cNvPr id="3" name="Content Placeholder 2">
            <a:extLst>
              <a:ext uri="{FF2B5EF4-FFF2-40B4-BE49-F238E27FC236}">
                <a16:creationId xmlns:a16="http://schemas.microsoft.com/office/drawing/2014/main" id="{BB146E2A-F1AA-DA4E-B756-5DA2C4051C7C}"/>
              </a:ext>
            </a:extLst>
          </p:cNvPr>
          <p:cNvSpPr>
            <a:spLocks noGrp="1"/>
          </p:cNvSpPr>
          <p:nvPr>
            <p:ph idx="1"/>
          </p:nvPr>
        </p:nvSpPr>
        <p:spPr>
          <a:xfrm>
            <a:off x="838200" y="1385888"/>
            <a:ext cx="10763250" cy="5272087"/>
          </a:xfrm>
        </p:spPr>
        <p:txBody>
          <a:bodyPr>
            <a:normAutofit fontScale="55000" lnSpcReduction="20000"/>
          </a:bodyPr>
          <a:lstStyle/>
          <a:p>
            <a:r>
              <a:rPr lang="en-US" dirty="0"/>
              <a:t>Song of Victory giving allies advantage on initiative, dexterity and strength checks with a (Bard’s Charisma-10)/2 bonus to checks to hit and each damage die roll for the 10 minutes of playing (which can start as a reaction to an ally being hit, causing a reroll of initiative among allies to see who is really going first, which if you are fighting a fighter, ranger or creature with </a:t>
            </a:r>
            <a:r>
              <a:rPr lang="en-US" dirty="0" err="1"/>
              <a:t>multiattack</a:t>
            </a:r>
            <a:r>
              <a:rPr lang="en-US" dirty="0"/>
              <a:t> can break up that characters first attack from its second and third if another party member gets a higher initiative on their next roll) once before a long rest. The Bard cannot take actions other than movement during that fight, and only allies that can hear you gain the benefit.</a:t>
            </a:r>
          </a:p>
          <a:p>
            <a:r>
              <a:rPr lang="en-US" dirty="0"/>
              <a:t>Song of Rest (after 10 minutes of playing) to allow the next short rest to provide their Charisma modifier (Charisma-10)/2 * X rounded down hp back to their friends on </a:t>
            </a:r>
            <a:r>
              <a:rPr lang="en-US" dirty="0" err="1"/>
              <a:t>X~Uniform</a:t>
            </a:r>
            <a:r>
              <a:rPr lang="en-US" dirty="0"/>
              <a:t>(0, years in a School for the Arts).</a:t>
            </a:r>
          </a:p>
          <a:p>
            <a:r>
              <a:rPr lang="en-US" dirty="0"/>
              <a:t>Song of Persuasion, which can be used multiple times a day, but takes 10 minutes, to add their Charisma modifier *X to the result of the next persuasion check on </a:t>
            </a:r>
            <a:r>
              <a:rPr lang="en-US" dirty="0" err="1"/>
              <a:t>X~Uniform</a:t>
            </a:r>
            <a:r>
              <a:rPr lang="en-US" dirty="0"/>
              <a:t>(0, years in a School for the Arts/ln(wisdom of person being persuaded)).</a:t>
            </a:r>
          </a:p>
          <a:p>
            <a:r>
              <a:rPr lang="en-US" dirty="0"/>
              <a:t>Song of Redemption, which brings back to life anyone killed by Psychic damage in the last 6 seconds and restores health lost to all allies within 30 feet to the extent it was lost due to Psychic damage within the last 6 s, reverses side-along effects of psychic damage within the last 6 seconds (i.e. </a:t>
            </a:r>
            <a:r>
              <a:rPr lang="en-US" dirty="0">
                <a:hlinkClick r:id="rId2" action="ppaction://hlinksldjump"/>
              </a:rPr>
              <a:t>Artificers</a:t>
            </a:r>
            <a:r>
              <a:rPr lang="en-US" dirty="0"/>
              <a:t> having all of their Hold Power objects destroyed is reversed if [caused by Psychic damage to the Artificer] within the last 6 seconds), and makes the Party immune to Psychic damage and damage made using psionics (used by </a:t>
            </a:r>
            <a:r>
              <a:rPr lang="en-US" dirty="0">
                <a:hlinkClick r:id="rId3" action="ppaction://hlinksldjump"/>
              </a:rPr>
              <a:t>Mystics</a:t>
            </a:r>
            <a:r>
              <a:rPr lang="en-US" dirty="0"/>
              <a:t>, </a:t>
            </a:r>
            <a:r>
              <a:rPr lang="en-US" dirty="0">
                <a:hlinkClick r:id="rId4"/>
              </a:rPr>
              <a:t>Mind Flayers, Intellect Devourers and Brain Moles</a:t>
            </a:r>
            <a:r>
              <a:rPr lang="en-US" dirty="0"/>
              <a:t>) for as long as the song is played. Once the song stops playing, it cannot be played again until the Bard takes a long rest. Every hour the Bard plays (non-consecutively until the next short or long rest) causes him one level of Exhaustion (as in he will die at 6 hours of playing, and each level requires an 2 hour rest (or something like Greater Restoration of course) beyond a normal long rest to remove).</a:t>
            </a:r>
          </a:p>
          <a:p>
            <a:r>
              <a:rPr lang="en-US" dirty="0"/>
              <a:t>Song of Mass Persuasion, can be learned after 8 years on a check (can only repeat the check every 4 years of being in the school after that) of </a:t>
            </a:r>
            <a:r>
              <a:rPr lang="en-US" dirty="0" err="1"/>
              <a:t>X~Uniform</a:t>
            </a:r>
            <a:r>
              <a:rPr lang="en-US" dirty="0"/>
              <a:t>(0, charisma), X&gt;your age in years/2 for success. Upon successfully learning this song, if you can play in front of a crowd and beat a check of </a:t>
            </a:r>
            <a:r>
              <a:rPr lang="en-US" dirty="0" err="1"/>
              <a:t>X~Uniform</a:t>
            </a:r>
            <a:r>
              <a:rPr lang="en-US" dirty="0"/>
              <a:t>(0, your age in years/2 + charisma), X&gt;your age in years/2, you will have charmed every person in that crowd other than fiends or undead (you have double disadvantage against Tieflings, advantage against Elves (who are otherwise immune to Charm Person and suggestion), and otherwise disadvantage against anyone of a different race (species) from you). The mind blank spell stops this, but otherwise the roll for each person is not based on that person’s stats.</a:t>
            </a:r>
          </a:p>
        </p:txBody>
      </p:sp>
      <p:sp>
        <p:nvSpPr>
          <p:cNvPr id="4" name="TextBox 3">
            <a:extLst>
              <a:ext uri="{FF2B5EF4-FFF2-40B4-BE49-F238E27FC236}">
                <a16:creationId xmlns:a16="http://schemas.microsoft.com/office/drawing/2014/main" id="{D969FD25-3994-0342-AC80-14200B6D370C}"/>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27564315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94F71-E5F0-2141-B5D7-5FD9210869DD}"/>
              </a:ext>
            </a:extLst>
          </p:cNvPr>
          <p:cNvSpPr>
            <a:spLocks noGrp="1"/>
          </p:cNvSpPr>
          <p:nvPr>
            <p:ph type="title"/>
          </p:nvPr>
        </p:nvSpPr>
        <p:spPr>
          <a:xfrm>
            <a:off x="838200" y="280986"/>
            <a:ext cx="10515600" cy="676275"/>
          </a:xfrm>
        </p:spPr>
        <p:txBody>
          <a:bodyPr>
            <a:normAutofit fontScale="90000"/>
          </a:bodyPr>
          <a:lstStyle/>
          <a:p>
            <a:r>
              <a:rPr lang="en-US" dirty="0"/>
              <a:t>Cleric</a:t>
            </a:r>
          </a:p>
        </p:txBody>
      </p:sp>
      <p:sp>
        <p:nvSpPr>
          <p:cNvPr id="3" name="Content Placeholder 2">
            <a:extLst>
              <a:ext uri="{FF2B5EF4-FFF2-40B4-BE49-F238E27FC236}">
                <a16:creationId xmlns:a16="http://schemas.microsoft.com/office/drawing/2014/main" id="{39A7CA0C-2EC9-4346-8394-B583DA3B465B}"/>
              </a:ext>
            </a:extLst>
          </p:cNvPr>
          <p:cNvSpPr>
            <a:spLocks noGrp="1"/>
          </p:cNvSpPr>
          <p:nvPr>
            <p:ph idx="1"/>
          </p:nvPr>
        </p:nvSpPr>
        <p:spPr>
          <a:xfrm>
            <a:off x="0" y="814388"/>
            <a:ext cx="12192000" cy="6043612"/>
          </a:xfrm>
        </p:spPr>
        <p:txBody>
          <a:bodyPr>
            <a:noAutofit/>
          </a:bodyPr>
          <a:lstStyle/>
          <a:p>
            <a:pPr marL="514350" indent="-514350">
              <a:buFont typeface="+mj-lt"/>
              <a:buAutoNum type="arabicPeriod"/>
            </a:pPr>
            <a:r>
              <a:rPr lang="en-US" sz="1600" dirty="0"/>
              <a:t>Has hp=</a:t>
            </a:r>
            <a:r>
              <a:rPr lang="en-US" sz="1600" dirty="0" err="1"/>
              <a:t>Constitution+Strength</a:t>
            </a:r>
            <a:endParaRPr lang="en-US" sz="1600" dirty="0"/>
          </a:p>
          <a:p>
            <a:pPr marL="514350" indent="-514350">
              <a:buFont typeface="+mj-lt"/>
              <a:buAutoNum type="arabicPeriod"/>
            </a:pPr>
            <a:r>
              <a:rPr lang="en-US" sz="1600" dirty="0"/>
              <a:t>Has advantage on Wisdom checks</a:t>
            </a:r>
          </a:p>
          <a:p>
            <a:pPr marL="514350" indent="-514350">
              <a:buFont typeface="+mj-lt"/>
              <a:buAutoNum type="arabicPeriod"/>
            </a:pPr>
            <a:r>
              <a:rPr lang="en-US" sz="1600" dirty="0"/>
              <a:t>Does not have disadvantage on any checks</a:t>
            </a:r>
          </a:p>
          <a:p>
            <a:pPr marL="514350" indent="-514350">
              <a:buFont typeface="+mj-lt"/>
              <a:buAutoNum type="arabicPeriod"/>
            </a:pPr>
            <a:r>
              <a:rPr lang="en-US" sz="1600" dirty="0"/>
              <a:t>Goes to a monastery for at least 1 year gaining a +1 to Constitution, Wisdom or Charisma each year and the ability to cast cleric spells of a given school of magic (after going through the levels of that </a:t>
            </a:r>
            <a:r>
              <a:rPr lang="en-US" sz="1600" dirty="0">
                <a:hlinkClick r:id="rId2" action="ppaction://hlinksldjump"/>
              </a:rPr>
              <a:t>school of magic </a:t>
            </a:r>
            <a:r>
              <a:rPr lang="en-US" sz="1600" dirty="0"/>
              <a:t>to learn it) using spell slots of a level = number of years at the monastery. Can implement D&amp;D 5e deity, nature spirits (druid-like), patron (warlock-like) rules. The equivalent of a Paladin is a Cleric who goes to fighting school, probably using the Guidance cantrip to get through the checks. If such rules are implemented, then use the tags on the “Cleric only” spells with those associated names as only applying to those kinds of characters while prohibiting those characters from taking any untagged spells unless their patron lets them. Such characters do not have feature 7, otherwise they are the same. However, the cults of chaotic or evil patrons (acting like their equivalents to Monasteries) will attract destructive attention from people in that world.</a:t>
            </a:r>
          </a:p>
          <a:p>
            <a:pPr marL="514350" indent="-514350">
              <a:buFont typeface="+mj-lt"/>
              <a:buAutoNum type="arabicPeriod"/>
            </a:pPr>
            <a:r>
              <a:rPr lang="en-US" sz="1600" dirty="0"/>
              <a:t>Gains additional 1 additional spell slot for each year at the monastery (non-transferrable between kinds of slots) = the number of years at the monastery to that point. Thus a cleric who has spent 10 years at the monastery has 1 level 1, 1 level 2, 1 level 3, </a:t>
            </a:r>
            <a:r>
              <a:rPr lang="en-US" sz="1600" dirty="0" err="1"/>
              <a:t>etc</a:t>
            </a:r>
            <a:r>
              <a:rPr lang="en-US" sz="1600" dirty="0"/>
              <a:t> to level 10 spell slots. These particular spell slots are regained after every short and </a:t>
            </a:r>
            <a:r>
              <a:rPr lang="en-US" sz="1600"/>
              <a:t>long rest. Gains </a:t>
            </a:r>
            <a:r>
              <a:rPr lang="en-US" sz="1600" dirty="0"/>
              <a:t>a +1 to religion checks each year.</a:t>
            </a:r>
          </a:p>
          <a:p>
            <a:pPr marL="514350" indent="-514350">
              <a:buFont typeface="+mj-lt"/>
              <a:buAutoNum type="arabicPeriod"/>
            </a:pPr>
            <a:r>
              <a:rPr lang="en-US" sz="1600" dirty="0"/>
              <a:t>Casts spells using the wisdom score instead of intelligence. Still only prepares (Intelligence-10)/2 spells after a given long rest.</a:t>
            </a:r>
          </a:p>
          <a:p>
            <a:pPr marL="514350" indent="-514350">
              <a:buFont typeface="+mj-lt"/>
              <a:buAutoNum type="arabicPeriod"/>
            </a:pPr>
            <a:r>
              <a:rPr lang="en-US" sz="1600" dirty="0"/>
              <a:t>Has a “Holy symbol” that they can stretch out in front of them to better enable them to </a:t>
            </a:r>
            <a:r>
              <a:rPr lang="en-US" sz="1600" dirty="0">
                <a:hlinkClick r:id="" action="ppaction://hlinkshowjump?jump=nextslide"/>
              </a:rPr>
              <a:t>fight undead creatures</a:t>
            </a:r>
            <a:r>
              <a:rPr lang="en-US" sz="1600" dirty="0"/>
              <a:t>.</a:t>
            </a:r>
          </a:p>
          <a:p>
            <a:pPr marL="514350" indent="-514350">
              <a:buFont typeface="+mj-lt"/>
              <a:buAutoNum type="arabicPeriod"/>
            </a:pPr>
            <a:r>
              <a:rPr lang="en-US" sz="1600" dirty="0"/>
              <a:t>To continue at the monastery, one must pass the check </a:t>
            </a:r>
            <a:r>
              <a:rPr lang="en-US" sz="1600" dirty="0" err="1"/>
              <a:t>X~Uniform</a:t>
            </a:r>
            <a:r>
              <a:rPr lang="en-US" sz="1600" dirty="0"/>
              <a:t>(0, 2^year to be completed + wisdom score) at the beginning of that year. Born clerics can make this check with max(X</a:t>
            </a:r>
            <a:r>
              <a:rPr lang="en-US" sz="1600" baseline="-25000" dirty="0"/>
              <a:t>1</a:t>
            </a:r>
            <a:r>
              <a:rPr lang="en-US" sz="1600" dirty="0"/>
              <a:t>, X</a:t>
            </a:r>
            <a:r>
              <a:rPr lang="en-US" sz="1600" baseline="-25000" dirty="0"/>
              <a:t>2</a:t>
            </a:r>
            <a:r>
              <a:rPr lang="en-US" sz="1600" dirty="0"/>
              <a:t>, X</a:t>
            </a:r>
            <a:r>
              <a:rPr lang="en-US" sz="1600" baseline="-25000" dirty="0"/>
              <a:t>3</a:t>
            </a:r>
            <a:r>
              <a:rPr lang="en-US" sz="1600" dirty="0"/>
              <a:t>) “double advantage” as opposed to normal advantage for wizards and rangers, who, like anyone else, can go to the Monastery to gain features 4 and 5.</a:t>
            </a:r>
          </a:p>
        </p:txBody>
      </p:sp>
      <p:sp>
        <p:nvSpPr>
          <p:cNvPr id="4" name="TextBox 3">
            <a:extLst>
              <a:ext uri="{FF2B5EF4-FFF2-40B4-BE49-F238E27FC236}">
                <a16:creationId xmlns:a16="http://schemas.microsoft.com/office/drawing/2014/main" id="{6789B433-895C-3747-B6D8-E50C50EE927A}"/>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9191339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94F71-E5F0-2141-B5D7-5FD9210869DD}"/>
              </a:ext>
            </a:extLst>
          </p:cNvPr>
          <p:cNvSpPr>
            <a:spLocks noGrp="1"/>
          </p:cNvSpPr>
          <p:nvPr>
            <p:ph type="title"/>
          </p:nvPr>
        </p:nvSpPr>
        <p:spPr>
          <a:xfrm>
            <a:off x="838200" y="280986"/>
            <a:ext cx="10515600" cy="676275"/>
          </a:xfrm>
        </p:spPr>
        <p:txBody>
          <a:bodyPr>
            <a:normAutofit fontScale="90000"/>
          </a:bodyPr>
          <a:lstStyle/>
          <a:p>
            <a:r>
              <a:rPr lang="en-US" dirty="0"/>
              <a:t>Cleric fighting undead</a:t>
            </a:r>
          </a:p>
        </p:txBody>
      </p:sp>
      <p:sp>
        <p:nvSpPr>
          <p:cNvPr id="3" name="Content Placeholder 2">
            <a:extLst>
              <a:ext uri="{FF2B5EF4-FFF2-40B4-BE49-F238E27FC236}">
                <a16:creationId xmlns:a16="http://schemas.microsoft.com/office/drawing/2014/main" id="{39A7CA0C-2EC9-4346-8394-B583DA3B465B}"/>
              </a:ext>
            </a:extLst>
          </p:cNvPr>
          <p:cNvSpPr>
            <a:spLocks noGrp="1"/>
          </p:cNvSpPr>
          <p:nvPr>
            <p:ph idx="1"/>
          </p:nvPr>
        </p:nvSpPr>
        <p:spPr>
          <a:xfrm>
            <a:off x="0" y="814388"/>
            <a:ext cx="12192000" cy="6043612"/>
          </a:xfrm>
        </p:spPr>
        <p:txBody>
          <a:bodyPr>
            <a:noAutofit/>
          </a:bodyPr>
          <a:lstStyle/>
          <a:p>
            <a:pPr marL="514350" indent="-514350">
              <a:spcBef>
                <a:spcPts val="400"/>
              </a:spcBef>
              <a:buFont typeface="+mj-lt"/>
              <a:buAutoNum type="arabicPeriod"/>
            </a:pPr>
            <a:r>
              <a:rPr lang="en-US" sz="1600" dirty="0"/>
              <a:t>Has a “Holy symbol” that prevents undead from being able to willingly approach a cleric holding it out:</a:t>
            </a:r>
          </a:p>
          <a:p>
            <a:pPr marL="514350" indent="-514350">
              <a:spcBef>
                <a:spcPts val="400"/>
              </a:spcBef>
              <a:buFont typeface="+mj-lt"/>
              <a:buAutoNum type="arabicPeriod"/>
            </a:pPr>
            <a:r>
              <a:rPr lang="en-US" sz="1600" dirty="0"/>
              <a:t>A necromancer would have to make a check of </a:t>
            </a:r>
          </a:p>
          <a:p>
            <a:pPr marL="0" indent="0">
              <a:spcBef>
                <a:spcPts val="400"/>
              </a:spcBef>
              <a:buNone/>
            </a:pPr>
            <a:r>
              <a:rPr lang="en-US" sz="1600" dirty="0" err="1"/>
              <a:t>X~Uniform</a:t>
            </a:r>
            <a:r>
              <a:rPr lang="en-US" sz="1600" dirty="0"/>
              <a:t>(0, </a:t>
            </a:r>
          </a:p>
          <a:p>
            <a:pPr marL="0" indent="0">
              <a:spcBef>
                <a:spcPts val="400"/>
              </a:spcBef>
              <a:buNone/>
            </a:pPr>
            <a:r>
              <a:rPr lang="en-US" sz="1600" dirty="0"/>
              <a:t>		(the intelligence of undead who sees the cleric holding out his holy symbol</a:t>
            </a:r>
          </a:p>
          <a:p>
            <a:pPr marL="0" indent="0">
              <a:spcBef>
                <a:spcPts val="400"/>
              </a:spcBef>
              <a:buNone/>
            </a:pPr>
            <a:r>
              <a:rPr lang="en-US" sz="1600" dirty="0"/>
              <a:t>		*</a:t>
            </a:r>
          </a:p>
          <a:p>
            <a:pPr marL="0" indent="0">
              <a:spcBef>
                <a:spcPts val="400"/>
              </a:spcBef>
              <a:buNone/>
            </a:pPr>
            <a:r>
              <a:rPr lang="en-US" sz="1600" dirty="0"/>
              <a:t>		the wisdom of the undead who sees the Cleric holding out his holy symbol)</a:t>
            </a:r>
          </a:p>
          <a:p>
            <a:pPr marL="0" indent="0">
              <a:spcBef>
                <a:spcPts val="400"/>
              </a:spcBef>
              <a:buNone/>
            </a:pPr>
            <a:r>
              <a:rPr lang="en-US" sz="1600" dirty="0"/>
              <a:t>	^2</a:t>
            </a:r>
          </a:p>
          <a:p>
            <a:pPr marL="0" indent="0">
              <a:spcBef>
                <a:spcPts val="400"/>
              </a:spcBef>
              <a:buNone/>
            </a:pPr>
            <a:r>
              <a:rPr lang="en-US" sz="1600" dirty="0"/>
              <a:t>	/</a:t>
            </a:r>
          </a:p>
          <a:p>
            <a:pPr marL="0" indent="0">
              <a:spcBef>
                <a:spcPts val="400"/>
              </a:spcBef>
              <a:buNone/>
            </a:pPr>
            <a:r>
              <a:rPr lang="en-US" sz="1600" dirty="0"/>
              <a:t>	(the distance to the cleric in feet)^2 </a:t>
            </a:r>
          </a:p>
          <a:p>
            <a:pPr marL="0" indent="0">
              <a:spcBef>
                <a:spcPts val="400"/>
              </a:spcBef>
              <a:buNone/>
            </a:pPr>
            <a:r>
              <a:rPr lang="en-US" sz="1600" dirty="0"/>
              <a:t>	+∑wisdoms of wights in the necromancers chain of command going directly upward from that undead creature + intelligence of necromancer (called “µ”)</a:t>
            </a:r>
          </a:p>
          <a:p>
            <a:pPr marL="0" indent="0">
              <a:spcBef>
                <a:spcPts val="400"/>
              </a:spcBef>
              <a:buNone/>
            </a:pPr>
            <a:r>
              <a:rPr lang="en-US" sz="1600" dirty="0"/>
              <a:t>	) </a:t>
            </a:r>
          </a:p>
          <a:p>
            <a:pPr marL="0" indent="0">
              <a:spcBef>
                <a:spcPts val="400"/>
              </a:spcBef>
              <a:buNone/>
            </a:pPr>
            <a:r>
              <a:rPr lang="en-US" sz="1600" dirty="0"/>
              <a:t>	X&gt; (the intelligence of undead who sees the cleric holding out his holy symbol*the wisdom of the undead who sees the Cleric holding out his holy symbol)^2/(the distance to the cleric in feet)^2 </a:t>
            </a:r>
          </a:p>
          <a:p>
            <a:pPr marL="0" indent="0">
              <a:spcBef>
                <a:spcPts val="400"/>
              </a:spcBef>
              <a:buNone/>
            </a:pPr>
            <a:r>
              <a:rPr lang="en-US" sz="1600" dirty="0"/>
              <a:t>	for success on each creature to get them to approach the cleric). Failure to reach within µ of this number causes the undead to run, otherwise the undead simply do not come any closer making the check again 6 s later.</a:t>
            </a:r>
          </a:p>
          <a:p>
            <a:pPr marL="0" indent="0">
              <a:spcBef>
                <a:spcPts val="400"/>
              </a:spcBef>
              <a:buNone/>
            </a:pPr>
            <a:r>
              <a:rPr lang="en-US" sz="1600" dirty="0"/>
              <a:t>	</a:t>
            </a:r>
            <a:r>
              <a:rPr lang="en-US" sz="1600" dirty="0" err="1"/>
              <a:t>Ghasts</a:t>
            </a:r>
            <a:r>
              <a:rPr lang="en-US" sz="1600" dirty="0"/>
              <a:t> instead make a check of </a:t>
            </a:r>
            <a:r>
              <a:rPr lang="en-US" sz="1600" dirty="0" err="1"/>
              <a:t>X~Uniform</a:t>
            </a:r>
            <a:r>
              <a:rPr lang="en-US" sz="1600" dirty="0"/>
              <a:t>(0, wisdom of cleric^2/distance to cleric in </a:t>
            </a:r>
            <a:r>
              <a:rPr lang="en-US" sz="1600" dirty="0" err="1"/>
              <a:t>feet+wisdom</a:t>
            </a:r>
            <a:r>
              <a:rPr lang="en-US" sz="1600" dirty="0"/>
              <a:t> of </a:t>
            </a:r>
            <a:r>
              <a:rPr lang="en-US" sz="1600" dirty="0" err="1"/>
              <a:t>Ghast</a:t>
            </a:r>
            <a:r>
              <a:rPr lang="en-US" sz="1600" dirty="0"/>
              <a:t>+ µ ) X&gt; wisdom of cleric^2/distance to cleric for success in a similar way. They also have advantage on this check and provide advantage to all undead within 30 ft, using their own wisdom modifier to replace µ for any undead whose µ has been reduced to 0 (by death or loss of control by superior).</a:t>
            </a:r>
          </a:p>
          <a:p>
            <a:pPr marL="0" indent="0">
              <a:spcBef>
                <a:spcPts val="400"/>
              </a:spcBef>
              <a:buNone/>
            </a:pPr>
            <a:r>
              <a:rPr lang="en-US" sz="1600" dirty="0"/>
              <a:t>	Any undead who touches a cleric is dealt radiant damage=(wisdom of cleric-10)/2 hp. Any undead, aberration, demon or devil who harms a cleric is dealt damage=(damage they do to the cleric)*ln(number of years the cleric was in the monastery) in radiant damage (this is regardless of whether the Cleric actively wants that to happen and happens without any sort of check, and is added to the damage of any similar spell).</a:t>
            </a:r>
          </a:p>
        </p:txBody>
      </p:sp>
      <p:sp>
        <p:nvSpPr>
          <p:cNvPr id="4" name="TextBox 3">
            <a:extLst>
              <a:ext uri="{FF2B5EF4-FFF2-40B4-BE49-F238E27FC236}">
                <a16:creationId xmlns:a16="http://schemas.microsoft.com/office/drawing/2014/main" id="{6789B433-895C-3747-B6D8-E50C50EE927A}"/>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4553778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83056"/>
            <a:ext cx="10515600" cy="590550"/>
          </a:xfrm>
        </p:spPr>
        <p:txBody>
          <a:bodyPr>
            <a:normAutofit fontScale="90000"/>
          </a:bodyPr>
          <a:lstStyle/>
          <a:p>
            <a:r>
              <a:rPr lang="en-US" dirty="0"/>
              <a:t>Rogue</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385763" y="973606"/>
            <a:ext cx="11301412" cy="5598643"/>
          </a:xfrm>
        </p:spPr>
        <p:txBody>
          <a:bodyPr>
            <a:noAutofit/>
          </a:bodyPr>
          <a:lstStyle/>
          <a:p>
            <a:pPr>
              <a:lnSpc>
                <a:spcPct val="100000"/>
              </a:lnSpc>
            </a:pPr>
            <a:r>
              <a:rPr lang="en-US" sz="1500" dirty="0"/>
              <a:t>Has hp=2*Constitution</a:t>
            </a:r>
          </a:p>
          <a:p>
            <a:pPr>
              <a:lnSpc>
                <a:spcPct val="100000"/>
              </a:lnSpc>
            </a:pPr>
            <a:r>
              <a:rPr lang="en-US" sz="1500" dirty="0"/>
              <a:t>Has advantage on dexterity-based checks and advantage on top of that advantage for stealth checks (stealth cannot be used when your enemy can clearly see you, otherwise stealth is a check of </a:t>
            </a:r>
            <a:r>
              <a:rPr lang="en-US" sz="1500" dirty="0" err="1"/>
              <a:t>X~Uniform</a:t>
            </a:r>
            <a:r>
              <a:rPr lang="en-US" sz="1500" dirty="0"/>
              <a:t>(0, opponent wisdom + your dexterity) X&gt;opponent wisdom is a success) thus you have one advantage to avoid being seen by a wizard, ranger or cleric (their own advantage on wisdom negating the first level of advantage).</a:t>
            </a:r>
          </a:p>
          <a:p>
            <a:pPr>
              <a:lnSpc>
                <a:spcPct val="100000"/>
              </a:lnSpc>
            </a:pPr>
            <a:r>
              <a:rPr lang="en-US" sz="1500" dirty="0"/>
              <a:t>Has disadvantage on Charisma-based checks.</a:t>
            </a:r>
          </a:p>
          <a:p>
            <a:pPr>
              <a:lnSpc>
                <a:spcPct val="100000"/>
              </a:lnSpc>
            </a:pPr>
            <a:r>
              <a:rPr lang="en-US" sz="1500" dirty="0"/>
              <a:t>Must go to an espionage school, which gains +1 to either deception (even though deception is Charisma-based and thus you make the check twice and choose the less favorable one), insight, investigation, perception, slight of hand, stealth, or survival each year along with a +1 bonus to dexterity. </a:t>
            </a:r>
          </a:p>
          <a:p>
            <a:pPr>
              <a:lnSpc>
                <a:spcPct val="100000"/>
              </a:lnSpc>
            </a:pPr>
            <a:r>
              <a:rPr lang="en-US" sz="1500" dirty="0"/>
              <a:t>Every 2 levels, you can choose a feat that involves either dexterity, speed, stealth or perception.</a:t>
            </a:r>
          </a:p>
          <a:p>
            <a:pPr>
              <a:lnSpc>
                <a:spcPct val="100000"/>
              </a:lnSpc>
            </a:pPr>
            <a:r>
              <a:rPr lang="en-US" sz="1500" dirty="0"/>
              <a:t>At level 4 you can add your level^3/32 in espionage to the damage of all your weapon hits to any enemy whose previous turn did not involve you.</a:t>
            </a:r>
          </a:p>
          <a:p>
            <a:pPr>
              <a:lnSpc>
                <a:spcPct val="100000"/>
              </a:lnSpc>
            </a:pPr>
            <a:r>
              <a:rPr lang="en-US" sz="1500" dirty="0"/>
              <a:t>At level 9, you gain sneak attack which allows you to make a critical hit automatically against a creature of your own size if they do not see you when you hit them and you are within 5 ft of them. A critical hit multiplies the damage the weapon does normally by 2.</a:t>
            </a:r>
          </a:p>
          <a:p>
            <a:pPr>
              <a:lnSpc>
                <a:spcPct val="100000"/>
              </a:lnSpc>
            </a:pPr>
            <a:r>
              <a:rPr lang="en-US" sz="1500" dirty="0"/>
              <a:t>To continue at a school of espionage, you must pass a check every year of </a:t>
            </a:r>
            <a:r>
              <a:rPr lang="en-US" sz="1500" dirty="0" err="1"/>
              <a:t>X~Uniform</a:t>
            </a:r>
            <a:r>
              <a:rPr lang="en-US" sz="1500" dirty="0"/>
              <a:t>(0, 5*(years in espionage to be completed*1.5+1)^(ln(years to be completed)^2/(1+.01*ln(years to be completed)^2))+(dexterity+(stealth modifier))^(ln(dexterity)*ln(stealth modifier)-ln(dexterity)-ln(stealth modifier)+1)) X&gt;5*(years in espionage to be completed*1.5+1)^(ln(years to be completed)^2/(1+.01*ln(years to be completed)^2)) for success, which born Rogues have double advantage on. {the stealth modifier is (dexterity-10)/2+bonuses. Like other modifiers, this is added on top of the original skill score for checks.} Other people may go into the schools of espionage, but of course wizards have double disadvantage due to dexterity factoring into the check twice, such people gain the benefits of bullets 4, 5, and 6.</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6276783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Mystic</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92500" lnSpcReduction="10000"/>
          </a:bodyPr>
          <a:lstStyle/>
          <a:p>
            <a:r>
              <a:rPr lang="en-US" dirty="0"/>
              <a:t>Have hp=Constitution + Strength</a:t>
            </a:r>
          </a:p>
          <a:p>
            <a:r>
              <a:rPr lang="en-US" dirty="0"/>
              <a:t>Have advantage on Wisdom-based checks, with a second advantage in checks involving psionic points.</a:t>
            </a:r>
          </a:p>
          <a:p>
            <a:r>
              <a:rPr lang="en-US" dirty="0"/>
              <a:t>Have disadvantage on Intelligence and Dexterity based checks (on net just a normal roll if trying to stay in a </a:t>
            </a:r>
            <a:r>
              <a:rPr lang="en-US" dirty="0">
                <a:hlinkClick r:id="rId2" action="ppaction://hlinksldjump"/>
              </a:rPr>
              <a:t>School of Magic</a:t>
            </a:r>
            <a:r>
              <a:rPr lang="en-US" dirty="0"/>
              <a:t>. And only gaining one level of advantage when using psionics against wizards and clerics.)</a:t>
            </a:r>
          </a:p>
          <a:p>
            <a:r>
              <a:rPr lang="en-US" dirty="0"/>
              <a:t>Have a special feature of </a:t>
            </a:r>
            <a:r>
              <a:rPr lang="en-US" dirty="0">
                <a:hlinkClick r:id="rId3" action="ppaction://hlinksldjump"/>
              </a:rPr>
              <a:t>psionic points</a:t>
            </a:r>
            <a:r>
              <a:rPr lang="en-US" dirty="0"/>
              <a:t>, which technically anyone else can get. </a:t>
            </a:r>
            <a:r>
              <a:rPr lang="en-US" dirty="0">
                <a:hlinkClick r:id="rId4" action="ppaction://hlinksldjump"/>
              </a:rPr>
              <a:t>Spell-equivalents</a:t>
            </a:r>
            <a:r>
              <a:rPr lang="en-US" dirty="0"/>
              <a:t> cast with psionics do not require verbal, somatic or material components. They also do not involve going to a school of magic, but do require much meditation (not the same as resting) to use without using up psionic points, the gaining of which requires meditation, another person, and one or both of them taking psychic damage.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9577408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Psionic Points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77500" lnSpcReduction="20000"/>
          </a:bodyPr>
          <a:lstStyle/>
          <a:p>
            <a:r>
              <a:rPr lang="en-US" dirty="0"/>
              <a:t>One must have a number of psionic points ≥ (the number associated with the </a:t>
            </a:r>
            <a:r>
              <a:rPr lang="en-US" dirty="0">
                <a:hlinkClick r:id="rId2" action="ppaction://hlinksldjump"/>
              </a:rPr>
              <a:t>spell-equivalent</a:t>
            </a:r>
            <a:r>
              <a:rPr lang="en-US" dirty="0"/>
              <a:t> being used)^2 to use it.</a:t>
            </a:r>
          </a:p>
          <a:p>
            <a:r>
              <a:rPr lang="en-US" dirty="0"/>
              <a:t>The first psionic point is gained by anyone after using 8 hours of meditation (with an 8 hour long rest before then) followed by 1 hour of trying to look inside a willing person’s head without the use of anything but your thoughts. Succeed on X&gt;1 on Uniform(0, your wisdom score). Then the person gaining it must sleep for 10 hours to get a long rest and overcome 1 level of exhaustion (2 of the 10 being to get rid of 1 level of exhaustion).</a:t>
            </a:r>
          </a:p>
          <a:p>
            <a:r>
              <a:rPr lang="en-US" dirty="0"/>
              <a:t>Two psionic persons (each having at least 1 psionic point) cast detect thoughts (remember, not with magic) on each other simultaneously for 1 hour after preparing (meditation that is not resting) for 68 minutes, then cast dispel psionic on each other. They both take </a:t>
            </a:r>
            <a:r>
              <a:rPr lang="en-US" dirty="0" err="1"/>
              <a:t>X~Uniform</a:t>
            </a:r>
            <a:r>
              <a:rPr lang="en-US" dirty="0"/>
              <a:t>(0, target wisdom + seer wisdom + seer psionic score*2), X&gt;target wisdom + 2*target psionic score for success. If they both succeed, they both get 1 more psionic point, 1d4 psychic damage and 1 level of exhaustion (requiring 2 hours each on top of 8 hour long rest to overcome). If they both fail, nothing happens. If one succeeds and the other fails, the one who failed gets 1d8 psychic damage and 2 levels of exhaustion while the one who succeeds just gets one psionic point.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0793796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Spell-equivalents for Psionics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200" y="1825624"/>
            <a:ext cx="10515600" cy="4681855"/>
          </a:xfrm>
        </p:spPr>
        <p:txBody>
          <a:bodyPr>
            <a:normAutofit fontScale="40000" lnSpcReduction="20000"/>
          </a:bodyPr>
          <a:lstStyle/>
          <a:p>
            <a:pPr marL="0" indent="0">
              <a:buNone/>
            </a:pPr>
            <a:r>
              <a:rPr lang="en-US" dirty="0"/>
              <a:t>All of the following automatically fail if an opponent </a:t>
            </a:r>
            <a:r>
              <a:rPr lang="en-US" dirty="0">
                <a:hlinkClick r:id="rId2" action="ppaction://hlinksldjump"/>
              </a:rPr>
              <a:t>Bard</a:t>
            </a:r>
            <a:r>
              <a:rPr lang="en-US" dirty="0"/>
              <a:t> is singing and playing a </a:t>
            </a:r>
            <a:r>
              <a:rPr lang="en-US" dirty="0">
                <a:hlinkClick r:id="rId3" action="ppaction://hlinksldjump"/>
              </a:rPr>
              <a:t>Song of Redemption</a:t>
            </a:r>
            <a:r>
              <a:rPr lang="en-US" dirty="0"/>
              <a:t>.</a:t>
            </a:r>
          </a:p>
          <a:p>
            <a:pPr marL="514350" indent="-514350">
              <a:buFont typeface="+mj-lt"/>
              <a:buAutoNum type="arabicPeriod"/>
            </a:pPr>
            <a:r>
              <a:rPr lang="en-US" dirty="0"/>
              <a:t>Detect thoughts (1 minute preparation : minute inside other’s mind), dispel psionic (1 minute of preparation : sqrt(as many minutes as the other prepared their spell with)), dispel psionic works like counter-spell if you are reading the mind of the other </a:t>
            </a:r>
            <a:r>
              <a:rPr lang="en-US" dirty="0">
                <a:hlinkClick r:id="rId4" action="ppaction://hlinksldjump"/>
              </a:rPr>
              <a:t>psionic person </a:t>
            </a:r>
            <a:r>
              <a:rPr lang="en-US" dirty="0"/>
              <a:t>while they are casting.</a:t>
            </a:r>
          </a:p>
          <a:p>
            <a:pPr marL="514350" indent="-514350">
              <a:buFont typeface="+mj-lt"/>
              <a:buAutoNum type="arabicPeriod"/>
            </a:pPr>
            <a:r>
              <a:rPr lang="en-US" dirty="0"/>
              <a:t>Telepathy (2 min prep. : minute of connection)</a:t>
            </a:r>
          </a:p>
          <a:p>
            <a:pPr marL="514350" indent="-514350">
              <a:buFont typeface="+mj-lt"/>
              <a:buAutoNum type="arabicPeriod"/>
            </a:pPr>
            <a:r>
              <a:rPr lang="en-US" dirty="0"/>
              <a:t>Arcane eye (4 min prep: 1 min)</a:t>
            </a:r>
          </a:p>
          <a:p>
            <a:pPr marL="514350" indent="-514350">
              <a:buFont typeface="+mj-lt"/>
              <a:buAutoNum type="arabicPeriod"/>
            </a:pPr>
            <a:r>
              <a:rPr lang="en-US" dirty="0"/>
              <a:t>Scrying (8 min prep. : 1 minute there)</a:t>
            </a:r>
          </a:p>
          <a:p>
            <a:pPr marL="514350" indent="-514350">
              <a:buFont typeface="+mj-lt"/>
              <a:buAutoNum type="arabicPeriod"/>
            </a:pPr>
            <a:r>
              <a:rPr lang="en-US" dirty="0"/>
              <a:t>Invisibility (12 : 1)</a:t>
            </a:r>
          </a:p>
          <a:p>
            <a:pPr marL="514350" indent="-514350">
              <a:buFont typeface="+mj-lt"/>
              <a:buAutoNum type="arabicPeriod"/>
            </a:pPr>
            <a:r>
              <a:rPr lang="en-US" dirty="0"/>
              <a:t>Hypnotic pattern (16 : 1)</a:t>
            </a:r>
          </a:p>
          <a:p>
            <a:pPr marL="514350" indent="-514350">
              <a:buFont typeface="+mj-lt"/>
              <a:buAutoNum type="arabicPeriod"/>
            </a:pPr>
            <a:r>
              <a:rPr lang="en-US" dirty="0"/>
              <a:t>Suggestion (20 min prep/person for 8 hours)</a:t>
            </a:r>
          </a:p>
          <a:p>
            <a:pPr marL="514350" indent="-514350">
              <a:buFont typeface="+mj-lt"/>
              <a:buAutoNum type="arabicPeriod"/>
            </a:pPr>
            <a:r>
              <a:rPr lang="en-US" dirty="0"/>
              <a:t>Greater Invisibility (20 : 1, allows attacks where #5 stops at that point)</a:t>
            </a:r>
          </a:p>
          <a:p>
            <a:pPr marL="514350" indent="-514350">
              <a:buFont typeface="+mj-lt"/>
              <a:buAutoNum type="arabicPeriod"/>
            </a:pPr>
            <a:r>
              <a:rPr lang="en-US" dirty="0"/>
              <a:t>Phantasmal killer (32 : 1)</a:t>
            </a:r>
          </a:p>
          <a:p>
            <a:pPr marL="514350" indent="-514350">
              <a:buFont typeface="+mj-lt"/>
              <a:buAutoNum type="arabicPeriod"/>
            </a:pPr>
            <a:r>
              <a:rPr lang="en-US" dirty="0"/>
              <a:t>Telekinesis (45 : 1)</a:t>
            </a:r>
          </a:p>
          <a:p>
            <a:pPr marL="514350" indent="-514350">
              <a:buFont typeface="+mj-lt"/>
              <a:buAutoNum type="arabicPeriod"/>
            </a:pPr>
            <a:r>
              <a:rPr lang="en-US" dirty="0"/>
              <a:t>Power word stun (1 hour prep.)</a:t>
            </a:r>
          </a:p>
          <a:p>
            <a:pPr marL="514350" indent="-514350">
              <a:buFont typeface="+mj-lt"/>
              <a:buAutoNum type="arabicPeriod"/>
            </a:pPr>
            <a:r>
              <a:rPr lang="en-US" dirty="0"/>
              <a:t>Power word kill (2 hours prep.)</a:t>
            </a:r>
          </a:p>
          <a:p>
            <a:pPr marL="514350" indent="-514350">
              <a:buFont typeface="+mj-lt"/>
              <a:buAutoNum type="arabicPeriod"/>
            </a:pPr>
            <a:r>
              <a:rPr lang="en-US" dirty="0"/>
              <a:t>Revivify or Greater Restoration (2 hours prep), once this level is reached, spending 1 psionic point with a casting of Power Word kill makes it act like finger of death.</a:t>
            </a:r>
          </a:p>
          <a:p>
            <a:pPr marL="514350" indent="-514350">
              <a:buFont typeface="+mj-lt"/>
              <a:buAutoNum type="arabicPeriod"/>
            </a:pPr>
            <a:r>
              <a:rPr lang="en-US" dirty="0"/>
              <a:t>“Glyph of Warding” –equivalent (4 hours preparation), can hold any one of the above spells with a separate preparation expenditure. Astral Projection, uses up 4 hours of preparation, allows you to carry your own body with you onto the Astral Plane or place your body into a </a:t>
            </a:r>
            <a:r>
              <a:rPr lang="en-US" dirty="0" err="1"/>
              <a:t>Demiplane</a:t>
            </a:r>
            <a:r>
              <a:rPr lang="en-US" dirty="0"/>
              <a:t> created with the 8th level Conjuration spell of the same name. This “cast” only affects you, and is as above, considered non-magical for the purpose of getting yourself out of an anti-magic field (doesn’t get you out of an area of Forbiddance though (6th level clerical Abjuration).</a:t>
            </a:r>
          </a:p>
          <a:p>
            <a:pPr marL="514350" indent="-514350">
              <a:buFont typeface="+mj-lt"/>
              <a:buAutoNum type="arabicPeriod"/>
            </a:pPr>
            <a:r>
              <a:rPr lang="en-US" dirty="0"/>
              <a:t>Preparation, which is meditation, not resting, lasts for sqrt(your psionic points) days and is used up starting with the oldest preparation in that time. </a:t>
            </a:r>
            <a:r>
              <a:rPr lang="en-US" dirty="0">
                <a:hlinkClick r:id="rId5" action="ppaction://hlinksldjump"/>
              </a:rPr>
              <a:t>Preparation</a:t>
            </a:r>
            <a:r>
              <a:rPr lang="en-US" dirty="0"/>
              <a:t>, which is meditation, not resting, lasts for sqrt(your psionic points) days and is used up starting with the oldest preparation in that time.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spTree>
    <p:extLst>
      <p:ext uri="{BB962C8B-B14F-4D97-AF65-F5344CB8AC3E}">
        <p14:creationId xmlns:p14="http://schemas.microsoft.com/office/powerpoint/2010/main" val="30249368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592818"/>
          </a:xfrm>
        </p:spPr>
        <p:txBody>
          <a:bodyPr>
            <a:normAutofit fontScale="90000"/>
          </a:bodyPr>
          <a:lstStyle/>
          <a:p>
            <a:r>
              <a:rPr lang="en-US" dirty="0"/>
              <a:t>Artificer</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348343" y="957944"/>
            <a:ext cx="11669486" cy="5413827"/>
          </a:xfrm>
        </p:spPr>
        <p:txBody>
          <a:bodyPr>
            <a:noAutofit/>
          </a:bodyPr>
          <a:lstStyle/>
          <a:p>
            <a:pPr>
              <a:spcBef>
                <a:spcPts val="400"/>
              </a:spcBef>
            </a:pPr>
            <a:r>
              <a:rPr lang="en-US" sz="1400" dirty="0"/>
              <a:t>Has the same statistics as the </a:t>
            </a:r>
            <a:r>
              <a:rPr lang="en-US" sz="1400" dirty="0">
                <a:hlinkClick r:id="rId2" action="ppaction://hlinksldjump"/>
              </a:rPr>
              <a:t>Wizard</a:t>
            </a:r>
            <a:r>
              <a:rPr lang="en-US" sz="1400" dirty="0"/>
              <a:t> </a:t>
            </a:r>
          </a:p>
          <a:p>
            <a:pPr>
              <a:spcBef>
                <a:spcPts val="400"/>
              </a:spcBef>
            </a:pPr>
            <a:r>
              <a:rPr lang="en-US" sz="1400" dirty="0"/>
              <a:t>Goes to the School of Transmutation for 128 months (gaining level 12 distinction, but only taking 4 cantrips in their first 3 months since they need to figure out the Hold Power cantrip later, requires an additional boredom check when they are the weakest in terms of wisdom), then will have to find a friend (preferably an Evocation wizard or someone with at least the firebolt cantrip, though better if they are level 7 with the Telekinesis spell and 2 levels of legendary resistance) to help them build the necessary factories and secret mines for making magic items, which generally involve metals far purer than are available in the very medieval towns surrounding the Schools of Magic, who themselves aren’t as interested due to Conjuration wizards being able to imbue normal objects with the intelligence necessary to cast spells on their own, and those who are keep their operations secret due to magic items having more value generally kept than sold (partially due to non-wizard areas trying to pull together enough money to pay Clerics to resurrect their relatives and are often devoid of money due to the diamonds they buy being consumed each time, and no one outside needing the food they make as plant growth spells and created creatures work all the plants the wizards need as the gold sent to the wizards of the Schools of Magic for different services keeps getting consumed by spells).</a:t>
            </a:r>
          </a:p>
          <a:p>
            <a:pPr>
              <a:spcBef>
                <a:spcPts val="400"/>
              </a:spcBef>
            </a:pPr>
            <a:r>
              <a:rPr lang="en-US" sz="1400" dirty="0"/>
              <a:t>Artificers have to each invent the following cantrip (too valuable to be given out by anyone who knows it):</a:t>
            </a:r>
          </a:p>
          <a:p>
            <a:pPr marL="0" indent="0">
              <a:spcBef>
                <a:spcPts val="400"/>
              </a:spcBef>
              <a:buNone/>
            </a:pPr>
            <a:r>
              <a:rPr lang="en-US" sz="1400" dirty="0"/>
              <a:t>Hold Power (Transmutation)</a:t>
            </a:r>
          </a:p>
          <a:p>
            <a:pPr marL="0" indent="0">
              <a:spcBef>
                <a:spcPts val="400"/>
              </a:spcBef>
              <a:buNone/>
            </a:pPr>
            <a:r>
              <a:rPr lang="en-US" sz="1400" dirty="0"/>
              <a:t>V S (The Artificer casting this spell and another wizard deliberately casting another spell into the object) M (</a:t>
            </a:r>
            <a:r>
              <a:rPr lang="en-US" sz="1400" dirty="0">
                <a:hlinkClick r:id="" action="ppaction://hlinkshowjump?jump=nextslide"/>
              </a:rPr>
              <a:t>Special object</a:t>
            </a:r>
            <a:r>
              <a:rPr lang="en-US" sz="1400" dirty="0"/>
              <a:t> based on spell being held inside it)</a:t>
            </a:r>
          </a:p>
          <a:p>
            <a:pPr marL="0" indent="0">
              <a:spcBef>
                <a:spcPts val="400"/>
              </a:spcBef>
              <a:buNone/>
            </a:pPr>
            <a:r>
              <a:rPr lang="en-US" sz="1400" dirty="0"/>
              <a:t>An object holds the ability to cast the spell according to the will of the last person to touch the object directly with their skin whenever it is compressed with 10% more stress than the conditions under which it was made (i.e. if the artificer is sitting on it when this spell is originally cast, it will not go off unless something 10% heavier than the artificer sits on it, and if it was made under normal air pressure (14.7 pounds/square inch) it will not go off unless it has on average 16.17 pounds per square inch of surface area in pressure (could require several hammers hitting it at the same time). The object will not break under non-magical-object-induced pressure, but if it is made of an oxidizable substance, it will fail as soon as part of it oxidizes (or is broken by a shatter spell), it will also fail immediately after X&lt;spell level^2 on </a:t>
            </a:r>
            <a:r>
              <a:rPr lang="en-US" sz="1400" dirty="0" err="1"/>
              <a:t>X~Uniform</a:t>
            </a:r>
            <a:r>
              <a:rPr lang="en-US" sz="1400" dirty="0"/>
              <a:t>(0, intelligence of artificer + intelligence of spell caster) which is checked after every cast from the object without advantage (e.g. since cantrips are “level 0”, an object of Hold Power with a cantrip inside of it will always work as long as it is intact, whereas unless the artificer and his wizard companion have a greater combined intelligence than 82 and are very lucky, a 9</a:t>
            </a:r>
            <a:r>
              <a:rPr lang="en-US" sz="1400" baseline="30000" dirty="0"/>
              <a:t>th</a:t>
            </a:r>
            <a:r>
              <a:rPr lang="en-US" sz="1400" dirty="0"/>
              <a:t> level spell stored inside a Hold Power object will destroy the object the first time it is used, but the spell will work nonetheless). On average, with the geometric distribution this entails, you could cast a level one spell from an object about 42 or 43 times with an artificer of intelligence 27 and other caster of intelligence 35.</a:t>
            </a:r>
          </a:p>
          <a:p>
            <a:pPr marL="0" indent="0">
              <a:spcBef>
                <a:spcPts val="400"/>
              </a:spcBef>
              <a:buNone/>
            </a:pPr>
            <a:r>
              <a:rPr lang="en-US" sz="1400" dirty="0"/>
              <a:t>In order to hold the spell in the object and avoid simply having the spell be cast normally (which could kill the Artificer (if he didn’t go to the </a:t>
            </a:r>
            <a:r>
              <a:rPr lang="en-US" sz="1400" dirty="0">
                <a:hlinkClick r:id="rId3" action="ppaction://hlinksldjump"/>
              </a:rPr>
              <a:t>School of Abjuration</a:t>
            </a:r>
            <a:r>
              <a:rPr lang="en-US" sz="1400" dirty="0"/>
              <a:t> to get a ward, normal casting is also avoided for spells that consume experience points) and use up one or two levels of legendary resistance based on the </a:t>
            </a:r>
            <a:r>
              <a:rPr lang="en-US" sz="1400" dirty="0">
                <a:hlinkClick r:id="rId4" action="ppaction://hlinksldjump"/>
              </a:rPr>
              <a:t>Evocation</a:t>
            </a:r>
            <a:r>
              <a:rPr lang="en-US" sz="1400" dirty="0"/>
              <a:t> wizard’s save) if the spell is Fireball), the check of X&gt;spell level^2 on </a:t>
            </a:r>
            <a:r>
              <a:rPr lang="en-US" sz="1400" dirty="0" err="1"/>
              <a:t>X~Uniform</a:t>
            </a:r>
            <a:r>
              <a:rPr lang="en-US" sz="1400" dirty="0"/>
              <a:t>(0, intelligence of Artificer + intelligence of other caster). Even if it is a spell that the non-</a:t>
            </a:r>
            <a:r>
              <a:rPr lang="en-US" sz="1400" dirty="0" err="1"/>
              <a:t>Hold_Power</a:t>
            </a:r>
            <a:r>
              <a:rPr lang="en-US" sz="1400" dirty="0"/>
              <a:t>-caster can cast subconsciously, and even if the spell itself does not consume its material focus normally when cast, the spell will consume the material components whether they succeed or fail on that check, the materials seeming to be eaten up by the object.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1699403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AFDB6-57BB-BF43-AABC-3B0B87C7387C}"/>
              </a:ext>
            </a:extLst>
          </p:cNvPr>
          <p:cNvSpPr>
            <a:spLocks noGrp="1"/>
          </p:cNvSpPr>
          <p:nvPr>
            <p:ph type="title"/>
          </p:nvPr>
        </p:nvSpPr>
        <p:spPr>
          <a:xfrm>
            <a:off x="838200" y="59891"/>
            <a:ext cx="10515600" cy="1325563"/>
          </a:xfrm>
        </p:spPr>
        <p:txBody>
          <a:bodyPr/>
          <a:lstStyle/>
          <a:p>
            <a:r>
              <a:rPr lang="en-US" dirty="0"/>
              <a:t>Schools of magic</a:t>
            </a:r>
          </a:p>
        </p:txBody>
      </p:sp>
      <p:sp>
        <p:nvSpPr>
          <p:cNvPr id="3" name="Content Placeholder 2">
            <a:extLst>
              <a:ext uri="{FF2B5EF4-FFF2-40B4-BE49-F238E27FC236}">
                <a16:creationId xmlns:a16="http://schemas.microsoft.com/office/drawing/2014/main" id="{F04E5110-8C5F-A84D-B9B1-0FC2E467BDCA}"/>
              </a:ext>
            </a:extLst>
          </p:cNvPr>
          <p:cNvSpPr>
            <a:spLocks noGrp="1"/>
          </p:cNvSpPr>
          <p:nvPr>
            <p:ph idx="1"/>
          </p:nvPr>
        </p:nvSpPr>
        <p:spPr>
          <a:xfrm>
            <a:off x="838200" y="983673"/>
            <a:ext cx="10841182" cy="5749635"/>
          </a:xfrm>
        </p:spPr>
        <p:txBody>
          <a:bodyPr>
            <a:normAutofit fontScale="47500" lnSpcReduction="20000"/>
          </a:bodyPr>
          <a:lstStyle/>
          <a:p>
            <a:r>
              <a:rPr lang="en-US" sz="3600" dirty="0"/>
              <a:t>3 months to get level 1, 5 months more to be level 2, 1 year more for level 3, 1 year more for level 4, and so on. You may only cast spells of that school while you are at it, and must cast ≥1/day.</a:t>
            </a:r>
          </a:p>
          <a:p>
            <a:r>
              <a:rPr lang="en-US" sz="3600" dirty="0"/>
              <a:t>There can only ever exist one of each of the following schools in the world at a time: </a:t>
            </a:r>
            <a:endParaRPr lang="en-US" dirty="0"/>
          </a:p>
          <a:p>
            <a:pPr lvl="1"/>
            <a:r>
              <a:rPr lang="en-US" sz="3200" dirty="0">
                <a:hlinkClick r:id="rId2" action="ppaction://hlinksldjump"/>
              </a:rPr>
              <a:t>Abjuration</a:t>
            </a:r>
            <a:endParaRPr lang="en-US" sz="3200" dirty="0"/>
          </a:p>
          <a:p>
            <a:pPr lvl="1"/>
            <a:r>
              <a:rPr lang="en-US" sz="3200" dirty="0">
                <a:hlinkClick r:id="rId3" action="ppaction://hlinksldjump"/>
              </a:rPr>
              <a:t>Conjuration</a:t>
            </a:r>
            <a:endParaRPr lang="en-US" sz="3200" dirty="0"/>
          </a:p>
          <a:p>
            <a:pPr lvl="1"/>
            <a:r>
              <a:rPr lang="en-US" sz="3200" dirty="0">
                <a:hlinkClick r:id="rId4" action="ppaction://hlinksldjump"/>
              </a:rPr>
              <a:t>Divination</a:t>
            </a:r>
            <a:endParaRPr lang="en-US" sz="3200" dirty="0"/>
          </a:p>
          <a:p>
            <a:pPr lvl="1"/>
            <a:r>
              <a:rPr lang="en-US" sz="3200" dirty="0">
                <a:hlinkClick r:id="rId5" action="ppaction://hlinksldjump"/>
              </a:rPr>
              <a:t>Enchantment</a:t>
            </a:r>
            <a:endParaRPr lang="en-US" sz="3200" dirty="0"/>
          </a:p>
          <a:p>
            <a:pPr lvl="1"/>
            <a:r>
              <a:rPr lang="en-US" sz="3200" dirty="0">
                <a:hlinkClick r:id="rId6" action="ppaction://hlinksldjump"/>
              </a:rPr>
              <a:t>Evocation</a:t>
            </a:r>
            <a:endParaRPr lang="en-US" sz="3200" dirty="0"/>
          </a:p>
          <a:p>
            <a:pPr lvl="1"/>
            <a:r>
              <a:rPr lang="en-US" sz="3200" dirty="0">
                <a:hlinkClick r:id="rId7" action="ppaction://hlinksldjump"/>
              </a:rPr>
              <a:t>Illusion</a:t>
            </a:r>
            <a:endParaRPr lang="en-US" sz="3200" dirty="0"/>
          </a:p>
          <a:p>
            <a:pPr lvl="1"/>
            <a:r>
              <a:rPr lang="en-US" sz="3200" dirty="0">
                <a:hlinkClick r:id="rId8" action="ppaction://hlinksldjump"/>
              </a:rPr>
              <a:t>Necromancy</a:t>
            </a:r>
            <a:endParaRPr lang="en-US" sz="3200" dirty="0"/>
          </a:p>
          <a:p>
            <a:pPr lvl="1"/>
            <a:r>
              <a:rPr lang="en-US" sz="3200" dirty="0">
                <a:hlinkClick r:id="rId9" action="ppaction://hlinksldjump"/>
              </a:rPr>
              <a:t>Transmutation</a:t>
            </a:r>
            <a:endParaRPr lang="en-US" sz="3200" dirty="0"/>
          </a:p>
          <a:p>
            <a:r>
              <a:rPr lang="en-US" sz="3600" dirty="0"/>
              <a:t>For all levels above 3, there must continuously be people at lower levels than you while you are at the school in order to get the designation to which you are otherwise entitled (req. for 2 is that 2 graduated from 1 in last month, req. for 3 is that someone starts at 1 within 4 months of you starting in 3, and someone starts in 2 within 8 months of you starting in 3).</a:t>
            </a:r>
          </a:p>
          <a:p>
            <a:r>
              <a:rPr lang="en-US" sz="3600" dirty="0"/>
              <a:t>For a school to continue to exist, the sign of that school must be above its front door and 2 people must cast spells of that school in front of each other at least once during a given day (the first 336.14 hours of that sign being put up exempted). Otherwise it collapses and the last 2 people to cast spells of that school within that building cannot build another. For more complicated implementation of spell discovery, look to the </a:t>
            </a:r>
            <a:r>
              <a:rPr lang="en-US" sz="3600" dirty="0">
                <a:hlinkClick r:id="rId10" action="ppaction://hlinksldjump"/>
              </a:rPr>
              <a:t>Notes on Spellcasting</a:t>
            </a:r>
            <a:r>
              <a:rPr lang="en-US" sz="3600" dirty="0"/>
              <a:t>.</a:t>
            </a:r>
          </a:p>
          <a:p>
            <a:r>
              <a:rPr lang="en-US" sz="3600" dirty="0"/>
              <a:t>You gain spells based on the </a:t>
            </a:r>
            <a:r>
              <a:rPr lang="en-US" sz="3600" dirty="0">
                <a:hlinkClick r:id="" action="ppaction://hlinkshowjump?jump=nextslide"/>
              </a:rPr>
              <a:t>spell chart </a:t>
            </a:r>
            <a:r>
              <a:rPr lang="en-US" sz="3600" dirty="0"/>
              <a:t>making the intelligence check to learn a spell after you have spent the time studying it (that time goes to waste if you fail the check).</a:t>
            </a:r>
          </a:p>
          <a:p>
            <a:r>
              <a:rPr lang="en-US" sz="3600" dirty="0"/>
              <a:t>You must pass </a:t>
            </a:r>
            <a:r>
              <a:rPr lang="en-US" sz="3600" dirty="0" err="1"/>
              <a:t>X~Uniform</a:t>
            </a:r>
            <a:r>
              <a:rPr lang="en-US" sz="3600" dirty="0"/>
              <a:t>(0, (your intelligence)/(spells known)+your wisdom) X&gt;(your intelligence)/(spells known) every 2 weeks in which you do not learn a spell in order to avoid falling out of the school due to boredom. After graduating a level, you can +1 to either Intelligence or Wisdom. (i.e. If you know 0 spells in 14 days, you must fail.)</a:t>
            </a:r>
          </a:p>
        </p:txBody>
      </p:sp>
      <p:sp>
        <p:nvSpPr>
          <p:cNvPr id="4" name="TextBox 3">
            <a:extLst>
              <a:ext uri="{FF2B5EF4-FFF2-40B4-BE49-F238E27FC236}">
                <a16:creationId xmlns:a16="http://schemas.microsoft.com/office/drawing/2014/main" id="{8CB58E7B-34FB-A74C-B85A-F1E6071E0942}"/>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1" action="ppaction://hlinksldjump"/>
              </a:rPr>
              <a:t>Menu</a:t>
            </a:r>
            <a:endParaRPr lang="en-US" dirty="0"/>
          </a:p>
        </p:txBody>
      </p:sp>
    </p:spTree>
    <p:extLst>
      <p:ext uri="{BB962C8B-B14F-4D97-AF65-F5344CB8AC3E}">
        <p14:creationId xmlns:p14="http://schemas.microsoft.com/office/powerpoint/2010/main" val="26120762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592818"/>
          </a:xfrm>
        </p:spPr>
        <p:txBody>
          <a:bodyPr>
            <a:normAutofit fontScale="90000"/>
          </a:bodyPr>
          <a:lstStyle/>
          <a:p>
            <a:r>
              <a:rPr lang="en-US" dirty="0"/>
              <a:t>Hold Power (continued from </a:t>
            </a:r>
            <a:r>
              <a:rPr lang="en-US" dirty="0">
                <a:hlinkClick r:id="" action="ppaction://hlinkshowjump?jump=previousslide"/>
              </a:rPr>
              <a:t>Artificer</a:t>
            </a:r>
            <a:r>
              <a:rPr lang="en-US" dirty="0"/>
              <a:t>)</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348343" y="957944"/>
            <a:ext cx="11669486" cy="5900056"/>
          </a:xfrm>
        </p:spPr>
        <p:txBody>
          <a:bodyPr>
            <a:noAutofit/>
          </a:bodyPr>
          <a:lstStyle/>
          <a:p>
            <a:pPr marL="0" indent="0">
              <a:spcBef>
                <a:spcPts val="400"/>
              </a:spcBef>
              <a:buNone/>
            </a:pPr>
            <a:r>
              <a:rPr lang="en-US" sz="1500" dirty="0"/>
              <a:t>(In other words, cantrips require no intelligence check, but to put in a level 9 spell requires more than 81 intelligence between the caster and artificer.) 	</a:t>
            </a:r>
          </a:p>
          <a:p>
            <a:pPr marL="0" indent="0">
              <a:spcBef>
                <a:spcPts val="400"/>
              </a:spcBef>
              <a:buNone/>
            </a:pPr>
            <a:r>
              <a:rPr lang="en-US" sz="1500" dirty="0"/>
              <a:t>### Note: Where a spell has a particular duration in its description that is not concentration, that is what is used. For spells that require concentration, the object will need to be compressed, making a check for breaking instead of continuing to cast it after either the time limit for the spell has passed or every hour, whichever is shorter. Materials are not used when using it.</a:t>
            </a:r>
          </a:p>
          <a:p>
            <a:pPr marL="0" indent="0">
              <a:spcBef>
                <a:spcPts val="400"/>
              </a:spcBef>
              <a:buNone/>
            </a:pPr>
            <a:r>
              <a:rPr lang="en-US" sz="1500" dirty="0"/>
              <a:t>The object will cease to function if the artificer who made it takes Psychic Damage or decides that the object shouldn’t continue to exist, regardless of whether he is holding it. (In other words, if you want to take it from the Artificer and use it, kill him while he is asleep.)</a:t>
            </a:r>
          </a:p>
          <a:p>
            <a:pPr marL="0" indent="0">
              <a:spcBef>
                <a:spcPts val="400"/>
              </a:spcBef>
              <a:buNone/>
            </a:pPr>
            <a:r>
              <a:rPr lang="en-US" sz="1500" dirty="0">
                <a:hlinkClick r:id="rId2" action="ppaction://hlinksldjump"/>
              </a:rPr>
              <a:t>Abjuration</a:t>
            </a:r>
            <a:r>
              <a:rPr lang="en-US" sz="1500" dirty="0"/>
              <a:t> spells require: A perfect clear diamond (no imperfections at all in the carbon structure, so no natural diamond will do) large enough to fit a virtual cube of (1+spell level) inches on a side entirely within it (in other words, far larger than the the Hope Diamond).</a:t>
            </a:r>
          </a:p>
          <a:p>
            <a:pPr marL="0" indent="0">
              <a:spcBef>
                <a:spcPts val="400"/>
              </a:spcBef>
              <a:buNone/>
            </a:pPr>
            <a:r>
              <a:rPr lang="en-US" sz="1500" dirty="0">
                <a:hlinkClick r:id="rId3" action="ppaction://hlinksldjump"/>
              </a:rPr>
              <a:t>Conjuration</a:t>
            </a:r>
            <a:r>
              <a:rPr lang="en-US" sz="1500" dirty="0"/>
              <a:t> spells require: Wood from any tree, otherwise the same rules as for </a:t>
            </a:r>
          </a:p>
          <a:p>
            <a:pPr marL="0" indent="0">
              <a:spcBef>
                <a:spcPts val="400"/>
              </a:spcBef>
              <a:buNone/>
            </a:pPr>
            <a:r>
              <a:rPr lang="en-US" sz="1500" dirty="0">
                <a:hlinkClick r:id="rId4" action="ppaction://hlinksldjump"/>
              </a:rPr>
              <a:t>Divination</a:t>
            </a:r>
            <a:r>
              <a:rPr lang="en-US" sz="1500" dirty="0"/>
              <a:t> spells require: A sphere of pure SiO</a:t>
            </a:r>
            <a:r>
              <a:rPr lang="en-US" sz="1500" baseline="-25000" dirty="0"/>
              <a:t>2</a:t>
            </a:r>
            <a:r>
              <a:rPr lang="en-US" sz="1500" dirty="0"/>
              <a:t> made into glass clear enough that a human eye could not see an imperfection on the surface or inside, nor could a human hand feel any imperfection on the surface. The radius must be (1+spell level) inches within ±1 millimeter.</a:t>
            </a:r>
          </a:p>
          <a:p>
            <a:pPr marL="0" indent="0">
              <a:spcBef>
                <a:spcPts val="400"/>
              </a:spcBef>
              <a:buNone/>
            </a:pPr>
            <a:r>
              <a:rPr lang="en-US" sz="1500" dirty="0">
                <a:hlinkClick r:id="rId5" action="ppaction://hlinksldjump"/>
              </a:rPr>
              <a:t>Enchantment</a:t>
            </a:r>
            <a:r>
              <a:rPr lang="en-US" sz="1500" dirty="0"/>
              <a:t> spells require: Gold used in a way similar to Evocation, with otherwise the same rules as Divination.</a:t>
            </a:r>
          </a:p>
          <a:p>
            <a:pPr marL="0" indent="0">
              <a:spcBef>
                <a:spcPts val="400"/>
              </a:spcBef>
              <a:buNone/>
            </a:pPr>
            <a:r>
              <a:rPr lang="en-US" sz="1500" dirty="0">
                <a:hlinkClick r:id="rId6" action="ppaction://hlinksldjump"/>
              </a:rPr>
              <a:t>Evocation</a:t>
            </a:r>
            <a:r>
              <a:rPr lang="en-US" sz="1500" dirty="0"/>
              <a:t> spells require: Silver, nickel, tungsten, molybdenum, cadmium, iridium, ruthenium, tantalum, or rubidium, must be exactly one of those metals and only that metal with no oxides on it nor any other metal than the one chosen for a given object from the above fused onto the surface or incorporated in any way (in other words, impossible for a human operating from sight alone or even true sight, rather this manufacturing and mining requires inventing modern technology that would be cutting edge today). Note: Adamantium is an alloy of Tungsten, Molybdenum, Iron and Nickel, and so is not usable for this purpose; Mithril is an alloy of Aluminum, Silver and a few other metals for strength and lightness, so it doesn’t work either. Otherwise the same requirements as for Divination.</a:t>
            </a:r>
          </a:p>
          <a:p>
            <a:pPr marL="0" indent="0">
              <a:spcBef>
                <a:spcPts val="400"/>
              </a:spcBef>
              <a:buNone/>
            </a:pPr>
            <a:r>
              <a:rPr lang="en-US" sz="1500" dirty="0">
                <a:hlinkClick r:id="rId7" action="ppaction://hlinksldjump"/>
              </a:rPr>
              <a:t>Illusion</a:t>
            </a:r>
            <a:r>
              <a:rPr lang="en-US" sz="1500" dirty="0"/>
              <a:t> spells require: vanadium, tin aluminum, otherwise the same rules as for Necromancy.</a:t>
            </a:r>
          </a:p>
          <a:p>
            <a:pPr marL="0" indent="0">
              <a:spcBef>
                <a:spcPts val="400"/>
              </a:spcBef>
              <a:buNone/>
            </a:pPr>
            <a:r>
              <a:rPr lang="en-US" sz="1500" dirty="0">
                <a:hlinkClick r:id="rId8" action="ppaction://hlinksldjump"/>
              </a:rPr>
              <a:t>Necromancy</a:t>
            </a:r>
            <a:r>
              <a:rPr lang="en-US" sz="1500" dirty="0"/>
              <a:t> spells require: Calcium, like for Evocation, but of course creating the complicated matter of trying to touch it with your skin, to control it, without oxidizing it, which destroys it. The only way I see of accomplishing this feat (which cannot involve water, because calcium burns in water very easily) is to place the sphere in oil while the spell is being cast and having another wizard (beyond the caster and artificer) casting </a:t>
            </a:r>
            <a:r>
              <a:rPr lang="en-US" sz="1500" dirty="0" err="1"/>
              <a:t>predegistation</a:t>
            </a:r>
            <a:r>
              <a:rPr lang="en-US" sz="1500" dirty="0"/>
              <a:t> on your hands continuously to remove any loose oxygen or water as it travels out due to osmosis. The manufacturing will</a:t>
            </a:r>
            <a:r>
              <a:rPr lang="en-US" sz="1000" dirty="0"/>
              <a:t> </a:t>
            </a:r>
            <a:r>
              <a:rPr lang="en-US" sz="1500" dirty="0"/>
              <a:t>be</a:t>
            </a:r>
            <a:r>
              <a:rPr lang="en-US" sz="1000" dirty="0"/>
              <a:t> </a:t>
            </a:r>
            <a:r>
              <a:rPr lang="en-US" sz="1500" dirty="0"/>
              <a:t>far</a:t>
            </a:r>
            <a:r>
              <a:rPr lang="en-US" sz="1000" dirty="0"/>
              <a:t> </a:t>
            </a:r>
            <a:r>
              <a:rPr lang="en-US" sz="1500" dirty="0"/>
              <a:t>worse</a:t>
            </a:r>
            <a:r>
              <a:rPr lang="en-US" sz="1000" dirty="0"/>
              <a:t>.</a:t>
            </a:r>
          </a:p>
          <a:p>
            <a:pPr marL="0" indent="0">
              <a:spcBef>
                <a:spcPts val="400"/>
              </a:spcBef>
              <a:buNone/>
            </a:pPr>
            <a:r>
              <a:rPr lang="en-US" sz="1500" dirty="0">
                <a:hlinkClick r:id="rId9" action="ppaction://hlinksldjump"/>
              </a:rPr>
              <a:t>Transmutation</a:t>
            </a:r>
            <a:r>
              <a:rPr lang="en-US" sz="1500" dirty="0"/>
              <a:t> spells require: Ruby, Sapphire, Jade, Pearl otherwise using the same rules as for Divination.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0" action="ppaction://hlinksldjump"/>
              </a:rPr>
              <a:t>Menu</a:t>
            </a:r>
            <a:endParaRPr lang="en-US" dirty="0"/>
          </a:p>
        </p:txBody>
      </p:sp>
    </p:spTree>
    <p:extLst>
      <p:ext uri="{BB962C8B-B14F-4D97-AF65-F5344CB8AC3E}">
        <p14:creationId xmlns:p14="http://schemas.microsoft.com/office/powerpoint/2010/main" val="13794820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Base statistics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200" y="1273629"/>
            <a:ext cx="10515600" cy="4903334"/>
          </a:xfrm>
        </p:spPr>
        <p:txBody>
          <a:bodyPr>
            <a:normAutofit fontScale="40000" lnSpcReduction="20000"/>
          </a:bodyPr>
          <a:lstStyle/>
          <a:p>
            <a:r>
              <a:rPr lang="en-US" dirty="0"/>
              <a:t>Roll 4d6-2 five times to make 5 separate numbers and assign each number to the base statistics: </a:t>
            </a:r>
            <a:r>
              <a:rPr lang="en-US" dirty="0">
                <a:hlinkClick r:id="rId2" action="ppaction://hlinksldjump"/>
              </a:rPr>
              <a:t>Strength</a:t>
            </a:r>
            <a:r>
              <a:rPr lang="en-US" dirty="0"/>
              <a:t>, </a:t>
            </a:r>
            <a:r>
              <a:rPr lang="en-US" dirty="0">
                <a:hlinkClick r:id="rId3" action="ppaction://hlinksldjump"/>
              </a:rPr>
              <a:t>Dexterity</a:t>
            </a:r>
            <a:r>
              <a:rPr lang="en-US" dirty="0"/>
              <a:t>, </a:t>
            </a:r>
            <a:r>
              <a:rPr lang="en-US" dirty="0">
                <a:hlinkClick r:id="rId4" action="ppaction://hlinksldjump"/>
              </a:rPr>
              <a:t>Constitution</a:t>
            </a:r>
            <a:r>
              <a:rPr lang="en-US" dirty="0"/>
              <a:t>, </a:t>
            </a:r>
            <a:r>
              <a:rPr lang="en-US" dirty="0">
                <a:hlinkClick r:id="rId5" action="ppaction://hlinksldjump"/>
              </a:rPr>
              <a:t>Intelligence</a:t>
            </a:r>
            <a:r>
              <a:rPr lang="en-US" dirty="0"/>
              <a:t>, </a:t>
            </a:r>
            <a:r>
              <a:rPr lang="en-US" dirty="0">
                <a:hlinkClick r:id="rId6" action="ppaction://hlinksldjump"/>
              </a:rPr>
              <a:t>Wisdom</a:t>
            </a:r>
            <a:r>
              <a:rPr lang="en-US" dirty="0"/>
              <a:t>, </a:t>
            </a:r>
            <a:r>
              <a:rPr lang="en-US" dirty="0">
                <a:hlinkClick r:id="rId7" action="ppaction://hlinksldjump"/>
              </a:rPr>
              <a:t>Charisma</a:t>
            </a:r>
            <a:r>
              <a:rPr lang="en-US" dirty="0"/>
              <a:t> as you so choose (In Python this can be done with: exec("from secrets import </a:t>
            </a:r>
            <a:r>
              <a:rPr lang="en-US" dirty="0" err="1"/>
              <a:t>randbelow</a:t>
            </a:r>
            <a:r>
              <a:rPr lang="en-US" dirty="0"/>
              <a:t>\</a:t>
            </a:r>
            <a:r>
              <a:rPr lang="en-US" dirty="0" err="1"/>
              <a:t>nprint</a:t>
            </a:r>
            <a:r>
              <a:rPr lang="en-US" dirty="0"/>
              <a:t>([</a:t>
            </a:r>
            <a:r>
              <a:rPr lang="en-US" dirty="0" err="1"/>
              <a:t>randbelow</a:t>
            </a:r>
            <a:r>
              <a:rPr lang="en-US" dirty="0"/>
              <a:t>(6)+</a:t>
            </a:r>
            <a:r>
              <a:rPr lang="en-US" dirty="0" err="1"/>
              <a:t>randbelow</a:t>
            </a:r>
            <a:r>
              <a:rPr lang="en-US" dirty="0"/>
              <a:t>(6)+</a:t>
            </a:r>
            <a:r>
              <a:rPr lang="en-US" dirty="0" err="1"/>
              <a:t>randbelow</a:t>
            </a:r>
            <a:r>
              <a:rPr lang="en-US" dirty="0"/>
              <a:t>(6)+</a:t>
            </a:r>
            <a:r>
              <a:rPr lang="en-US" dirty="0" err="1"/>
              <a:t>randbelow</a:t>
            </a:r>
            <a:r>
              <a:rPr lang="en-US" dirty="0"/>
              <a:t>(6)+2 for </a:t>
            </a:r>
            <a:r>
              <a:rPr lang="en-US" dirty="0" err="1"/>
              <a:t>i</a:t>
            </a:r>
            <a:r>
              <a:rPr lang="en-US" dirty="0"/>
              <a:t> in range(6)])\n") on the command line interpreter).</a:t>
            </a:r>
          </a:p>
          <a:p>
            <a:r>
              <a:rPr lang="en-US" dirty="0"/>
              <a:t>Each of the skill checks is made as 10+(base statistic-10)/2 rounded down, so next to the given skill place the modifier (base statistic-10)/2 rounded down in front of the skill’s name with the place behind the skill being reserved for gains due to experience as you so choose.</a:t>
            </a:r>
          </a:p>
          <a:p>
            <a:r>
              <a:rPr lang="en-US" dirty="0"/>
              <a:t>Your experience points are gained due to normal interactions (max of 25 </a:t>
            </a:r>
            <a:r>
              <a:rPr lang="en-US" dirty="0" err="1"/>
              <a:t>xp</a:t>
            </a:r>
            <a:r>
              <a:rPr lang="en-US" dirty="0"/>
              <a:t> per day in which you use at least one spell or feature of what makes you different from a human that never went to one of those schools of the many classes) and the sum of the value of the experience associated with the </a:t>
            </a:r>
            <a:r>
              <a:rPr lang="en-US" dirty="0">
                <a:hlinkClick r:id="rId8"/>
              </a:rPr>
              <a:t>monsters</a:t>
            </a:r>
            <a:r>
              <a:rPr lang="en-US" dirty="0"/>
              <a:t> that you will fight of which their respective descriptions can be compared against the challenge you faced in persuading, avoiding, entertaining or killing a given person to find the experience gained in doing that (i.e. it is generally far easier to do that than to fight a </a:t>
            </a:r>
            <a:r>
              <a:rPr lang="en-US" dirty="0">
                <a:hlinkClick r:id="rId9"/>
              </a:rPr>
              <a:t>shadow</a:t>
            </a:r>
            <a:r>
              <a:rPr lang="en-US" dirty="0"/>
              <a:t>).</a:t>
            </a:r>
          </a:p>
          <a:p>
            <a:r>
              <a:rPr lang="en-US" dirty="0"/>
              <a:t>Your sum of your statistic and skill increases increases due to experience=ln(1+your experience) rounded down. Every time this number gets to the next integer, you can add a +1 to either one of the skills or one of the base statistics (adding 1 to Constitution will always increase your hp, though, if you are a </a:t>
            </a:r>
            <a:r>
              <a:rPr lang="en-US" dirty="0">
                <a:hlinkClick r:id="rId10" action="ppaction://hlinksldjump"/>
              </a:rPr>
              <a:t>fighter</a:t>
            </a:r>
            <a:r>
              <a:rPr lang="en-US" dirty="0"/>
              <a:t>, you may want to add half of those points to strength in order to increase your hp faster). </a:t>
            </a:r>
          </a:p>
          <a:p>
            <a:r>
              <a:rPr lang="en-US" dirty="0"/>
              <a:t>Your hp (the calculation of which is determined by your </a:t>
            </a:r>
            <a:r>
              <a:rPr lang="en-US" dirty="0">
                <a:hlinkClick r:id="rId11" action="ppaction://hlinksldjump"/>
              </a:rPr>
              <a:t>class</a:t>
            </a:r>
            <a:r>
              <a:rPr lang="en-US" dirty="0"/>
              <a:t>) is what is reduced by damage until you get to 0, at which point you are out of the fight and must make death saves where once you either succeed on 3 or fail on three non-consecutively (hits against you while you are at 0 hp count as 2 fails and restart the checks if you were otherwise stabilized). Unless a healing potion or magic is used, you only gain back 1d4 hp per hour of resting. Anyone who goes down to 0 hp also must roll a d6 for long term damage:</a:t>
            </a:r>
          </a:p>
          <a:p>
            <a:pPr marL="914400" lvl="1" indent="-457200">
              <a:buFont typeface="+mj-lt"/>
              <a:buAutoNum type="arabicPeriod"/>
            </a:pPr>
            <a:r>
              <a:rPr lang="en-US" dirty="0"/>
              <a:t>Lose a limb, if it is a leg, you must replace it eventually taking only ½ of your speed at maximum (1/2+ number below ½ once you find a replacement) and the inability to have the haste spell cast on you. If it is an arm, you can only hold one weapon or one shield until you replace it. Cannot be fixed by even Greater Restoration unless you have the limb with you.</a:t>
            </a:r>
          </a:p>
          <a:p>
            <a:pPr marL="914400" lvl="1" indent="-457200">
              <a:buFont typeface="+mj-lt"/>
              <a:buAutoNum type="arabicPeriod"/>
            </a:pPr>
            <a:r>
              <a:rPr lang="en-US" dirty="0"/>
              <a:t>Lose an eye, your perception is reduced to ½ in any check (A perception check normally is </a:t>
            </a:r>
            <a:r>
              <a:rPr lang="en-US" dirty="0" err="1"/>
              <a:t>X~Uniform</a:t>
            </a:r>
            <a:r>
              <a:rPr lang="en-US" dirty="0"/>
              <a:t>(0, 10+(wisdom-10)/2+bonuses+stealth of thing to perceive) X&lt; 10+(wisdom-10)/2+bonuses for success, so with one eye it is made as </a:t>
            </a:r>
            <a:r>
              <a:rPr lang="en-US" dirty="0" err="1"/>
              <a:t>X~Uniform</a:t>
            </a:r>
            <a:r>
              <a:rPr lang="en-US" dirty="0"/>
              <a:t>(0, 5+(wisdom-10)/4+bonuses/2+stealth of thing to perceive) X&lt; 5+(wisdom-10)/4+bonuses/2 for success. It takes healing magic plus a replacement (can be taken from a conjured animal, a person of your species (race) or a zombie) to restore the previous sight.</a:t>
            </a:r>
          </a:p>
          <a:p>
            <a:pPr marL="914400" lvl="1" indent="-457200">
              <a:buFont typeface="+mj-lt"/>
              <a:buAutoNum type="arabicPeriod"/>
            </a:pPr>
            <a:r>
              <a:rPr lang="en-US" dirty="0"/>
              <a:t>Have a limp that takes away ½ of your speed and your reaction in future fights until you get a healing potion or a healing spell is used on you.</a:t>
            </a:r>
          </a:p>
          <a:p>
            <a:pPr marL="914400" lvl="1" indent="-457200">
              <a:buFont typeface="+mj-lt"/>
              <a:buAutoNum type="arabicPeriod"/>
            </a:pPr>
            <a:r>
              <a:rPr lang="en-US" dirty="0"/>
              <a:t>Be paralyzed for the next 24 hours (in which you will die unless you are force-fed 1 day’s rations) or until healing magic is used.</a:t>
            </a:r>
          </a:p>
          <a:p>
            <a:pPr marL="914400" lvl="1" indent="-457200">
              <a:buFont typeface="+mj-lt"/>
              <a:buAutoNum type="arabicPeriod"/>
            </a:pPr>
            <a:r>
              <a:rPr lang="en-US" dirty="0"/>
              <a:t>Have a heart attack (requires either healing magic, lightning damage or electricity to revive), until revived, lose one intelligence point every 6 seconds unless placed in clean water (1 intelligence  point every 10 minutes) or unless frozen (1 intelligence point per hour until specifically healing magic is used). If your intelligence score drops to 0, you die. Requires Greater Restoration to restore lost intelligence (otherwise just more experience).</a:t>
            </a:r>
          </a:p>
          <a:p>
            <a:pPr marL="914400" lvl="1" indent="-457200">
              <a:buFont typeface="+mj-lt"/>
              <a:buAutoNum type="arabicPeriod"/>
            </a:pPr>
            <a:r>
              <a:rPr lang="en-US" dirty="0"/>
              <a:t>Take none of the above conditions.</a:t>
            </a:r>
          </a:p>
          <a:p>
            <a:r>
              <a:rPr lang="en-US" dirty="0"/>
              <a:t>If your hp drops to –(your max hp according to your class) you die outright.</a:t>
            </a:r>
          </a:p>
          <a:p>
            <a:pPr marL="914400" lvl="1" indent="-457200">
              <a:buFont typeface="+mj-lt"/>
              <a:buAutoNum type="arabicPeriod"/>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1" action="ppaction://hlinksldjump"/>
              </a:rPr>
              <a:t>Menu</a:t>
            </a:r>
            <a:endParaRPr lang="en-US" dirty="0"/>
          </a:p>
        </p:txBody>
      </p:sp>
    </p:spTree>
    <p:extLst>
      <p:ext uri="{BB962C8B-B14F-4D97-AF65-F5344CB8AC3E}">
        <p14:creationId xmlns:p14="http://schemas.microsoft.com/office/powerpoint/2010/main" val="33999422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pPr algn="ctr"/>
            <a:r>
              <a:rPr lang="en-US" dirty="0"/>
              <a:t>Spells list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27915957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cantrips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26943" y="1825624"/>
            <a:ext cx="11530738" cy="4575176"/>
          </a:xfrm>
        </p:spPr>
        <p:txBody>
          <a:bodyPr>
            <a:normAutofit fontScale="62500" lnSpcReduction="20000"/>
          </a:bodyPr>
          <a:lstStyle/>
          <a:p>
            <a:r>
              <a:rPr lang="en-US" dirty="0"/>
              <a:t>Prevent Exhaustion (V S): casting time 1 minute, duration: concentration or until one level of exhaustion would have happened (at which point it must be recast), range: self. This spell allows you to avoid taking a level of exhaustion is you are otherwise about to take one. (This is most useful when you have a </a:t>
            </a:r>
            <a:r>
              <a:rPr lang="en-US" dirty="0">
                <a:hlinkClick r:id="rId2" action="ppaction://hlinksldjump"/>
              </a:rPr>
              <a:t>Ring of Power</a:t>
            </a:r>
            <a:r>
              <a:rPr lang="en-US" dirty="0"/>
              <a:t> to cast this with (allowing you to cast it simultaneously on every person in range of it, specific to this spell, though this requires recasting for each time someone would take a level (manageable if enough of the casters have someone else casting it with them to increase the time to that)) and are casting something like </a:t>
            </a:r>
            <a:r>
              <a:rPr lang="en-US" dirty="0">
                <a:hlinkClick r:id="rId3" action="ppaction://hlinksldjump"/>
              </a:rPr>
              <a:t>Move Mountain </a:t>
            </a:r>
            <a:r>
              <a:rPr lang="en-US" dirty="0"/>
              <a:t>or </a:t>
            </a:r>
            <a:r>
              <a:rPr lang="en-US" dirty="0">
                <a:hlinkClick r:id="rId4" action="ppaction://hlinksldjump"/>
              </a:rPr>
              <a:t>Protection of City</a:t>
            </a:r>
            <a:r>
              <a:rPr lang="en-US" dirty="0"/>
              <a:t>.)</a:t>
            </a:r>
          </a:p>
          <a:p>
            <a:r>
              <a:rPr lang="en-US" dirty="0"/>
              <a:t>Resistance to Fire (V S M (1 kg of aloe leaves, which are consumed)): casting time 1 minute, duration: concentration, range: self. Reduces the damage you take due to fire that hits you by ½ and allows you to not take fire damage due to being no closer than 5 ft of a fire effect (but not in it, like: being within 20 ft of a Wall of Fire, Prismatic Wall or being above the crater of a </a:t>
            </a:r>
            <a:r>
              <a:rPr lang="en-US" dirty="0">
                <a:hlinkClick r:id="rId5" action="ppaction://hlinksldjump"/>
              </a:rPr>
              <a:t>Magic Volcano </a:t>
            </a:r>
            <a:r>
              <a:rPr lang="en-US" dirty="0"/>
              <a:t>(Very useful if you are casting this with a Ring of Power to be able to cast this on everyone in range while doing something else (like creating Rings of Power, </a:t>
            </a:r>
            <a:r>
              <a:rPr lang="en-US" dirty="0">
                <a:hlinkClick r:id="rId6" action="ppaction://hlinksldjump"/>
              </a:rPr>
              <a:t>Darken Planet </a:t>
            </a:r>
            <a:r>
              <a:rPr lang="en-US" dirty="0"/>
              <a:t>or </a:t>
            </a:r>
            <a:r>
              <a:rPr lang="en-US" dirty="0">
                <a:hlinkClick r:id="rId7" action="ppaction://hlinksldjump"/>
              </a:rPr>
              <a:t>Poison Planet</a:t>
            </a:r>
            <a:r>
              <a:rPr lang="en-US" dirty="0"/>
              <a:t>))).</a:t>
            </a:r>
          </a:p>
          <a:p>
            <a:r>
              <a:rPr lang="en-US" dirty="0"/>
              <a:t>Resistance to Poison (V S M (1 kg of bismuth, which is not consumed)): replace “fire” with “poison” above, with slight changes to be regarding distances to poisonous effects, etc.</a:t>
            </a:r>
          </a:p>
          <a:p>
            <a:r>
              <a:rPr lang="en-US" dirty="0"/>
              <a:t>Resistance to Psychic damage (V S M (1 kg of incense, which is consumed)): replace “poison” with “psychic” above (with slight changes in wording for grammar).</a:t>
            </a:r>
          </a:p>
          <a:p>
            <a:r>
              <a:rPr lang="en-US" dirty="0"/>
              <a:t>Resistance to Lightning (V S M (1 kg of iron, which is not consumed)): replace “psychic” with “lightning” above.</a:t>
            </a:r>
          </a:p>
          <a:p>
            <a:r>
              <a:rPr lang="en-US" dirty="0"/>
              <a:t>Resistance to Thunder (V S M (noise cancelling headphones, not consumed)): replace “lightning” with “thunder” above.</a:t>
            </a:r>
          </a:p>
          <a:p>
            <a:r>
              <a:rPr lang="en-US" dirty="0"/>
              <a:t>Resistance to Necrotic (V S M (1 kg of Holy Water, which is consumed)): replace “thunder” with “necrotic” above.</a:t>
            </a:r>
          </a:p>
          <a:p>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8" action="ppaction://hlinksldjump"/>
              </a:rPr>
              <a:t>Menu</a:t>
            </a:r>
            <a:endParaRPr lang="en-US" dirty="0"/>
          </a:p>
        </p:txBody>
      </p:sp>
    </p:spTree>
    <p:extLst>
      <p:ext uri="{BB962C8B-B14F-4D97-AF65-F5344CB8AC3E}">
        <p14:creationId xmlns:p14="http://schemas.microsoft.com/office/powerpoint/2010/main" val="19718602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cantrips (Cleric only)</a:t>
            </a:r>
          </a:p>
        </p:txBody>
      </p:sp>
      <p:pic>
        <p:nvPicPr>
          <p:cNvPr id="5" name="Content Placeholder 4">
            <a:extLst>
              <a:ext uri="{FF2B5EF4-FFF2-40B4-BE49-F238E27FC236}">
                <a16:creationId xmlns:a16="http://schemas.microsoft.com/office/drawing/2014/main" id="{55451263-40B7-A644-9D77-0BE46984F967}"/>
              </a:ext>
            </a:extLst>
          </p:cNvPr>
          <p:cNvPicPr>
            <a:picLocks noGrp="1" noChangeAspect="1"/>
          </p:cNvPicPr>
          <p:nvPr>
            <p:ph idx="1"/>
          </p:nvPr>
        </p:nvPicPr>
        <p:blipFill>
          <a:blip r:embed="rId2"/>
          <a:stretch>
            <a:fillRect/>
          </a:stretch>
        </p:blipFill>
        <p:spPr>
          <a:xfrm>
            <a:off x="838200" y="1690688"/>
            <a:ext cx="39497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716159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1 spells</a:t>
            </a:r>
          </a:p>
        </p:txBody>
      </p:sp>
      <p:pic>
        <p:nvPicPr>
          <p:cNvPr id="6" name="Content Placeholder 5">
            <a:extLst>
              <a:ext uri="{FF2B5EF4-FFF2-40B4-BE49-F238E27FC236}">
                <a16:creationId xmlns:a16="http://schemas.microsoft.com/office/drawing/2014/main" id="{0CEC6351-B66B-9645-8936-3B7FA77D894D}"/>
              </a:ext>
            </a:extLst>
          </p:cNvPr>
          <p:cNvPicPr>
            <a:picLocks noGrp="1" noChangeAspect="1"/>
          </p:cNvPicPr>
          <p:nvPr>
            <p:ph idx="1"/>
          </p:nvPr>
        </p:nvPicPr>
        <p:blipFill>
          <a:blip r:embed="rId2"/>
          <a:stretch>
            <a:fillRect/>
          </a:stretch>
        </p:blipFill>
        <p:spPr>
          <a:xfrm>
            <a:off x="838200" y="1418072"/>
            <a:ext cx="3530600" cy="11557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759525A9-1B24-4C4B-B420-0B207620E30E}"/>
              </a:ext>
            </a:extLst>
          </p:cNvPr>
          <p:cNvPicPr>
            <a:picLocks noChangeAspect="1"/>
          </p:cNvPicPr>
          <p:nvPr/>
        </p:nvPicPr>
        <p:blipFill>
          <a:blip r:embed="rId4"/>
          <a:stretch>
            <a:fillRect/>
          </a:stretch>
        </p:blipFill>
        <p:spPr>
          <a:xfrm>
            <a:off x="825500" y="2573772"/>
            <a:ext cx="3543300" cy="990600"/>
          </a:xfrm>
          <a:prstGeom prst="rect">
            <a:avLst/>
          </a:prstGeom>
        </p:spPr>
      </p:pic>
      <p:pic>
        <p:nvPicPr>
          <p:cNvPr id="8" name="Picture 7">
            <a:extLst>
              <a:ext uri="{FF2B5EF4-FFF2-40B4-BE49-F238E27FC236}">
                <a16:creationId xmlns:a16="http://schemas.microsoft.com/office/drawing/2014/main" id="{C4591930-E01C-5F41-9EB2-43B66A4613D2}"/>
              </a:ext>
            </a:extLst>
          </p:cNvPr>
          <p:cNvPicPr>
            <a:picLocks noChangeAspect="1"/>
          </p:cNvPicPr>
          <p:nvPr/>
        </p:nvPicPr>
        <p:blipFill>
          <a:blip r:embed="rId5"/>
          <a:stretch>
            <a:fillRect/>
          </a:stretch>
        </p:blipFill>
        <p:spPr>
          <a:xfrm>
            <a:off x="4381500" y="1418072"/>
            <a:ext cx="3530600" cy="3746500"/>
          </a:xfrm>
          <a:prstGeom prst="rect">
            <a:avLst/>
          </a:prstGeom>
        </p:spPr>
      </p:pic>
    </p:spTree>
    <p:extLst>
      <p:ext uri="{BB962C8B-B14F-4D97-AF65-F5344CB8AC3E}">
        <p14:creationId xmlns:p14="http://schemas.microsoft.com/office/powerpoint/2010/main" val="42120999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1 spells (Cleric only)</a:t>
            </a:r>
          </a:p>
        </p:txBody>
      </p:sp>
      <p:pic>
        <p:nvPicPr>
          <p:cNvPr id="5" name="Content Placeholder 4">
            <a:extLst>
              <a:ext uri="{FF2B5EF4-FFF2-40B4-BE49-F238E27FC236}">
                <a16:creationId xmlns:a16="http://schemas.microsoft.com/office/drawing/2014/main" id="{B927B142-98C1-5B42-B372-E529D786D68D}"/>
              </a:ext>
            </a:extLst>
          </p:cNvPr>
          <p:cNvPicPr>
            <a:picLocks noGrp="1" noChangeAspect="1"/>
          </p:cNvPicPr>
          <p:nvPr>
            <p:ph idx="1"/>
          </p:nvPr>
        </p:nvPicPr>
        <p:blipFill>
          <a:blip r:embed="rId2"/>
          <a:stretch>
            <a:fillRect/>
          </a:stretch>
        </p:blipFill>
        <p:spPr>
          <a:xfrm>
            <a:off x="838200" y="1690688"/>
            <a:ext cx="39243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7F58FCC-4502-A344-8CB3-F5A6AE52B587}"/>
              </a:ext>
            </a:extLst>
          </p:cNvPr>
          <p:cNvPicPr>
            <a:picLocks noChangeAspect="1"/>
          </p:cNvPicPr>
          <p:nvPr/>
        </p:nvPicPr>
        <p:blipFill>
          <a:blip r:embed="rId4"/>
          <a:stretch>
            <a:fillRect/>
          </a:stretch>
        </p:blipFill>
        <p:spPr>
          <a:xfrm>
            <a:off x="838200" y="2871788"/>
            <a:ext cx="3530600" cy="1193800"/>
          </a:xfrm>
          <a:prstGeom prst="rect">
            <a:avLst/>
          </a:prstGeom>
        </p:spPr>
      </p:pic>
      <p:pic>
        <p:nvPicPr>
          <p:cNvPr id="7" name="Picture 6">
            <a:extLst>
              <a:ext uri="{FF2B5EF4-FFF2-40B4-BE49-F238E27FC236}">
                <a16:creationId xmlns:a16="http://schemas.microsoft.com/office/drawing/2014/main" id="{D7C746F6-E840-C641-9353-A1178081F765}"/>
              </a:ext>
            </a:extLst>
          </p:cNvPr>
          <p:cNvPicPr>
            <a:picLocks noChangeAspect="1"/>
          </p:cNvPicPr>
          <p:nvPr/>
        </p:nvPicPr>
        <p:blipFill>
          <a:blip r:embed="rId5"/>
          <a:stretch>
            <a:fillRect/>
          </a:stretch>
        </p:blipFill>
        <p:spPr>
          <a:xfrm>
            <a:off x="838200" y="4040188"/>
            <a:ext cx="3911600" cy="1206500"/>
          </a:xfrm>
          <a:prstGeom prst="rect">
            <a:avLst/>
          </a:prstGeom>
        </p:spPr>
      </p:pic>
    </p:spTree>
    <p:extLst>
      <p:ext uri="{BB962C8B-B14F-4D97-AF65-F5344CB8AC3E}">
        <p14:creationId xmlns:p14="http://schemas.microsoft.com/office/powerpoint/2010/main" val="16117074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2 spells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200" y="1825625"/>
            <a:ext cx="10515600" cy="2141941"/>
          </a:xfrm>
        </p:spPr>
        <p:txBody>
          <a:bodyPr>
            <a:normAutofit fontScale="62500" lnSpcReduction="20000"/>
          </a:bodyPr>
          <a:lstStyle/>
          <a:p>
            <a:r>
              <a:rPr lang="en-US" dirty="0"/>
              <a:t>Arcane Lock: V S M (25 </a:t>
            </a:r>
            <a:r>
              <a:rPr lang="en-US" dirty="0" err="1"/>
              <a:t>gp</a:t>
            </a:r>
            <a:r>
              <a:rPr lang="en-US" dirty="0"/>
              <a:t> worth of gold dust, which is consumed), 1 action, lasts until dispelled by the caster or the object on which it is cast is destroyed by magical damage. If cast on a closed safe, closed window, or closed door, this makes it impossible to open or damage except with a knock spell (unlocks it for 10 minutes at which point it closes again) or by evocation spells to eliminate the equivalent of the intelligence^2 of the caster at the time of casting in hp. (e.g. if nuclear weapons are implemented in your world, and this is cast on the only opening to a safe or room, the safe or room will go flying, but it will not open; if the room was made of wood or some material that does not absorb gamma radiation, then everything inside of it will burn all the same, it’s just that no one will see it.) The caster can set either a passphrase to unlock it for 1 minute or a set of people who can open it.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8291835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2 spells (Cleric only)</a:t>
            </a:r>
          </a:p>
        </p:txBody>
      </p:sp>
      <p:pic>
        <p:nvPicPr>
          <p:cNvPr id="6" name="Content Placeholder 5">
            <a:extLst>
              <a:ext uri="{FF2B5EF4-FFF2-40B4-BE49-F238E27FC236}">
                <a16:creationId xmlns:a16="http://schemas.microsoft.com/office/drawing/2014/main" id="{2F1EDF89-E5BE-7B45-884C-F3EE11FB9D95}"/>
              </a:ext>
            </a:extLst>
          </p:cNvPr>
          <p:cNvPicPr>
            <a:picLocks noGrp="1" noChangeAspect="1"/>
          </p:cNvPicPr>
          <p:nvPr>
            <p:ph idx="1"/>
          </p:nvPr>
        </p:nvPicPr>
        <p:blipFill>
          <a:blip r:embed="rId2"/>
          <a:stretch>
            <a:fillRect/>
          </a:stretch>
        </p:blipFill>
        <p:spPr>
          <a:xfrm>
            <a:off x="838200" y="1690688"/>
            <a:ext cx="3530600" cy="9906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6AE7DD12-3811-D44B-90CC-F7C5103018D6}"/>
              </a:ext>
            </a:extLst>
          </p:cNvPr>
          <p:cNvPicPr>
            <a:picLocks noChangeAspect="1"/>
          </p:cNvPicPr>
          <p:nvPr/>
        </p:nvPicPr>
        <p:blipFill>
          <a:blip r:embed="rId4"/>
          <a:stretch>
            <a:fillRect/>
          </a:stretch>
        </p:blipFill>
        <p:spPr>
          <a:xfrm>
            <a:off x="838200" y="2681288"/>
            <a:ext cx="3733800" cy="990600"/>
          </a:xfrm>
          <a:prstGeom prst="rect">
            <a:avLst/>
          </a:prstGeom>
        </p:spPr>
      </p:pic>
      <p:pic>
        <p:nvPicPr>
          <p:cNvPr id="8" name="Picture 7">
            <a:extLst>
              <a:ext uri="{FF2B5EF4-FFF2-40B4-BE49-F238E27FC236}">
                <a16:creationId xmlns:a16="http://schemas.microsoft.com/office/drawing/2014/main" id="{78B06DB4-782B-8740-9078-363B334F9464}"/>
              </a:ext>
            </a:extLst>
          </p:cNvPr>
          <p:cNvPicPr>
            <a:picLocks noChangeAspect="1"/>
          </p:cNvPicPr>
          <p:nvPr/>
        </p:nvPicPr>
        <p:blipFill>
          <a:blip r:embed="rId5"/>
          <a:stretch>
            <a:fillRect/>
          </a:stretch>
        </p:blipFill>
        <p:spPr>
          <a:xfrm>
            <a:off x="838200" y="3671888"/>
            <a:ext cx="3746500" cy="1168400"/>
          </a:xfrm>
          <a:prstGeom prst="rect">
            <a:avLst/>
          </a:prstGeom>
        </p:spPr>
      </p:pic>
      <p:pic>
        <p:nvPicPr>
          <p:cNvPr id="9" name="Picture 8">
            <a:extLst>
              <a:ext uri="{FF2B5EF4-FFF2-40B4-BE49-F238E27FC236}">
                <a16:creationId xmlns:a16="http://schemas.microsoft.com/office/drawing/2014/main" id="{52C84F32-FFE9-DD46-A80B-3A2798452378}"/>
              </a:ext>
            </a:extLst>
          </p:cNvPr>
          <p:cNvPicPr>
            <a:picLocks noChangeAspect="1"/>
          </p:cNvPicPr>
          <p:nvPr/>
        </p:nvPicPr>
        <p:blipFill>
          <a:blip r:embed="rId6"/>
          <a:stretch>
            <a:fillRect/>
          </a:stretch>
        </p:blipFill>
        <p:spPr>
          <a:xfrm>
            <a:off x="838200" y="4802188"/>
            <a:ext cx="3556000" cy="1028700"/>
          </a:xfrm>
          <a:prstGeom prst="rect">
            <a:avLst/>
          </a:prstGeom>
        </p:spPr>
      </p:pic>
      <p:pic>
        <p:nvPicPr>
          <p:cNvPr id="10" name="Picture 9">
            <a:extLst>
              <a:ext uri="{FF2B5EF4-FFF2-40B4-BE49-F238E27FC236}">
                <a16:creationId xmlns:a16="http://schemas.microsoft.com/office/drawing/2014/main" id="{03C95BD3-8CB1-5D4F-A8BD-4BA533E71A5D}"/>
              </a:ext>
            </a:extLst>
          </p:cNvPr>
          <p:cNvPicPr>
            <a:picLocks noChangeAspect="1"/>
          </p:cNvPicPr>
          <p:nvPr/>
        </p:nvPicPr>
        <p:blipFill>
          <a:blip r:embed="rId7"/>
          <a:stretch>
            <a:fillRect/>
          </a:stretch>
        </p:blipFill>
        <p:spPr>
          <a:xfrm>
            <a:off x="4368800" y="1684338"/>
            <a:ext cx="3543300" cy="1041400"/>
          </a:xfrm>
          <a:prstGeom prst="rect">
            <a:avLst/>
          </a:prstGeom>
        </p:spPr>
      </p:pic>
    </p:spTree>
    <p:extLst>
      <p:ext uri="{BB962C8B-B14F-4D97-AF65-F5344CB8AC3E}">
        <p14:creationId xmlns:p14="http://schemas.microsoft.com/office/powerpoint/2010/main" val="2216739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628650" y="23498"/>
            <a:ext cx="10515600" cy="1325563"/>
          </a:xfrm>
        </p:spPr>
        <p:txBody>
          <a:bodyPr/>
          <a:lstStyle/>
          <a:p>
            <a:r>
              <a:rPr lang="en-US" dirty="0"/>
              <a:t>Abjuration level 3 spells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628650" y="1047314"/>
            <a:ext cx="10515600" cy="4615449"/>
          </a:xfrm>
        </p:spPr>
        <p:txBody>
          <a:bodyPr>
            <a:normAutofit fontScale="62500" lnSpcReduction="20000"/>
          </a:bodyPr>
          <a:lstStyle/>
          <a:p>
            <a:r>
              <a:rPr lang="en-US" dirty="0"/>
              <a:t>Dispel Magic: (V S) Does not work against other abjuration spells (other than a Glyph of Warding), True Polymorph after the concentration component is completed (though the telepathic control by the wizard can be lost), </a:t>
            </a:r>
            <a:r>
              <a:rPr lang="en-US" dirty="0">
                <a:hlinkClick r:id="rId2" action="ppaction://hlinksldjump"/>
              </a:rPr>
              <a:t>Magic Volcano</a:t>
            </a:r>
            <a:r>
              <a:rPr lang="en-US" dirty="0"/>
              <a:t>, </a:t>
            </a:r>
            <a:r>
              <a:rPr lang="en-US" dirty="0">
                <a:hlinkClick r:id="rId3" action="ppaction://hlinksldjump"/>
              </a:rPr>
              <a:t>Ring of Power</a:t>
            </a:r>
            <a:r>
              <a:rPr lang="en-US" dirty="0"/>
              <a:t>, level 12 spells or </a:t>
            </a:r>
            <a:r>
              <a:rPr lang="en-US" dirty="0">
                <a:hlinkClick r:id="rId4" action="ppaction://hlinksldjump"/>
              </a:rPr>
              <a:t>sword of undeath </a:t>
            </a:r>
            <a:r>
              <a:rPr lang="en-US" dirty="0"/>
              <a:t>(as it would not make sense to go through or get rid of things like Arcane Lock, Banishment, Protection of City, or Imprisonment so easily as this spell is allowed to be cast subconsciously by going through the 3</a:t>
            </a:r>
            <a:r>
              <a:rPr lang="en-US" baseline="30000" dirty="0"/>
              <a:t>rd</a:t>
            </a:r>
            <a:r>
              <a:rPr lang="en-US" dirty="0"/>
              <a:t> level in the School of Abjuration). Has a range of 30*(number of people casting dispel magic at once)^2 ft, and you make an intelligence check of the combined intelligence of all the people casting dispel magic with the intelligence of the caster on each magical thing or effect in range (or combined intelligence of casters if they cast the same spell together) each side multiplied by (the average spell slot they are using or have used).</a:t>
            </a:r>
          </a:p>
          <a:p>
            <a:r>
              <a:rPr lang="en-US" dirty="0" err="1"/>
              <a:t>Counterspell</a:t>
            </a:r>
            <a:r>
              <a:rPr lang="en-US" dirty="0"/>
              <a:t>: (S) when you see another creature casting a spell, you can use a reaction to cast this spell to stop the spell from working if it is cast using a lower level spell slot than you are casting this with, or if it is cast at the same level or higher and X&gt;10+spell’s level on </a:t>
            </a:r>
            <a:r>
              <a:rPr lang="en-US" dirty="0" err="1"/>
              <a:t>X~Uniform</a:t>
            </a:r>
            <a:r>
              <a:rPr lang="en-US" dirty="0"/>
              <a:t>(0, 10+spell’s level + your intelligence). The range is 60 ft unless you are using the </a:t>
            </a:r>
            <a:r>
              <a:rPr lang="en-US" dirty="0">
                <a:hlinkClick r:id="rId5" action="ppaction://hlinksldjump"/>
              </a:rPr>
              <a:t>School of Abjuration’s </a:t>
            </a:r>
            <a:r>
              <a:rPr lang="en-US" dirty="0"/>
              <a:t>special opposition to necromancers. </a:t>
            </a:r>
          </a:p>
          <a:p>
            <a:r>
              <a:rPr lang="en-US" dirty="0"/>
              <a:t>Glyph of Warding: (V S M (incense and powdered diamond worth at least 200 </a:t>
            </a:r>
            <a:r>
              <a:rPr lang="en-US" dirty="0" err="1"/>
              <a:t>gp</a:t>
            </a:r>
            <a:r>
              <a:rPr lang="en-US" dirty="0"/>
              <a:t>), 1 hour casting time, range touch, duration: until dispelled by caster, the object on which it is cast is moved more than 30 ft (relative to the surroundings visible to a hypothetical person standing on top of it, e.g. it could still hold even inside a freight train car that has moved until the side of the car or whatever objects are near it are move such that a line to brand-new surroundings can be seen) or triggered. You inscribe a glyph into an object that will force a dexterity saving throw on whomever triggers it (such as by touching it or moving what is on top of it off) to take either 5d8 acid, cold, fire, lightning or thunder damage or to cause a level 3 or lower spell to be activated against them for the maximum stated duration on the spell description. Is the only abjuration spell that can be dispelled by Dispel Magic.</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pic>
        <p:nvPicPr>
          <p:cNvPr id="5" name="Picture 4">
            <a:extLst>
              <a:ext uri="{FF2B5EF4-FFF2-40B4-BE49-F238E27FC236}">
                <a16:creationId xmlns:a16="http://schemas.microsoft.com/office/drawing/2014/main" id="{2122DBBA-CD38-804E-96CD-E315CE701A21}"/>
              </a:ext>
            </a:extLst>
          </p:cNvPr>
          <p:cNvPicPr>
            <a:picLocks noChangeAspect="1"/>
          </p:cNvPicPr>
          <p:nvPr/>
        </p:nvPicPr>
        <p:blipFill>
          <a:blip r:embed="rId7"/>
          <a:stretch>
            <a:fillRect/>
          </a:stretch>
        </p:blipFill>
        <p:spPr>
          <a:xfrm>
            <a:off x="940386" y="5664200"/>
            <a:ext cx="3530600" cy="1193800"/>
          </a:xfrm>
          <a:prstGeom prst="rect">
            <a:avLst/>
          </a:prstGeom>
        </p:spPr>
      </p:pic>
      <p:pic>
        <p:nvPicPr>
          <p:cNvPr id="6" name="Picture 5">
            <a:extLst>
              <a:ext uri="{FF2B5EF4-FFF2-40B4-BE49-F238E27FC236}">
                <a16:creationId xmlns:a16="http://schemas.microsoft.com/office/drawing/2014/main" id="{EA3F801C-C1DB-A34D-AF1E-290118F5617A}"/>
              </a:ext>
            </a:extLst>
          </p:cNvPr>
          <p:cNvPicPr>
            <a:picLocks noChangeAspect="1"/>
          </p:cNvPicPr>
          <p:nvPr/>
        </p:nvPicPr>
        <p:blipFill>
          <a:blip r:embed="rId8"/>
          <a:stretch>
            <a:fillRect/>
          </a:stretch>
        </p:blipFill>
        <p:spPr>
          <a:xfrm>
            <a:off x="6253163" y="0"/>
            <a:ext cx="3924300" cy="1041400"/>
          </a:xfrm>
          <a:prstGeom prst="rect">
            <a:avLst/>
          </a:prstGeom>
        </p:spPr>
      </p:pic>
      <p:pic>
        <p:nvPicPr>
          <p:cNvPr id="7" name="Picture 6">
            <a:extLst>
              <a:ext uri="{FF2B5EF4-FFF2-40B4-BE49-F238E27FC236}">
                <a16:creationId xmlns:a16="http://schemas.microsoft.com/office/drawing/2014/main" id="{9AA7721B-A16B-EE4F-8E1D-A5A31A348180}"/>
              </a:ext>
            </a:extLst>
          </p:cNvPr>
          <p:cNvPicPr>
            <a:picLocks noChangeAspect="1"/>
          </p:cNvPicPr>
          <p:nvPr/>
        </p:nvPicPr>
        <p:blipFill>
          <a:blip r:embed="rId9"/>
          <a:stretch>
            <a:fillRect/>
          </a:stretch>
        </p:blipFill>
        <p:spPr>
          <a:xfrm>
            <a:off x="5526932" y="5662763"/>
            <a:ext cx="3530600" cy="1003300"/>
          </a:xfrm>
          <a:prstGeom prst="rect">
            <a:avLst/>
          </a:prstGeom>
        </p:spPr>
      </p:pic>
    </p:spTree>
    <p:extLst>
      <p:ext uri="{BB962C8B-B14F-4D97-AF65-F5344CB8AC3E}">
        <p14:creationId xmlns:p14="http://schemas.microsoft.com/office/powerpoint/2010/main" val="1724978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B9297-79E3-4C43-9131-48009177BE05}"/>
              </a:ext>
            </a:extLst>
          </p:cNvPr>
          <p:cNvSpPr>
            <a:spLocks noGrp="1"/>
          </p:cNvSpPr>
          <p:nvPr>
            <p:ph type="title"/>
          </p:nvPr>
        </p:nvSpPr>
        <p:spPr>
          <a:xfrm>
            <a:off x="831950" y="0"/>
            <a:ext cx="10515600" cy="840220"/>
          </a:xfrm>
        </p:spPr>
        <p:txBody>
          <a:bodyPr/>
          <a:lstStyle/>
          <a:p>
            <a:r>
              <a:rPr lang="en-US" dirty="0"/>
              <a:t>Gaining </a:t>
            </a:r>
            <a:r>
              <a:rPr lang="en-US" dirty="0">
                <a:hlinkClick r:id="rId2" action="ppaction://hlinksldjump"/>
              </a:rPr>
              <a:t>spells</a:t>
            </a:r>
            <a:endParaRPr lang="en-US" dirty="0"/>
          </a:p>
        </p:txBody>
      </p:sp>
      <p:sp>
        <p:nvSpPr>
          <p:cNvPr id="7" name="TextBox 6">
            <a:extLst>
              <a:ext uri="{FF2B5EF4-FFF2-40B4-BE49-F238E27FC236}">
                <a16:creationId xmlns:a16="http://schemas.microsoft.com/office/drawing/2014/main" id="{A3399E7C-FFD1-8741-B66A-D95709B325B4}"/>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9" name="Content Placeholder 8">
            <a:extLst>
              <a:ext uri="{FF2B5EF4-FFF2-40B4-BE49-F238E27FC236}">
                <a16:creationId xmlns:a16="http://schemas.microsoft.com/office/drawing/2014/main" id="{A2066241-A0B6-284B-960B-7DF86EA3436E}"/>
              </a:ext>
            </a:extLst>
          </p:cNvPr>
          <p:cNvSpPr>
            <a:spLocks noGrp="1"/>
          </p:cNvSpPr>
          <p:nvPr>
            <p:ph idx="1"/>
          </p:nvPr>
        </p:nvSpPr>
        <p:spPr>
          <a:xfrm>
            <a:off x="201478" y="706222"/>
            <a:ext cx="11840705" cy="6151778"/>
          </a:xfrm>
        </p:spPr>
        <p:txBody>
          <a:bodyPr>
            <a:normAutofit fontScale="55000" lnSpcReduction="20000"/>
          </a:bodyPr>
          <a:lstStyle/>
          <a:p>
            <a:pPr marL="0" indent="0">
              <a:spcBef>
                <a:spcPts val="0"/>
              </a:spcBef>
              <a:buNone/>
            </a:pPr>
            <a:r>
              <a:rPr lang="en-US" sz="3200" dirty="0"/>
              <a:t>Within a School of Magic:</a:t>
            </a:r>
            <a:endParaRPr lang="en-US" sz="6700" dirty="0"/>
          </a:p>
          <a:p>
            <a:pPr>
              <a:spcBef>
                <a:spcPts val="0"/>
              </a:spcBef>
            </a:pPr>
            <a:r>
              <a:rPr lang="en-US" dirty="0"/>
              <a:t>It takes one week &amp; DC 10 intelligence check to gain a cantrip. You can only gain 5 cantrips in any given School of Magic.</a:t>
            </a:r>
          </a:p>
          <a:p>
            <a:pPr>
              <a:spcBef>
                <a:spcPts val="0"/>
              </a:spcBef>
            </a:pPr>
            <a:r>
              <a:rPr lang="en-US" dirty="0"/>
              <a:t>You can only cast the below based on your number of </a:t>
            </a:r>
            <a:r>
              <a:rPr lang="en-US" dirty="0">
                <a:hlinkClick r:id="rId4" action="ppaction://hlinksldjump"/>
              </a:rPr>
              <a:t>Spell slots </a:t>
            </a:r>
            <a:r>
              <a:rPr lang="en-US" dirty="0"/>
              <a:t>with the addition of </a:t>
            </a:r>
            <a:r>
              <a:rPr lang="en-US" dirty="0">
                <a:hlinkClick r:id="rId5" action="ppaction://hlinksldjump"/>
              </a:rPr>
              <a:t>Clerical</a:t>
            </a:r>
            <a:r>
              <a:rPr lang="en-US" dirty="0"/>
              <a:t> spell slots as applicable. Unless casting subconsciously, which does not use an action, reaction, bonus action, spell slot, verbal, or somatic components, but does use material components.</a:t>
            </a:r>
          </a:p>
          <a:p>
            <a:pPr>
              <a:spcBef>
                <a:spcPts val="0"/>
              </a:spcBef>
            </a:pPr>
            <a:r>
              <a:rPr lang="en-US" dirty="0"/>
              <a:t>2 weeks &amp; a level 1 designation in that school by the time you would get the spell &amp; DC 11 </a:t>
            </a:r>
            <a:r>
              <a:rPr lang="en-US" dirty="0" err="1"/>
              <a:t>int</a:t>
            </a:r>
            <a:r>
              <a:rPr lang="en-US" dirty="0"/>
              <a:t> check to get a level 1 spell</a:t>
            </a:r>
          </a:p>
          <a:p>
            <a:pPr>
              <a:spcBef>
                <a:spcPts val="0"/>
              </a:spcBef>
            </a:pPr>
            <a:r>
              <a:rPr lang="en-US" dirty="0"/>
              <a:t>4 weeks &amp; a level 2 designation in that school by the time you would get the spell &amp; DC 14 </a:t>
            </a:r>
            <a:r>
              <a:rPr lang="en-US" dirty="0" err="1"/>
              <a:t>int</a:t>
            </a:r>
            <a:r>
              <a:rPr lang="en-US" dirty="0"/>
              <a:t> check to get a level 2 spell</a:t>
            </a:r>
          </a:p>
          <a:p>
            <a:pPr>
              <a:spcBef>
                <a:spcPts val="0"/>
              </a:spcBef>
            </a:pPr>
            <a:r>
              <a:rPr lang="en-US" dirty="0"/>
              <a:t>8 weeks &amp; a level 3 designation in that school by the time you would get the spell &amp; DC 19 </a:t>
            </a:r>
            <a:r>
              <a:rPr lang="en-US" dirty="0" err="1"/>
              <a:t>int</a:t>
            </a:r>
            <a:r>
              <a:rPr lang="en-US" dirty="0"/>
              <a:t> check to get a level 3 spell</a:t>
            </a:r>
          </a:p>
          <a:p>
            <a:pPr>
              <a:spcBef>
                <a:spcPts val="0"/>
              </a:spcBef>
            </a:pPr>
            <a:r>
              <a:rPr lang="en-US" dirty="0"/>
              <a:t>16 weeks &amp; a level 4 designation in that school by the time you would get the spell &amp; DC 26 to get a level 4 spell</a:t>
            </a:r>
          </a:p>
          <a:p>
            <a:pPr>
              <a:spcBef>
                <a:spcPts val="0"/>
              </a:spcBef>
            </a:pPr>
            <a:r>
              <a:rPr lang="en-US" dirty="0"/>
              <a:t>32 weeks &amp; a level 5 designation in that school by the time you would get the spell &amp; DC 35 to get a level 5 spell</a:t>
            </a:r>
          </a:p>
          <a:p>
            <a:pPr>
              <a:spcBef>
                <a:spcPts val="0"/>
              </a:spcBef>
            </a:pPr>
            <a:r>
              <a:rPr lang="en-US" dirty="0"/>
              <a:t>64 weeks &amp; a level 6 designation in that school by the time you would get the spell &amp; DC 46 to get a level 6 spell</a:t>
            </a:r>
          </a:p>
          <a:p>
            <a:pPr>
              <a:spcBef>
                <a:spcPts val="0"/>
              </a:spcBef>
            </a:pPr>
            <a:r>
              <a:rPr lang="en-US" dirty="0"/>
              <a:t>128 weeks &amp; a level 7 designation in that school by the time you would get the spell &amp; DC 59 to get a level 7 spell</a:t>
            </a:r>
          </a:p>
          <a:p>
            <a:pPr>
              <a:spcBef>
                <a:spcPts val="0"/>
              </a:spcBef>
            </a:pPr>
            <a:r>
              <a:rPr lang="en-US" dirty="0"/>
              <a:t>256 weeks &amp; a level 8 designation in that school by the time you would get the spell &amp; DC 74 to get a level 8 spell</a:t>
            </a:r>
          </a:p>
          <a:p>
            <a:pPr>
              <a:spcBef>
                <a:spcPts val="0"/>
              </a:spcBef>
            </a:pPr>
            <a:r>
              <a:rPr lang="en-US" dirty="0"/>
              <a:t>512 weeks &amp; a level 9 designation in that school by the time you would get the spell &amp; DC 91 to get a level 9 spell (generalized: 2^level weeks &amp; 10+level^2 DC)</a:t>
            </a:r>
          </a:p>
          <a:p>
            <a:pPr>
              <a:spcBef>
                <a:spcPts val="0"/>
              </a:spcBef>
            </a:pPr>
            <a:r>
              <a:rPr lang="en-US" dirty="0"/>
              <a:t>“DC” means take </a:t>
            </a:r>
            <a:r>
              <a:rPr lang="en-US" dirty="0" err="1"/>
              <a:t>X~Uniform</a:t>
            </a:r>
            <a:r>
              <a:rPr lang="en-US" dirty="0"/>
              <a:t>(0, </a:t>
            </a:r>
            <a:r>
              <a:rPr lang="en-US" dirty="0" err="1"/>
              <a:t>DC+skill</a:t>
            </a:r>
            <a:r>
              <a:rPr lang="en-US" dirty="0"/>
              <a:t> score being checked), a success only on X&gt;DC (X being a number chosen randomly from the start of the random distribution to the end of the distribution such that all real numbers between (in this case) 0 and </a:t>
            </a:r>
            <a:r>
              <a:rPr lang="en-US" dirty="0" err="1"/>
              <a:t>DC+intelligence</a:t>
            </a:r>
            <a:r>
              <a:rPr lang="en-US" dirty="0"/>
              <a:t> are equally likely)</a:t>
            </a:r>
          </a:p>
          <a:p>
            <a:pPr>
              <a:spcBef>
                <a:spcPts val="0"/>
              </a:spcBef>
            </a:pPr>
            <a:r>
              <a:rPr lang="en-US" dirty="0"/>
              <a:t>Only wizards have advantage on this check. The Cleric Guidance cantrip doesn’t apply here.</a:t>
            </a:r>
          </a:p>
          <a:p>
            <a:pPr>
              <a:spcBef>
                <a:spcPts val="0"/>
              </a:spcBef>
            </a:pPr>
            <a:r>
              <a:rPr lang="en-US" dirty="0"/>
              <a:t>You can only gain spells while at a </a:t>
            </a:r>
            <a:r>
              <a:rPr lang="en-US" dirty="0">
                <a:hlinkClick r:id="rId6" action="ppaction://hlinksldjump"/>
              </a:rPr>
              <a:t>School of Magic</a:t>
            </a:r>
            <a:r>
              <a:rPr lang="en-US" dirty="0"/>
              <a:t> and you can only gain the spells of that school while you are there, dedicating the above time to the learning of a given spell spell that you chose. If you fail the check at the end of that time, you must use all of that time over again if you want to make the check again. You can learn one spell continuously over multiple school terms.</a:t>
            </a:r>
          </a:p>
          <a:p>
            <a:pPr>
              <a:spcBef>
                <a:spcPts val="0"/>
              </a:spcBef>
            </a:pPr>
            <a:r>
              <a:rPr lang="en-US" dirty="0"/>
              <a:t>“</a:t>
            </a:r>
            <a:r>
              <a:rPr lang="en-US" dirty="0">
                <a:hlinkClick r:id="rId5" action="ppaction://hlinksldjump"/>
              </a:rPr>
              <a:t>Cleric</a:t>
            </a:r>
            <a:r>
              <a:rPr lang="en-US" dirty="0"/>
              <a:t> Only” spells are gained in a similar way by a Cleric of that level in a School of Magic with the three changes of requiring the Cleric also to have spent that many years in a Monastery; the DC is checked against wisdom, not intelligence, for Cleric spells; and the amount of time to learn those special spells is (spell level+1)^1.5*1 week, where cantrips are level 0. (In other words, takes slightly more time to learn level 1 and 2 Cleric spells, the same amount of time to learn level 3 spells, and less time to learn the spells after level 3 than to learn the wizard spells).</a:t>
            </a:r>
          </a:p>
          <a:p>
            <a:pPr>
              <a:spcBef>
                <a:spcPts val="0"/>
              </a:spcBef>
            </a:pPr>
            <a:r>
              <a:rPr lang="en-US" dirty="0"/>
              <a:t>The cantrips in D&amp;D 5e that gain potency as you level up are based on your level in that School of Magic.</a:t>
            </a:r>
          </a:p>
          <a:p>
            <a:pPr marL="0" indent="0">
              <a:spcBef>
                <a:spcPts val="0"/>
              </a:spcBef>
              <a:buNone/>
            </a:pPr>
            <a:r>
              <a:rPr lang="en-US" dirty="0"/>
              <a:t>Other Consideration:</a:t>
            </a:r>
          </a:p>
          <a:p>
            <a:pPr>
              <a:spcBef>
                <a:spcPts val="0"/>
              </a:spcBef>
            </a:pPr>
            <a:r>
              <a:rPr lang="en-US" dirty="0"/>
              <a:t>The only way to cast spells that are not rituals (takes 10 additional minutes to cast without a slot) without a spell slot for them is to cast it using a scroll, each scroll costs 50 </a:t>
            </a:r>
            <a:r>
              <a:rPr lang="en-US" dirty="0" err="1"/>
              <a:t>gp</a:t>
            </a:r>
            <a:r>
              <a:rPr lang="en-US" dirty="0"/>
              <a:t> unless you have access to an unblemished goat, a butcher, and a scrubbing, cleaning and drying “factory” for turning its skin into fine parchment.</a:t>
            </a:r>
          </a:p>
          <a:p>
            <a:pPr marL="0" indent="0">
              <a:spcBef>
                <a:spcPts val="0"/>
              </a:spcBef>
              <a:buNone/>
            </a:pPr>
            <a:r>
              <a:rPr lang="en-US" sz="3200" dirty="0"/>
              <a:t>Outside a School of Magic:</a:t>
            </a:r>
          </a:p>
          <a:p>
            <a:pPr>
              <a:spcBef>
                <a:spcPts val="0"/>
              </a:spcBef>
            </a:pPr>
            <a:r>
              <a:rPr lang="en-US" sz="2700" dirty="0"/>
              <a:t>Must have a </a:t>
            </a:r>
            <a:r>
              <a:rPr lang="en-US" sz="2700" dirty="0">
                <a:hlinkClick r:id="rId7" action="ppaction://hlinksldjump"/>
              </a:rPr>
              <a:t>scroll</a:t>
            </a:r>
            <a:r>
              <a:rPr lang="en-US" sz="2700" dirty="0"/>
              <a:t> with a copy of the spell, for spells not from a School of Magic you have gone to requires a DC 20+(spell level+1)^2 intelligence check to cast as is, otherwise a DC 20+(spell level)^2 intelligence check to cast as is, in both cases the scroll is consumed.</a:t>
            </a:r>
          </a:p>
          <a:p>
            <a:pPr>
              <a:spcBef>
                <a:spcPts val="0"/>
              </a:spcBef>
            </a:pPr>
            <a:r>
              <a:rPr lang="en-US" sz="2700" dirty="0"/>
              <a:t>To copy a spell into your spell book or another scroll outside of a school (cannot be a cantrip): </a:t>
            </a:r>
          </a:p>
          <a:p>
            <a:pPr lvl="1">
              <a:spcBef>
                <a:spcPts val="0"/>
              </a:spcBef>
            </a:pPr>
            <a:r>
              <a:rPr lang="en-US" sz="2300" dirty="0"/>
              <a:t>To understand it: you must pass a DC 20+(spell level+1)^3 intelligence check, and it takes as long as it would to learn it in school (above).</a:t>
            </a:r>
          </a:p>
          <a:p>
            <a:pPr lvl="1">
              <a:spcBef>
                <a:spcPts val="0"/>
              </a:spcBef>
            </a:pPr>
            <a:r>
              <a:rPr lang="en-US" sz="2300" dirty="0"/>
              <a:t>To write it down: pay 50 </a:t>
            </a:r>
            <a:r>
              <a:rPr lang="en-US" sz="2300" dirty="0" err="1"/>
              <a:t>gp</a:t>
            </a:r>
            <a:r>
              <a:rPr lang="en-US" sz="2300" dirty="0"/>
              <a:t> per level of the spell for the ink (as a game mechanic for a tabletop or computer), and it takes 2 hours per level of the spell, you cannot copy a spell you do not understand, and you cannot copy it except in the </a:t>
            </a:r>
            <a:r>
              <a:rPr lang="en-US" sz="2300" dirty="0">
                <a:hlinkClick r:id="rId7" action="ppaction://hlinksldjump"/>
              </a:rPr>
              <a:t>permitted way</a:t>
            </a:r>
            <a:r>
              <a:rPr lang="en-US" sz="2300" dirty="0"/>
              <a:t>. This creates a situation where, in a modern setting, you can determine whether something written is a spell by taking a picture of it, and it the picture is completely white or completely black, then you know you are looking at a spell.</a:t>
            </a:r>
          </a:p>
        </p:txBody>
      </p:sp>
    </p:spTree>
    <p:extLst>
      <p:ext uri="{BB962C8B-B14F-4D97-AF65-F5344CB8AC3E}">
        <p14:creationId xmlns:p14="http://schemas.microsoft.com/office/powerpoint/2010/main" val="6829743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3 spells (Cleric only)</a:t>
            </a:r>
          </a:p>
        </p:txBody>
      </p:sp>
      <p:pic>
        <p:nvPicPr>
          <p:cNvPr id="6" name="Content Placeholder 5">
            <a:extLst>
              <a:ext uri="{FF2B5EF4-FFF2-40B4-BE49-F238E27FC236}">
                <a16:creationId xmlns:a16="http://schemas.microsoft.com/office/drawing/2014/main" id="{613A3149-DCD8-F143-A7E0-191F2F48AD22}"/>
              </a:ext>
            </a:extLst>
          </p:cNvPr>
          <p:cNvPicPr>
            <a:picLocks noGrp="1" noChangeAspect="1"/>
          </p:cNvPicPr>
          <p:nvPr>
            <p:ph idx="1"/>
          </p:nvPr>
        </p:nvPicPr>
        <p:blipFill>
          <a:blip r:embed="rId2"/>
          <a:stretch>
            <a:fillRect/>
          </a:stretch>
        </p:blipFill>
        <p:spPr>
          <a:xfrm>
            <a:off x="838200" y="1690688"/>
            <a:ext cx="3822700" cy="11684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8" name="Picture 7">
            <a:extLst>
              <a:ext uri="{FF2B5EF4-FFF2-40B4-BE49-F238E27FC236}">
                <a16:creationId xmlns:a16="http://schemas.microsoft.com/office/drawing/2014/main" id="{E88ADBD5-C287-0245-9E58-C3FD44DA36A3}"/>
              </a:ext>
            </a:extLst>
          </p:cNvPr>
          <p:cNvPicPr>
            <a:picLocks noChangeAspect="1"/>
          </p:cNvPicPr>
          <p:nvPr/>
        </p:nvPicPr>
        <p:blipFill>
          <a:blip r:embed="rId4"/>
          <a:stretch>
            <a:fillRect/>
          </a:stretch>
        </p:blipFill>
        <p:spPr>
          <a:xfrm>
            <a:off x="838200" y="3862388"/>
            <a:ext cx="3898900" cy="1193800"/>
          </a:xfrm>
          <a:prstGeom prst="rect">
            <a:avLst/>
          </a:prstGeom>
        </p:spPr>
      </p:pic>
    </p:spTree>
    <p:extLst>
      <p:ext uri="{BB962C8B-B14F-4D97-AF65-F5344CB8AC3E}">
        <p14:creationId xmlns:p14="http://schemas.microsoft.com/office/powerpoint/2010/main" val="39355601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4 spells</a:t>
            </a:r>
          </a:p>
        </p:txBody>
      </p:sp>
      <p:pic>
        <p:nvPicPr>
          <p:cNvPr id="6" name="Content Placeholder 5">
            <a:extLst>
              <a:ext uri="{FF2B5EF4-FFF2-40B4-BE49-F238E27FC236}">
                <a16:creationId xmlns:a16="http://schemas.microsoft.com/office/drawing/2014/main" id="{9A7DC132-7C49-B047-A3E1-E4CA380ED3AC}"/>
              </a:ext>
            </a:extLst>
          </p:cNvPr>
          <p:cNvPicPr>
            <a:picLocks noGrp="1" noChangeAspect="1"/>
          </p:cNvPicPr>
          <p:nvPr>
            <p:ph idx="1"/>
          </p:nvPr>
        </p:nvPicPr>
        <p:blipFill>
          <a:blip r:embed="rId2"/>
          <a:stretch>
            <a:fillRect/>
          </a:stretch>
        </p:blipFill>
        <p:spPr>
          <a:xfrm>
            <a:off x="838200" y="1690688"/>
            <a:ext cx="3784600" cy="11557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8" name="Picture 7">
            <a:extLst>
              <a:ext uri="{FF2B5EF4-FFF2-40B4-BE49-F238E27FC236}">
                <a16:creationId xmlns:a16="http://schemas.microsoft.com/office/drawing/2014/main" id="{72239144-5AB2-4147-A051-3AAA3B5C90D5}"/>
              </a:ext>
            </a:extLst>
          </p:cNvPr>
          <p:cNvPicPr>
            <a:picLocks noChangeAspect="1"/>
          </p:cNvPicPr>
          <p:nvPr/>
        </p:nvPicPr>
        <p:blipFill>
          <a:blip r:embed="rId4"/>
          <a:stretch>
            <a:fillRect/>
          </a:stretch>
        </p:blipFill>
        <p:spPr>
          <a:xfrm>
            <a:off x="838200" y="2846388"/>
            <a:ext cx="3530600" cy="1206500"/>
          </a:xfrm>
          <a:prstGeom prst="rect">
            <a:avLst/>
          </a:prstGeom>
        </p:spPr>
      </p:pic>
      <p:pic>
        <p:nvPicPr>
          <p:cNvPr id="9" name="Picture 8">
            <a:extLst>
              <a:ext uri="{FF2B5EF4-FFF2-40B4-BE49-F238E27FC236}">
                <a16:creationId xmlns:a16="http://schemas.microsoft.com/office/drawing/2014/main" id="{232E3431-3C7A-3448-BD15-97F726E61E0E}"/>
              </a:ext>
            </a:extLst>
          </p:cNvPr>
          <p:cNvPicPr>
            <a:picLocks noChangeAspect="1"/>
          </p:cNvPicPr>
          <p:nvPr/>
        </p:nvPicPr>
        <p:blipFill>
          <a:blip r:embed="rId5"/>
          <a:stretch>
            <a:fillRect/>
          </a:stretch>
        </p:blipFill>
        <p:spPr>
          <a:xfrm>
            <a:off x="838200" y="4002088"/>
            <a:ext cx="3924300" cy="1168400"/>
          </a:xfrm>
          <a:prstGeom prst="rect">
            <a:avLst/>
          </a:prstGeom>
        </p:spPr>
      </p:pic>
    </p:spTree>
    <p:extLst>
      <p:ext uri="{BB962C8B-B14F-4D97-AF65-F5344CB8AC3E}">
        <p14:creationId xmlns:p14="http://schemas.microsoft.com/office/powerpoint/2010/main" val="35201776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4 spells (Cleric only)</a:t>
            </a:r>
          </a:p>
        </p:txBody>
      </p:sp>
      <p:pic>
        <p:nvPicPr>
          <p:cNvPr id="6" name="Content Placeholder 5">
            <a:extLst>
              <a:ext uri="{FF2B5EF4-FFF2-40B4-BE49-F238E27FC236}">
                <a16:creationId xmlns:a16="http://schemas.microsoft.com/office/drawing/2014/main" id="{C2F5E43F-CAD9-9249-85B9-5E78A7B014CE}"/>
              </a:ext>
            </a:extLst>
          </p:cNvPr>
          <p:cNvPicPr>
            <a:picLocks noGrp="1" noChangeAspect="1"/>
          </p:cNvPicPr>
          <p:nvPr>
            <p:ph idx="1"/>
          </p:nvPr>
        </p:nvPicPr>
        <p:blipFill>
          <a:blip r:embed="rId2"/>
          <a:stretch>
            <a:fillRect/>
          </a:stretch>
        </p:blipFill>
        <p:spPr>
          <a:xfrm>
            <a:off x="838200" y="1690688"/>
            <a:ext cx="3543300" cy="9906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8" name="Picture 7">
            <a:extLst>
              <a:ext uri="{FF2B5EF4-FFF2-40B4-BE49-F238E27FC236}">
                <a16:creationId xmlns:a16="http://schemas.microsoft.com/office/drawing/2014/main" id="{94A9B681-5CFD-D54D-BD2C-67B9914CBD4E}"/>
              </a:ext>
            </a:extLst>
          </p:cNvPr>
          <p:cNvPicPr>
            <a:picLocks noChangeAspect="1"/>
          </p:cNvPicPr>
          <p:nvPr/>
        </p:nvPicPr>
        <p:blipFill>
          <a:blip r:embed="rId4"/>
          <a:stretch>
            <a:fillRect/>
          </a:stretch>
        </p:blipFill>
        <p:spPr>
          <a:xfrm>
            <a:off x="825500" y="2681288"/>
            <a:ext cx="3556000" cy="1003300"/>
          </a:xfrm>
          <a:prstGeom prst="rect">
            <a:avLst/>
          </a:prstGeom>
        </p:spPr>
      </p:pic>
    </p:spTree>
    <p:extLst>
      <p:ext uri="{BB962C8B-B14F-4D97-AF65-F5344CB8AC3E}">
        <p14:creationId xmlns:p14="http://schemas.microsoft.com/office/powerpoint/2010/main" val="19293834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5 spells</a:t>
            </a:r>
          </a:p>
        </p:txBody>
      </p:sp>
      <p:pic>
        <p:nvPicPr>
          <p:cNvPr id="6" name="Content Placeholder 5">
            <a:extLst>
              <a:ext uri="{FF2B5EF4-FFF2-40B4-BE49-F238E27FC236}">
                <a16:creationId xmlns:a16="http://schemas.microsoft.com/office/drawing/2014/main" id="{7F4B0984-8066-E345-AD27-4A9108FC3C92}"/>
              </a:ext>
            </a:extLst>
          </p:cNvPr>
          <p:cNvPicPr>
            <a:picLocks noGrp="1" noChangeAspect="1"/>
          </p:cNvPicPr>
          <p:nvPr>
            <p:ph idx="1"/>
          </p:nvPr>
        </p:nvPicPr>
        <p:blipFill>
          <a:blip r:embed="rId2"/>
          <a:stretch>
            <a:fillRect/>
          </a:stretch>
        </p:blipFill>
        <p:spPr>
          <a:xfrm>
            <a:off x="838200" y="1690688"/>
            <a:ext cx="3810000" cy="13335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F2384891-9BE1-7941-959E-EF8F27D8C635}"/>
              </a:ext>
            </a:extLst>
          </p:cNvPr>
          <p:cNvPicPr>
            <a:picLocks noChangeAspect="1"/>
          </p:cNvPicPr>
          <p:nvPr/>
        </p:nvPicPr>
        <p:blipFill>
          <a:blip r:embed="rId4"/>
          <a:stretch>
            <a:fillRect/>
          </a:stretch>
        </p:blipFill>
        <p:spPr>
          <a:xfrm>
            <a:off x="838200" y="3016251"/>
            <a:ext cx="3492500" cy="977900"/>
          </a:xfrm>
          <a:prstGeom prst="rect">
            <a:avLst/>
          </a:prstGeom>
        </p:spPr>
      </p:pic>
    </p:spTree>
    <p:extLst>
      <p:ext uri="{BB962C8B-B14F-4D97-AF65-F5344CB8AC3E}">
        <p14:creationId xmlns:p14="http://schemas.microsoft.com/office/powerpoint/2010/main" val="7948651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a:t>
            </a:r>
            <a:r>
              <a:rPr lang="en-US"/>
              <a:t>level 5 spells (Cleric only)</a:t>
            </a:r>
            <a:endParaRPr lang="en-US" dirty="0"/>
          </a:p>
        </p:txBody>
      </p:sp>
      <p:pic>
        <p:nvPicPr>
          <p:cNvPr id="6" name="Content Placeholder 5">
            <a:extLst>
              <a:ext uri="{FF2B5EF4-FFF2-40B4-BE49-F238E27FC236}">
                <a16:creationId xmlns:a16="http://schemas.microsoft.com/office/drawing/2014/main" id="{76103BF5-9BB1-5046-A4DE-F391FEADD99C}"/>
              </a:ext>
            </a:extLst>
          </p:cNvPr>
          <p:cNvPicPr>
            <a:picLocks noGrp="1" noChangeAspect="1"/>
          </p:cNvPicPr>
          <p:nvPr>
            <p:ph idx="1"/>
          </p:nvPr>
        </p:nvPicPr>
        <p:blipFill>
          <a:blip r:embed="rId2"/>
          <a:stretch>
            <a:fillRect/>
          </a:stretch>
        </p:blipFill>
        <p:spPr>
          <a:xfrm>
            <a:off x="947713" y="1690688"/>
            <a:ext cx="3797300" cy="11684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3087D52C-A56F-524A-BC44-3D84BE1E279B}"/>
              </a:ext>
            </a:extLst>
          </p:cNvPr>
          <p:cNvPicPr>
            <a:picLocks noChangeAspect="1"/>
          </p:cNvPicPr>
          <p:nvPr/>
        </p:nvPicPr>
        <p:blipFill>
          <a:blip r:embed="rId4"/>
          <a:stretch>
            <a:fillRect/>
          </a:stretch>
        </p:blipFill>
        <p:spPr>
          <a:xfrm>
            <a:off x="838200" y="2859088"/>
            <a:ext cx="3759200" cy="1003300"/>
          </a:xfrm>
          <a:prstGeom prst="rect">
            <a:avLst/>
          </a:prstGeom>
        </p:spPr>
      </p:pic>
    </p:spTree>
    <p:extLst>
      <p:ext uri="{BB962C8B-B14F-4D97-AF65-F5344CB8AC3E}">
        <p14:creationId xmlns:p14="http://schemas.microsoft.com/office/powerpoint/2010/main" val="5901555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6 spells </a:t>
            </a:r>
          </a:p>
        </p:txBody>
      </p:sp>
      <p:pic>
        <p:nvPicPr>
          <p:cNvPr id="5" name="Content Placeholder 4">
            <a:extLst>
              <a:ext uri="{FF2B5EF4-FFF2-40B4-BE49-F238E27FC236}">
                <a16:creationId xmlns:a16="http://schemas.microsoft.com/office/drawing/2014/main" id="{41D1080B-E2DB-DE4F-8E8D-54512D806924}"/>
              </a:ext>
            </a:extLst>
          </p:cNvPr>
          <p:cNvPicPr>
            <a:picLocks noGrp="1" noChangeAspect="1"/>
          </p:cNvPicPr>
          <p:nvPr>
            <p:ph idx="1"/>
          </p:nvPr>
        </p:nvPicPr>
        <p:blipFill>
          <a:blip r:embed="rId2"/>
          <a:stretch>
            <a:fillRect/>
          </a:stretch>
        </p:blipFill>
        <p:spPr>
          <a:xfrm>
            <a:off x="838200" y="1690688"/>
            <a:ext cx="3771900" cy="13716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C13EBC0-3C92-4F43-A5A1-A1CB42F51D4C}"/>
              </a:ext>
            </a:extLst>
          </p:cNvPr>
          <p:cNvPicPr>
            <a:picLocks noChangeAspect="1"/>
          </p:cNvPicPr>
          <p:nvPr/>
        </p:nvPicPr>
        <p:blipFill>
          <a:blip r:embed="rId4"/>
          <a:stretch>
            <a:fillRect/>
          </a:stretch>
        </p:blipFill>
        <p:spPr>
          <a:xfrm>
            <a:off x="825500" y="2871788"/>
            <a:ext cx="3556000" cy="1181100"/>
          </a:xfrm>
          <a:prstGeom prst="rect">
            <a:avLst/>
          </a:prstGeom>
        </p:spPr>
      </p:pic>
    </p:spTree>
    <p:extLst>
      <p:ext uri="{BB962C8B-B14F-4D97-AF65-F5344CB8AC3E}">
        <p14:creationId xmlns:p14="http://schemas.microsoft.com/office/powerpoint/2010/main" val="28948688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a:t>
            </a:r>
            <a:r>
              <a:rPr lang="en-US"/>
              <a:t>level 6 spells (Cleric only)</a:t>
            </a:r>
            <a:endParaRPr lang="en-US" dirty="0"/>
          </a:p>
        </p:txBody>
      </p:sp>
      <p:pic>
        <p:nvPicPr>
          <p:cNvPr id="6" name="Content Placeholder 5">
            <a:extLst>
              <a:ext uri="{FF2B5EF4-FFF2-40B4-BE49-F238E27FC236}">
                <a16:creationId xmlns:a16="http://schemas.microsoft.com/office/drawing/2014/main" id="{5ED71D85-0FA1-C448-86FD-580F04596EEE}"/>
              </a:ext>
            </a:extLst>
          </p:cNvPr>
          <p:cNvPicPr>
            <a:picLocks noGrp="1" noChangeAspect="1"/>
          </p:cNvPicPr>
          <p:nvPr>
            <p:ph idx="1"/>
          </p:nvPr>
        </p:nvPicPr>
        <p:blipFill>
          <a:blip r:embed="rId2"/>
          <a:stretch>
            <a:fillRect/>
          </a:stretch>
        </p:blipFill>
        <p:spPr>
          <a:xfrm>
            <a:off x="838200" y="1690688"/>
            <a:ext cx="3543300" cy="11811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3971863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7 spells</a:t>
            </a:r>
          </a:p>
        </p:txBody>
      </p:sp>
      <p:pic>
        <p:nvPicPr>
          <p:cNvPr id="5" name="Content Placeholder 4">
            <a:extLst>
              <a:ext uri="{FF2B5EF4-FFF2-40B4-BE49-F238E27FC236}">
                <a16:creationId xmlns:a16="http://schemas.microsoft.com/office/drawing/2014/main" id="{E7613BAC-8842-994E-AE39-DBF757135055}"/>
              </a:ext>
            </a:extLst>
          </p:cNvPr>
          <p:cNvPicPr>
            <a:picLocks noGrp="1" noChangeAspect="1"/>
          </p:cNvPicPr>
          <p:nvPr>
            <p:ph idx="1"/>
          </p:nvPr>
        </p:nvPicPr>
        <p:blipFill>
          <a:blip r:embed="rId2"/>
          <a:stretch>
            <a:fillRect/>
          </a:stretch>
        </p:blipFill>
        <p:spPr>
          <a:xfrm>
            <a:off x="838200" y="1690688"/>
            <a:ext cx="3530600" cy="1384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3154568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8 spells</a:t>
            </a:r>
          </a:p>
        </p:txBody>
      </p:sp>
      <p:pic>
        <p:nvPicPr>
          <p:cNvPr id="6" name="Content Placeholder 5">
            <a:extLst>
              <a:ext uri="{FF2B5EF4-FFF2-40B4-BE49-F238E27FC236}">
                <a16:creationId xmlns:a16="http://schemas.microsoft.com/office/drawing/2014/main" id="{B8A49253-AFBD-4F44-94EF-E257A5040315}"/>
              </a:ext>
            </a:extLst>
          </p:cNvPr>
          <p:cNvPicPr>
            <a:picLocks noGrp="1" noChangeAspect="1"/>
          </p:cNvPicPr>
          <p:nvPr>
            <p:ph idx="1"/>
          </p:nvPr>
        </p:nvPicPr>
        <p:blipFill>
          <a:blip r:embed="rId2"/>
          <a:stretch>
            <a:fillRect/>
          </a:stretch>
        </p:blipFill>
        <p:spPr>
          <a:xfrm>
            <a:off x="838200" y="1690688"/>
            <a:ext cx="3822700" cy="15240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015F5E3B-DC9D-B140-ABE3-6326E362729A}"/>
              </a:ext>
            </a:extLst>
          </p:cNvPr>
          <p:cNvPicPr>
            <a:picLocks noChangeAspect="1"/>
          </p:cNvPicPr>
          <p:nvPr/>
        </p:nvPicPr>
        <p:blipFill>
          <a:blip r:embed="rId4"/>
          <a:stretch>
            <a:fillRect/>
          </a:stretch>
        </p:blipFill>
        <p:spPr>
          <a:xfrm>
            <a:off x="838200" y="3214688"/>
            <a:ext cx="3530600" cy="1016000"/>
          </a:xfrm>
          <a:prstGeom prst="rect">
            <a:avLst/>
          </a:prstGeom>
        </p:spPr>
      </p:pic>
    </p:spTree>
    <p:extLst>
      <p:ext uri="{BB962C8B-B14F-4D97-AF65-F5344CB8AC3E}">
        <p14:creationId xmlns:p14="http://schemas.microsoft.com/office/powerpoint/2010/main" val="17425706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a:t>
            </a:r>
            <a:r>
              <a:rPr lang="en-US"/>
              <a:t>level 8 spells (Cleric only)</a:t>
            </a:r>
            <a:endParaRPr lang="en-US" dirty="0"/>
          </a:p>
        </p:txBody>
      </p:sp>
      <p:pic>
        <p:nvPicPr>
          <p:cNvPr id="5" name="Content Placeholder 4">
            <a:extLst>
              <a:ext uri="{FF2B5EF4-FFF2-40B4-BE49-F238E27FC236}">
                <a16:creationId xmlns:a16="http://schemas.microsoft.com/office/drawing/2014/main" id="{81CD34ED-400F-8845-B9B0-23E185FAEA03}"/>
              </a:ext>
            </a:extLst>
          </p:cNvPr>
          <p:cNvPicPr>
            <a:picLocks noGrp="1" noChangeAspect="1"/>
          </p:cNvPicPr>
          <p:nvPr>
            <p:ph idx="1"/>
          </p:nvPr>
        </p:nvPicPr>
        <p:blipFill>
          <a:blip r:embed="rId2"/>
          <a:stretch>
            <a:fillRect/>
          </a:stretch>
        </p:blipFill>
        <p:spPr>
          <a:xfrm>
            <a:off x="838200" y="1690688"/>
            <a:ext cx="37592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507985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45DD6-49A3-F440-88D5-4ADA1D27213C}"/>
              </a:ext>
            </a:extLst>
          </p:cNvPr>
          <p:cNvSpPr>
            <a:spLocks noGrp="1"/>
          </p:cNvSpPr>
          <p:nvPr>
            <p:ph type="title"/>
          </p:nvPr>
        </p:nvSpPr>
        <p:spPr/>
        <p:txBody>
          <a:bodyPr/>
          <a:lstStyle/>
          <a:p>
            <a:r>
              <a:rPr lang="en-US" dirty="0"/>
              <a:t>Abjuration</a:t>
            </a:r>
          </a:p>
        </p:txBody>
      </p:sp>
      <p:sp>
        <p:nvSpPr>
          <p:cNvPr id="3" name="Content Placeholder 2">
            <a:extLst>
              <a:ext uri="{FF2B5EF4-FFF2-40B4-BE49-F238E27FC236}">
                <a16:creationId xmlns:a16="http://schemas.microsoft.com/office/drawing/2014/main" id="{2CAAAB2B-B8C0-754F-AC5B-84B7FEA3E6FC}"/>
              </a:ext>
            </a:extLst>
          </p:cNvPr>
          <p:cNvSpPr>
            <a:spLocks noGrp="1"/>
          </p:cNvSpPr>
          <p:nvPr>
            <p:ph idx="1"/>
          </p:nvPr>
        </p:nvSpPr>
        <p:spPr/>
        <p:txBody>
          <a:bodyPr>
            <a:normAutofit fontScale="62500" lnSpcReduction="20000"/>
          </a:bodyPr>
          <a:lstStyle/>
          <a:p>
            <a:r>
              <a:rPr lang="en-US" dirty="0"/>
              <a:t>Beyond the spells you gain access to, you gain at level 1 a magical ward that is created for one day (ending when you take an 8 hour rest) starting the first time you cast an abjuration spell that day. It takes damage instead of you for hp=2^(level in abjuration)*ln(your intelligence score).</a:t>
            </a:r>
          </a:p>
          <a:p>
            <a:r>
              <a:rPr lang="en-US" dirty="0"/>
              <a:t>Level 2, you can use the magical ward to take damage your allies would take.</a:t>
            </a:r>
          </a:p>
          <a:p>
            <a:r>
              <a:rPr lang="en-US" dirty="0"/>
              <a:t>Level 3, you can cast </a:t>
            </a:r>
            <a:r>
              <a:rPr lang="en-US" dirty="0">
                <a:hlinkClick r:id="rId2" action="ppaction://hlinksldjump"/>
              </a:rPr>
              <a:t>Dispel Magic </a:t>
            </a:r>
            <a:r>
              <a:rPr lang="en-US" dirty="0"/>
              <a:t>subconsciously once per day at the level you are at in Abjuration.</a:t>
            </a:r>
          </a:p>
          <a:p>
            <a:r>
              <a:rPr lang="en-US" dirty="0"/>
              <a:t>Level 4, you can cast </a:t>
            </a:r>
            <a:r>
              <a:rPr lang="en-US" dirty="0">
                <a:hlinkClick r:id="rId2" action="ppaction://hlinksldjump"/>
              </a:rPr>
              <a:t>Counter-spell</a:t>
            </a:r>
            <a:r>
              <a:rPr lang="en-US" dirty="0"/>
              <a:t> subconsciously once per day at the level you are at in Abjuration. When fighting a </a:t>
            </a:r>
            <a:r>
              <a:rPr lang="en-US" dirty="0">
                <a:hlinkClick r:id="rId3" action="ppaction://hlinksldjump"/>
              </a:rPr>
              <a:t>necromancer</a:t>
            </a:r>
            <a:r>
              <a:rPr lang="en-US" dirty="0"/>
              <a:t> who is transferring hp as it is being lost, you can cast this in this way at a range of 10 ft * 2^(level in Abjuration) as many times against the necromancer doing this as the necromancer does this. The necromancer can only fight this if either he himself is an Abjurer, or he has an Abjurer ally within 10 ft*2^(ally’s level in Abjuration) (i.e. if the necromancer himself is an Abjurer, he doesn’t have this distance limitation) of the original abjurer. In either case (considering orig. </a:t>
            </a:r>
            <a:r>
              <a:rPr lang="en-US" dirty="0" err="1"/>
              <a:t>abj</a:t>
            </a:r>
            <a:r>
              <a:rPr lang="en-US" dirty="0"/>
              <a:t>.=A, </a:t>
            </a:r>
            <a:r>
              <a:rPr lang="en-US" dirty="0" err="1"/>
              <a:t>nec</a:t>
            </a:r>
            <a:r>
              <a:rPr lang="en-US" dirty="0"/>
              <a:t>./ally=N): </a:t>
            </a:r>
            <a:r>
              <a:rPr lang="en-US" dirty="0" err="1"/>
              <a:t>X~Uniform</a:t>
            </a:r>
            <a:r>
              <a:rPr lang="en-US" dirty="0"/>
              <a:t>(0, level in </a:t>
            </a:r>
            <a:r>
              <a:rPr lang="en-US" dirty="0" err="1"/>
              <a:t>Abj</a:t>
            </a:r>
            <a:r>
              <a:rPr lang="en-US" dirty="0"/>
              <a:t>. of A*ln(</a:t>
            </a:r>
            <a:r>
              <a:rPr lang="en-US" dirty="0" err="1"/>
              <a:t>int</a:t>
            </a:r>
            <a:r>
              <a:rPr lang="en-US" dirty="0"/>
              <a:t> of A)+level in </a:t>
            </a:r>
            <a:r>
              <a:rPr lang="en-US" dirty="0" err="1"/>
              <a:t>Abj</a:t>
            </a:r>
            <a:r>
              <a:rPr lang="en-US" dirty="0"/>
              <a:t>. of N*ln(</a:t>
            </a:r>
            <a:r>
              <a:rPr lang="en-US" dirty="0" err="1"/>
              <a:t>int</a:t>
            </a:r>
            <a:r>
              <a:rPr lang="en-US" dirty="0"/>
              <a:t> of N)), where if X&lt;level in </a:t>
            </a:r>
            <a:r>
              <a:rPr lang="en-US" dirty="0" err="1"/>
              <a:t>Abj</a:t>
            </a:r>
            <a:r>
              <a:rPr lang="en-US" dirty="0"/>
              <a:t> of A*ln(</a:t>
            </a:r>
            <a:r>
              <a:rPr lang="en-US" dirty="0" err="1"/>
              <a:t>int</a:t>
            </a:r>
            <a:r>
              <a:rPr lang="en-US" dirty="0"/>
              <a:t> of A), then N takes level in </a:t>
            </a:r>
            <a:r>
              <a:rPr lang="en-US" dirty="0" err="1"/>
              <a:t>Abj</a:t>
            </a:r>
            <a:r>
              <a:rPr lang="en-US" dirty="0"/>
              <a:t> of A*ln(</a:t>
            </a:r>
            <a:r>
              <a:rPr lang="en-US" dirty="0" err="1"/>
              <a:t>int</a:t>
            </a:r>
            <a:r>
              <a:rPr lang="en-US" dirty="0"/>
              <a:t> of A)-X hp of psychic damage, else A takes ln(X+1- level in </a:t>
            </a:r>
            <a:r>
              <a:rPr lang="en-US" dirty="0" err="1"/>
              <a:t>Abj</a:t>
            </a:r>
            <a:r>
              <a:rPr lang="en-US" dirty="0"/>
              <a:t> of A*ln(</a:t>
            </a:r>
            <a:r>
              <a:rPr lang="en-US" dirty="0" err="1"/>
              <a:t>int</a:t>
            </a:r>
            <a:r>
              <a:rPr lang="en-US" dirty="0"/>
              <a:t> of A)) psychic damage and the original Necromantic moving of hp (being otherwise lost) around succeeds. </a:t>
            </a:r>
          </a:p>
          <a:p>
            <a:r>
              <a:rPr lang="en-US" dirty="0"/>
              <a:t>At level 5, you can choose 1 abjuration spell you know at graduation at graduation to be able to cast once per day subconsciously (can be a second casting of the above). At each graduation above this, you can change which spell this is. The spell is cast as if using a spell slot of your level in Abjuration.</a:t>
            </a:r>
          </a:p>
          <a:p>
            <a:r>
              <a:rPr lang="en-US" dirty="0"/>
              <a:t>At level 8, you can cast Anti-Magic Field subconsciously once per day without affecting your abjuration ward.</a:t>
            </a:r>
          </a:p>
        </p:txBody>
      </p:sp>
      <p:sp>
        <p:nvSpPr>
          <p:cNvPr id="4" name="TextBox 3">
            <a:extLst>
              <a:ext uri="{FF2B5EF4-FFF2-40B4-BE49-F238E27FC236}">
                <a16:creationId xmlns:a16="http://schemas.microsoft.com/office/drawing/2014/main" id="{3875C736-D12B-624A-BE57-9B8F0BB72BFA}"/>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4" action="ppaction://hlinksldjump"/>
              </a:rPr>
              <a:t>Menu</a:t>
            </a:r>
            <a:endParaRPr lang="en-US" dirty="0"/>
          </a:p>
        </p:txBody>
      </p:sp>
    </p:spTree>
    <p:extLst>
      <p:ext uri="{BB962C8B-B14F-4D97-AF65-F5344CB8AC3E}">
        <p14:creationId xmlns:p14="http://schemas.microsoft.com/office/powerpoint/2010/main" val="23261751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9 spells</a:t>
            </a:r>
          </a:p>
        </p:txBody>
      </p:sp>
      <p:pic>
        <p:nvPicPr>
          <p:cNvPr id="5" name="Content Placeholder 4">
            <a:extLst>
              <a:ext uri="{FF2B5EF4-FFF2-40B4-BE49-F238E27FC236}">
                <a16:creationId xmlns:a16="http://schemas.microsoft.com/office/drawing/2014/main" id="{99A34286-B064-794B-A2FD-B35DAC0B22A0}"/>
              </a:ext>
            </a:extLst>
          </p:cNvPr>
          <p:cNvPicPr>
            <a:picLocks noGrp="1" noChangeAspect="1"/>
          </p:cNvPicPr>
          <p:nvPr>
            <p:ph idx="1"/>
          </p:nvPr>
        </p:nvPicPr>
        <p:blipFill>
          <a:blip r:embed="rId2"/>
          <a:stretch>
            <a:fillRect/>
          </a:stretch>
        </p:blipFill>
        <p:spPr>
          <a:xfrm>
            <a:off x="838200" y="1690688"/>
            <a:ext cx="35687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E38AE417-018B-9446-A988-4332115192FC}"/>
              </a:ext>
            </a:extLst>
          </p:cNvPr>
          <p:cNvPicPr>
            <a:picLocks noChangeAspect="1"/>
          </p:cNvPicPr>
          <p:nvPr/>
        </p:nvPicPr>
        <p:blipFill>
          <a:blip r:embed="rId4"/>
          <a:stretch>
            <a:fillRect/>
          </a:stretch>
        </p:blipFill>
        <p:spPr>
          <a:xfrm>
            <a:off x="838200" y="2884488"/>
            <a:ext cx="3505200" cy="990600"/>
          </a:xfrm>
          <a:prstGeom prst="rect">
            <a:avLst/>
          </a:prstGeom>
        </p:spPr>
      </p:pic>
      <p:sp>
        <p:nvSpPr>
          <p:cNvPr id="3" name="TextBox 2">
            <a:extLst>
              <a:ext uri="{FF2B5EF4-FFF2-40B4-BE49-F238E27FC236}">
                <a16:creationId xmlns:a16="http://schemas.microsoft.com/office/drawing/2014/main" id="{EC1662A0-84F7-A845-A15A-A3DD7B33A87A}"/>
              </a:ext>
            </a:extLst>
          </p:cNvPr>
          <p:cNvSpPr txBox="1"/>
          <p:nvPr/>
        </p:nvSpPr>
        <p:spPr>
          <a:xfrm>
            <a:off x="4573270" y="1690688"/>
            <a:ext cx="6614160" cy="1754326"/>
          </a:xfrm>
          <a:prstGeom prst="rect">
            <a:avLst/>
          </a:prstGeom>
          <a:noFill/>
        </p:spPr>
        <p:txBody>
          <a:bodyPr wrap="square" rtlCol="0">
            <a:spAutoFit/>
          </a:bodyPr>
          <a:lstStyle/>
          <a:p>
            <a:r>
              <a:rPr lang="en-US" dirty="0"/>
              <a:t>Imprisonment is changed by instead of having the option to imprison the creature in the center of the planet, the creature is instead moved forward in time to when the conditions for its release are met. This creates an external limitation on what that condition can be by limiting it to something that “will” happen; however unlikely it is established to be.</a:t>
            </a:r>
          </a:p>
        </p:txBody>
      </p:sp>
    </p:spTree>
    <p:extLst>
      <p:ext uri="{BB962C8B-B14F-4D97-AF65-F5344CB8AC3E}">
        <p14:creationId xmlns:p14="http://schemas.microsoft.com/office/powerpoint/2010/main" val="377768903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10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55000" lnSpcReduction="20000"/>
          </a:bodyPr>
          <a:lstStyle/>
          <a:p>
            <a:pPr marL="0" indent="0">
              <a:buNone/>
            </a:pPr>
            <a:r>
              <a:rPr lang="en-US" b="1" i="1" u="sng" dirty="0"/>
              <a:t>Protection of City</a:t>
            </a:r>
            <a:r>
              <a:rPr lang="en-US" dirty="0"/>
              <a:t> (V S (requires 7 wizards casting this as far away from each other as possible while being exactly 1 mile ± 1 ft from the </a:t>
            </a:r>
            <a:r>
              <a:rPr lang="en-US" dirty="0" err="1"/>
              <a:t>Mythalar</a:t>
            </a:r>
            <a:r>
              <a:rPr lang="en-US" dirty="0"/>
              <a:t>) M (</a:t>
            </a:r>
            <a:r>
              <a:rPr lang="en-US" dirty="0" err="1"/>
              <a:t>Mythalar</a:t>
            </a:r>
            <a:r>
              <a:rPr lang="en-US" dirty="0"/>
              <a:t>, a creation of a </a:t>
            </a:r>
            <a:r>
              <a:rPr lang="en-US" dirty="0">
                <a:hlinkClick r:id="rId2" action="ppaction://hlinksldjump"/>
              </a:rPr>
              <a:t>10</a:t>
            </a:r>
            <a:r>
              <a:rPr lang="en-US" baseline="30000" dirty="0">
                <a:hlinkClick r:id="rId2" action="ppaction://hlinksldjump"/>
              </a:rPr>
              <a:t>th</a:t>
            </a:r>
            <a:r>
              <a:rPr lang="en-US" dirty="0">
                <a:hlinkClick r:id="rId2" action="ppaction://hlinksldjump"/>
              </a:rPr>
              <a:t> level Conjuration</a:t>
            </a:r>
            <a:r>
              <a:rPr lang="en-US" dirty="0"/>
              <a:t>, </a:t>
            </a:r>
            <a:r>
              <a:rPr lang="en-US" dirty="0">
                <a:hlinkClick r:id="rId3" action="ppaction://hlinksldjump"/>
              </a:rPr>
              <a:t>Divination</a:t>
            </a:r>
            <a:r>
              <a:rPr lang="en-US" dirty="0"/>
              <a:t>, </a:t>
            </a:r>
            <a:r>
              <a:rPr lang="en-US" dirty="0">
                <a:hlinkClick r:id="rId4" action="ppaction://hlinksldjump"/>
              </a:rPr>
              <a:t>Enchantment</a:t>
            </a:r>
            <a:r>
              <a:rPr lang="en-US" dirty="0"/>
              <a:t> and </a:t>
            </a:r>
            <a:r>
              <a:rPr lang="en-US" dirty="0">
                <a:hlinkClick r:id="rId5" action="ppaction://hlinksldjump"/>
              </a:rPr>
              <a:t>Transmutation</a:t>
            </a:r>
            <a:r>
              <a:rPr lang="en-US" dirty="0"/>
              <a:t> spells inside of a </a:t>
            </a:r>
            <a:r>
              <a:rPr lang="en-US" dirty="0">
                <a:hlinkClick r:id="rId6" action="ppaction://hlinksldjump"/>
              </a:rPr>
              <a:t>Globe of Invulnerability</a:t>
            </a:r>
            <a:r>
              <a:rPr lang="en-US" dirty="0"/>
              <a:t> cast by a </a:t>
            </a:r>
            <a:r>
              <a:rPr lang="en-US" dirty="0">
                <a:hlinkClick r:id="rId7" action="ppaction://hlinksldjump"/>
              </a:rPr>
              <a:t>simulacrum</a:t>
            </a:r>
            <a:r>
              <a:rPr lang="en-US" dirty="0"/>
              <a:t>; one Protection of City spell per </a:t>
            </a:r>
            <a:r>
              <a:rPr lang="en-US" dirty="0" err="1"/>
              <a:t>Mythalar</a:t>
            </a:r>
            <a:r>
              <a:rPr lang="en-US" dirty="0"/>
              <a:t>)) </a:t>
            </a:r>
          </a:p>
          <a:p>
            <a:pPr marL="0" indent="0">
              <a:buNone/>
            </a:pPr>
            <a:r>
              <a:rPr lang="en-US" dirty="0"/>
              <a:t>8 hours casting time, and each wizard takes one level of exhaustion plus an additional level of exhaustion for each mile backward from themselves they want the spell to reach, and for every 2 hours they are not provided sufficient sugar or other energy-providing snacks.</a:t>
            </a:r>
          </a:p>
          <a:p>
            <a:pPr marL="0" indent="0">
              <a:buNone/>
            </a:pPr>
            <a:r>
              <a:rPr lang="en-US" dirty="0"/>
              <a:t>The duration of the spell is concentration, with no other timing (thus requiring the </a:t>
            </a:r>
            <a:r>
              <a:rPr lang="en-US" dirty="0" err="1"/>
              <a:t>Mythalar</a:t>
            </a:r>
            <a:r>
              <a:rPr lang="en-US" dirty="0"/>
              <a:t> in order for it to last long enough to be worthwhile). The spell can be dispelled by the center of a </a:t>
            </a:r>
            <a:r>
              <a:rPr lang="en-US" dirty="0">
                <a:hlinkClick r:id="rId8" action="ppaction://hlinksldjump"/>
              </a:rPr>
              <a:t>Global Dispel Magic </a:t>
            </a:r>
            <a:r>
              <a:rPr lang="en-US" dirty="0"/>
              <a:t>being within 1 mile of it’s surface, the </a:t>
            </a:r>
            <a:r>
              <a:rPr lang="en-US" dirty="0">
                <a:hlinkClick r:id="rId2" action="ppaction://hlinksldjump"/>
              </a:rPr>
              <a:t>Hold Concentration</a:t>
            </a:r>
            <a:r>
              <a:rPr lang="en-US" dirty="0"/>
              <a:t> spell’s diamond the size and shape of the caster being broken (such as by a </a:t>
            </a:r>
            <a:r>
              <a:rPr lang="en-US" dirty="0">
                <a:hlinkClick r:id="rId9" action="ppaction://hlinksldjump"/>
              </a:rPr>
              <a:t>weapon of undeath </a:t>
            </a:r>
            <a:r>
              <a:rPr lang="en-US" dirty="0"/>
              <a:t>thrown through the Globe of Invulnerability), a literal Supernova or </a:t>
            </a:r>
            <a:r>
              <a:rPr lang="en-US" dirty="0">
                <a:hlinkClick r:id="rId10" action="ppaction://hlinksldjump"/>
              </a:rPr>
              <a:t>Supernova</a:t>
            </a:r>
            <a:r>
              <a:rPr lang="en-US" dirty="0"/>
              <a:t> spell’s center being within 50,000,000 miles of the surface of this spell, or a </a:t>
            </a:r>
            <a:r>
              <a:rPr lang="en-US" dirty="0">
                <a:hlinkClick r:id="rId11" action="ppaction://hlinksldjump"/>
              </a:rPr>
              <a:t>beam</a:t>
            </a:r>
            <a:r>
              <a:rPr lang="en-US" dirty="0"/>
              <a:t> created from ¼ or more of the energy of a Supernova of which at least 1/100</a:t>
            </a:r>
            <a:r>
              <a:rPr lang="en-US" baseline="30000" dirty="0"/>
              <a:t>th</a:t>
            </a:r>
            <a:r>
              <a:rPr lang="en-US" dirty="0"/>
              <a:t> of that energy hits the surface of this spell (e.g. star-killer base from Star Wars).</a:t>
            </a:r>
          </a:p>
          <a:p>
            <a:pPr marL="0" indent="0">
              <a:buNone/>
            </a:pPr>
            <a:r>
              <a:rPr lang="en-US" dirty="0"/>
              <a:t>The area within the sphere formed by the spell centered at the </a:t>
            </a:r>
            <a:r>
              <a:rPr lang="en-US" dirty="0" err="1"/>
              <a:t>Mythalar</a:t>
            </a:r>
            <a:r>
              <a:rPr lang="en-US" dirty="0"/>
              <a:t> is protected from any entrance except by those allowed to pass through by people designated by the casters at the time of casting. The designated people are able to use divination spells freely through the barrier. It requires the consent of 7 designated people for another person to be considered designated or as many as there are left if there are less than 7. Anyone who tries to teleport into or out of the sphere except via the magic circles already there takes 4d10 force damage and their spell fails. The sphere turns to 10 ft thick tungsten wherever someone tries to go through it with an Anti-Magic Field (remaining similar to Force Wall outside of the </a:t>
            </a:r>
            <a:r>
              <a:rPr lang="en-US" dirty="0" err="1"/>
              <a:t>AoE</a:t>
            </a:r>
            <a:r>
              <a:rPr lang="en-US" dirty="0"/>
              <a:t> of AMF), and is not subject to the Disintegration or any other evocation (than Move Mountain) or necromancy spells, including the Sword of Undeath. However, a Sword of Undeath used to destroy the </a:t>
            </a:r>
            <a:r>
              <a:rPr lang="en-US" dirty="0" err="1"/>
              <a:t>Mythalar</a:t>
            </a:r>
            <a:r>
              <a:rPr lang="en-US" dirty="0"/>
              <a:t> will destroy the Protection of City (in other words, you probably should put the </a:t>
            </a:r>
            <a:r>
              <a:rPr lang="en-US" dirty="0" err="1"/>
              <a:t>Mythalar</a:t>
            </a:r>
            <a:r>
              <a:rPr lang="en-US" dirty="0"/>
              <a:t> inside a sphere of Tungsten). Move Mountain will move the city along with everything contained within the Protection of City.</a:t>
            </a:r>
          </a:p>
          <a:p>
            <a:pPr marL="0" indent="0">
              <a:buNone/>
            </a:pPr>
            <a:r>
              <a:rPr lang="en-US" dirty="0">
                <a:hlinkClick r:id="rId12" action="ppaction://hlinksldjump"/>
              </a:rPr>
              <a:t>Psionic</a:t>
            </a:r>
            <a:r>
              <a:rPr lang="en-US" dirty="0"/>
              <a:t> spell-equivalents can still get through the barrier, though their </a:t>
            </a:r>
            <a:r>
              <a:rPr lang="en-US" dirty="0">
                <a:hlinkClick r:id="rId13" action="ppaction://hlinksldjump"/>
              </a:rPr>
              <a:t>casters</a:t>
            </a:r>
            <a:r>
              <a:rPr lang="en-US" dirty="0"/>
              <a:t> may not be allowed to. </a:t>
            </a:r>
            <a:r>
              <a:rPr lang="en-US" dirty="0">
                <a:hlinkClick r:id="rId14" action="ppaction://hlinksldjump"/>
              </a:rPr>
              <a:t>Seeing Stones </a:t>
            </a:r>
            <a:r>
              <a:rPr lang="en-US" dirty="0"/>
              <a:t>(due to their other limitations) can also be used to look through a Protection of City.</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5" action="ppaction://hlinksldjump"/>
              </a:rPr>
              <a:t>Menu</a:t>
            </a:r>
            <a:endParaRPr lang="en-US" dirty="0"/>
          </a:p>
        </p:txBody>
      </p:sp>
    </p:spTree>
    <p:extLst>
      <p:ext uri="{BB962C8B-B14F-4D97-AF65-F5344CB8AC3E}">
        <p14:creationId xmlns:p14="http://schemas.microsoft.com/office/powerpoint/2010/main" val="19620740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11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199" y="1825625"/>
            <a:ext cx="11002505" cy="4351338"/>
          </a:xfrm>
        </p:spPr>
        <p:txBody>
          <a:bodyPr>
            <a:normAutofit fontScale="55000" lnSpcReduction="20000"/>
          </a:bodyPr>
          <a:lstStyle/>
          <a:p>
            <a:pPr marL="0" indent="0">
              <a:buNone/>
            </a:pPr>
            <a:r>
              <a:rPr lang="en-US" b="1" i="1" u="sng" dirty="0"/>
              <a:t>Invulnerability</a:t>
            </a:r>
            <a:r>
              <a:rPr lang="en-US" dirty="0"/>
              <a:t> (V S M (a </a:t>
            </a:r>
            <a:r>
              <a:rPr lang="en-US" dirty="0">
                <a:hlinkClick r:id="rId2" action="ppaction://hlinksldjump"/>
              </a:rPr>
              <a:t>Ring of Power</a:t>
            </a:r>
            <a:r>
              <a:rPr lang="en-US" dirty="0"/>
              <a:t>, 100,000 experience points, the latter is consumed))</a:t>
            </a:r>
          </a:p>
          <a:p>
            <a:pPr marL="0" indent="0">
              <a:buNone/>
            </a:pPr>
            <a:r>
              <a:rPr lang="en-US" dirty="0"/>
              <a:t>Range: self; Casting time: 1 action; Duration: Concentration</a:t>
            </a:r>
          </a:p>
          <a:p>
            <a:pPr marL="0" indent="0">
              <a:buNone/>
            </a:pPr>
            <a:r>
              <a:rPr lang="en-US" dirty="0"/>
              <a:t>Immunity to all forms of damage while you are wearing at least one Ring (if a Ring is being used to cast this spell, otherwise your own concentration). Prohibits you from being Polymorphed into a creature without fingers capable of wielding your Rings.</a:t>
            </a:r>
          </a:p>
          <a:p>
            <a:pPr marL="0" indent="0">
              <a:buNone/>
            </a:pPr>
            <a:r>
              <a:rPr lang="en-US" dirty="0"/>
              <a:t>However, concentration may be lost by someone physically taking all your Rings off your hands, or from going through a </a:t>
            </a:r>
            <a:r>
              <a:rPr lang="en-US" dirty="0">
                <a:hlinkClick r:id="rId3" action="ppaction://hlinksldjump"/>
              </a:rPr>
              <a:t>sleet storm</a:t>
            </a:r>
            <a:r>
              <a:rPr lang="en-US" dirty="0"/>
              <a:t> (or </a:t>
            </a:r>
            <a:r>
              <a:rPr lang="en-US" dirty="0">
                <a:hlinkClick r:id="rId4" action="ppaction://hlinksldjump"/>
              </a:rPr>
              <a:t>Global Break Concentration</a:t>
            </a:r>
            <a:r>
              <a:rPr lang="en-US" dirty="0"/>
              <a:t>, or similar) spell (if you are the one holding concentration, not a Ring), being thrown into a Magic Volcano’s lava (which is slightly easier to do after turning them to stone (Flesh to Stone, 6</a:t>
            </a:r>
            <a:r>
              <a:rPr lang="en-US" baseline="30000" dirty="0"/>
              <a:t>th</a:t>
            </a:r>
            <a:r>
              <a:rPr lang="en-US" dirty="0"/>
              <a:t> level Transmutation)), or from being </a:t>
            </a:r>
            <a:r>
              <a:rPr lang="en-US" dirty="0">
                <a:hlinkClick r:id="rId5" action="ppaction://hlinksldjump"/>
              </a:rPr>
              <a:t>Power Word Killed </a:t>
            </a:r>
            <a:r>
              <a:rPr lang="en-US" dirty="0"/>
              <a:t>by someone who is also wearing a Ring of Power (due to PWK not dealing damage, and enchantment and divination spells can only be cast at someone wearing a Ring if the caster is also wearing a Ring). This is the one spell (other than a combination of both Mind Blank and Glibness) that blocks </a:t>
            </a:r>
            <a:r>
              <a:rPr lang="en-US" dirty="0">
                <a:hlinkClick r:id="rId6" action="ppaction://hlinksldjump"/>
              </a:rPr>
              <a:t>psionics</a:t>
            </a:r>
            <a:r>
              <a:rPr lang="en-US" dirty="0"/>
              <a:t> from being used on you.</a:t>
            </a:r>
          </a:p>
          <a:p>
            <a:pPr marL="0" indent="0">
              <a:buNone/>
            </a:pPr>
            <a:r>
              <a:rPr lang="en-US" dirty="0"/>
              <a:t>For the case of taking all your Rings off your hands or using sleet storm to break your concentration, this works unless you are casting the spell via one of the Rings (which, as this spell has a Ring component, would have required destroying many Rings in a </a:t>
            </a:r>
            <a:r>
              <a:rPr lang="en-US" dirty="0">
                <a:hlinkClick r:id="rId7" action="ppaction://hlinksldjump"/>
              </a:rPr>
              <a:t>Magic Volcano </a:t>
            </a:r>
            <a:r>
              <a:rPr lang="en-US" dirty="0"/>
              <a:t>during the course of trying to make a </a:t>
            </a:r>
            <a:r>
              <a:rPr lang="en-US" dirty="0">
                <a:hlinkClick r:id="rId8" action="ppaction://hlinksldjump"/>
              </a:rPr>
              <a:t>Hold Power</a:t>
            </a:r>
            <a:r>
              <a:rPr lang="en-US" dirty="0"/>
              <a:t> object capable of casting this spell), in which case they must take that particular Ring you used to cast this and use it to cast either another abjuration spell or dispel that effect. This is </a:t>
            </a:r>
            <a:r>
              <a:rPr lang="en-US" dirty="0">
                <a:hlinkClick r:id="rId9" action="ppaction://hlinksldjump"/>
              </a:rPr>
              <a:t>another</a:t>
            </a:r>
            <a:r>
              <a:rPr lang="en-US" dirty="0"/>
              <a:t> situation where a Ring with </a:t>
            </a:r>
            <a:r>
              <a:rPr lang="en-US" dirty="0">
                <a:hlinkClick r:id="rId10" action="ppaction://hlinksldjump"/>
              </a:rPr>
              <a:t>Control Rings of Power </a:t>
            </a:r>
            <a:r>
              <a:rPr lang="en-US" dirty="0"/>
              <a:t>cast into it while it was being made is very useful as the fact they would have to use this Ring to dispel your Invulnerability makes them subject to being controlled by you as soon as they touch it. However, as soon as you are no longer wearing a Ring of Power, you are subject to being killed by </a:t>
            </a:r>
            <a:r>
              <a:rPr lang="en-US" dirty="0">
                <a:hlinkClick r:id="rId11" action="ppaction://hlinksldjump"/>
              </a:rPr>
              <a:t>Supernovae</a:t>
            </a:r>
            <a:r>
              <a:rPr lang="en-US"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2" action="ppaction://hlinksldjump"/>
              </a:rPr>
              <a:t>Menu</a:t>
            </a:r>
            <a:endParaRPr lang="en-US" dirty="0"/>
          </a:p>
        </p:txBody>
      </p:sp>
    </p:spTree>
    <p:extLst>
      <p:ext uri="{BB962C8B-B14F-4D97-AF65-F5344CB8AC3E}">
        <p14:creationId xmlns:p14="http://schemas.microsoft.com/office/powerpoint/2010/main" val="21722383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22701" y="0"/>
            <a:ext cx="10515600" cy="557939"/>
          </a:xfrm>
        </p:spPr>
        <p:txBody>
          <a:bodyPr>
            <a:normAutofit fontScale="90000"/>
          </a:bodyPr>
          <a:lstStyle/>
          <a:p>
            <a:r>
              <a:rPr lang="en-US" dirty="0"/>
              <a:t>Abjuration level 12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49451"/>
            <a:ext cx="12192001" cy="6408549"/>
          </a:xfrm>
        </p:spPr>
        <p:txBody>
          <a:bodyPr>
            <a:normAutofit fontScale="62500" lnSpcReduction="20000"/>
          </a:bodyPr>
          <a:lstStyle/>
          <a:p>
            <a:pPr marL="0" indent="0">
              <a:buNone/>
            </a:pPr>
            <a:r>
              <a:rPr lang="en-US" b="1" i="1" u="sng" dirty="0"/>
              <a:t>Global Dispel Magic</a:t>
            </a:r>
            <a:r>
              <a:rPr lang="en-US" dirty="0"/>
              <a:t> (V S M (A </a:t>
            </a:r>
            <a:r>
              <a:rPr lang="en-US" dirty="0">
                <a:hlinkClick r:id="rId2" action="ppaction://hlinksldjump"/>
              </a:rPr>
              <a:t>Ring of Power</a:t>
            </a:r>
            <a:r>
              <a:rPr lang="en-US" dirty="0"/>
              <a:t>, 1000000 experience points is consumed))</a:t>
            </a:r>
          </a:p>
          <a:p>
            <a:pPr marL="0" indent="0">
              <a:buNone/>
            </a:pPr>
            <a:r>
              <a:rPr lang="en-US" dirty="0"/>
              <a:t>Range: sight to object from which the sphere of this spell emanates; Area of Effect (”</a:t>
            </a:r>
            <a:r>
              <a:rPr lang="en-US" dirty="0" err="1"/>
              <a:t>AoE</a:t>
            </a:r>
            <a:r>
              <a:rPr lang="en-US" dirty="0"/>
              <a:t>”): 22,000 miles radius sphere emanating from some object (if destroyed, from where that object last was relative to the center of the nearest planet) that passes through all objects not inside </a:t>
            </a:r>
            <a:r>
              <a:rPr lang="en-US" dirty="0">
                <a:hlinkClick r:id="rId3" action="ppaction://hlinksldjump"/>
              </a:rPr>
              <a:t>Magic Volcanos</a:t>
            </a:r>
            <a:r>
              <a:rPr lang="en-US" dirty="0"/>
              <a:t> or </a:t>
            </a:r>
            <a:r>
              <a:rPr lang="en-US" dirty="0">
                <a:hlinkClick r:id="rId4" action="ppaction://hlinksldjump"/>
              </a:rPr>
              <a:t>Protection of City</a:t>
            </a:r>
            <a:r>
              <a:rPr lang="en-US" dirty="0"/>
              <a:t> unless the center is within 1 mile of the surface of one of those. </a:t>
            </a:r>
          </a:p>
          <a:p>
            <a:pPr marL="0" indent="0">
              <a:buNone/>
            </a:pPr>
            <a:r>
              <a:rPr lang="en-US" dirty="0"/>
              <a:t>Casting time: 1 hour; must be wielding the Ring.</a:t>
            </a:r>
          </a:p>
          <a:p>
            <a:pPr marL="0" indent="0">
              <a:buNone/>
            </a:pPr>
            <a:r>
              <a:rPr lang="en-US" dirty="0"/>
              <a:t>Duration: Section 1 is until someone uses a Ring of Power with this same spell, but infused into the Ring (i.e. requires destroying many Rings to make such a </a:t>
            </a:r>
            <a:r>
              <a:rPr lang="en-US" dirty="0">
                <a:hlinkClick r:id="rId5" action="ppaction://hlinksldjump"/>
              </a:rPr>
              <a:t>Hold Power </a:t>
            </a:r>
            <a:r>
              <a:rPr lang="en-US" dirty="0"/>
              <a:t>object for making that Ring) to cast this same spell from the point or object this spell is centered at. Section 2 is permanent.</a:t>
            </a:r>
          </a:p>
          <a:p>
            <a:pPr marL="0" indent="0">
              <a:buNone/>
            </a:pPr>
            <a:r>
              <a:rPr lang="en-US" dirty="0"/>
              <a:t>1) This spell dispels all magic permanently without any sort of check and prohibits any new spells from being cast in the </a:t>
            </a:r>
            <a:r>
              <a:rPr lang="en-US" dirty="0" err="1"/>
              <a:t>AoE</a:t>
            </a:r>
            <a:r>
              <a:rPr lang="en-US" dirty="0"/>
              <a:t> other than Rings of Power (except as below) themselves and their 1 spell per School of Magic (from the Hold Power objects used to create them), of which all effects from those spells are completely reversed (as in, much more than normal) when a new Spell is cast from the same Ring in the same School of Magic while Global Dispel Magic is in place (i.e. people resurrected by a Ring die when it is used to cast another Necromancy spell, people killed by a Ring are resurrected when casting another spell from the School which killed them </a:t>
            </a:r>
            <a:r>
              <a:rPr lang="en-US" dirty="0" err="1"/>
              <a:t>directly’s</a:t>
            </a:r>
            <a:r>
              <a:rPr lang="en-US" dirty="0"/>
              <a:t> spell via the same Ring (e.g. someone killed by a Celestial creature made by a Ring will not come back, but someone who fell into a fissure created by the Earthquake spell will), Stone that was turned into a Dragon via a Ring’s True Polymorph is turned back into stone when it is used to cast another Transmutation spell). Rings are still able to simultaneously multicast the same spell up to the number of castings the wearer has left ((intelligence-10)/2-casts by that Ring in last 24 hours).</a:t>
            </a:r>
          </a:p>
          <a:p>
            <a:pPr marL="0" indent="0">
              <a:buNone/>
            </a:pPr>
            <a:r>
              <a:rPr lang="en-US" dirty="0"/>
              <a:t>2) This spell destroys the </a:t>
            </a:r>
            <a:r>
              <a:rPr lang="en-US" dirty="0">
                <a:hlinkClick r:id="rId6" action="ppaction://hlinksldjump"/>
              </a:rPr>
              <a:t>Control Rings of Power</a:t>
            </a:r>
            <a:r>
              <a:rPr lang="en-US" dirty="0"/>
              <a:t> component of any Ring (it is not possible for a spell to destroy a Ring) anywhere, and prohibits another Control Rings of Power spell ever again on any plane of existence. (i.e. For the safety of everyone, it is best to cast this spell at least once somewhere in the universe before such a Ring can be made, which may be used to prevent this spell from being cast due to the wearer of that kind of Ring corrupting the caster before the caster could finish.) However, this spell does not cause former Control Rings to lose the spells they gained via having seen other Rings being wielded, and this spell can be cast from a Control Ring, destroying only its ability to dominate those wearing other Rings, not its ability to gain access to the spells used by Rings it sees being wielded, and preventing a future casting of this spell via means other than that Ring from  destroying its ability to gain access to other spells (i.e. this is an incentive to the first person who makes a Control Ring to cast Global Dispel Magic to avoid the future person with the wisdom to beat the Control Ring for the 1 hour necessary to cast this spell destroying his ability to both Control other Rings and gain access to other spells (the latter can be considered sufficiently advantageous to be worthwhile to break the former power to prevent the latter power from being broken).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7" action="ppaction://hlinksldjump"/>
              </a:rPr>
              <a:t>Menu</a:t>
            </a:r>
            <a:endParaRPr lang="en-US" dirty="0"/>
          </a:p>
        </p:txBody>
      </p:sp>
    </p:spTree>
    <p:extLst>
      <p:ext uri="{BB962C8B-B14F-4D97-AF65-F5344CB8AC3E}">
        <p14:creationId xmlns:p14="http://schemas.microsoft.com/office/powerpoint/2010/main" val="11174294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22701" y="0"/>
            <a:ext cx="10515600" cy="557939"/>
          </a:xfrm>
        </p:spPr>
        <p:txBody>
          <a:bodyPr>
            <a:normAutofit fontScale="90000"/>
          </a:bodyPr>
          <a:lstStyle/>
          <a:p>
            <a:r>
              <a:rPr lang="en-US" dirty="0"/>
              <a:t>Abjuration level 13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49451"/>
            <a:ext cx="12192001" cy="6408549"/>
          </a:xfrm>
        </p:spPr>
        <p:txBody>
          <a:bodyPr>
            <a:normAutofit/>
          </a:bodyPr>
          <a:lstStyle/>
          <a:p>
            <a:pPr marL="0" indent="0">
              <a:buNone/>
            </a:pPr>
            <a:r>
              <a:rPr lang="en-US" b="1" i="1" u="sng" dirty="0"/>
              <a:t>Prohibit casting of 12</a:t>
            </a:r>
            <a:r>
              <a:rPr lang="en-US" b="1" i="1" u="sng" baseline="30000" dirty="0"/>
              <a:t>th</a:t>
            </a:r>
            <a:r>
              <a:rPr lang="en-US" b="1" i="1" u="sng" dirty="0"/>
              <a:t> level spells or higher</a:t>
            </a:r>
            <a:r>
              <a:rPr lang="en-US" dirty="0"/>
              <a:t> (V S M (10 Rings of power having at least 70 different spells altogether including all the 12</a:t>
            </a:r>
            <a:r>
              <a:rPr lang="en-US" baseline="30000" dirty="0"/>
              <a:t>th</a:t>
            </a:r>
            <a:r>
              <a:rPr lang="en-US" dirty="0"/>
              <a:t> level spells, 10,000,000 experience points consumed)).</a:t>
            </a:r>
          </a:p>
          <a:p>
            <a:pPr marL="0" indent="0">
              <a:buNone/>
            </a:pPr>
            <a:r>
              <a:rPr lang="en-US" dirty="0"/>
              <a:t>Range &amp; Area of Effect: 1 light year radius from a center of casting defined by the planet closest to where this was cast.</a:t>
            </a:r>
          </a:p>
          <a:p>
            <a:pPr marL="0" indent="0">
              <a:buNone/>
            </a:pPr>
            <a:r>
              <a:rPr lang="en-US" dirty="0"/>
              <a:t>Duration: until dispelled by the level 16 Abjuration spell.</a:t>
            </a:r>
          </a:p>
          <a:p>
            <a:pPr marL="0" indent="0">
              <a:buNone/>
            </a:pPr>
            <a:r>
              <a:rPr lang="en-US" dirty="0"/>
              <a:t>Casting time: instantaneous.</a:t>
            </a:r>
          </a:p>
          <a:p>
            <a:pPr marL="0" indent="0">
              <a:buNone/>
            </a:pPr>
            <a:r>
              <a:rPr lang="en-US" dirty="0"/>
              <a:t>This spell does not remove the effects of currently being used 12</a:t>
            </a:r>
            <a:r>
              <a:rPr lang="en-US" baseline="30000" dirty="0"/>
              <a:t>th</a:t>
            </a:r>
            <a:r>
              <a:rPr lang="en-US" dirty="0"/>
              <a:t> or higher level spells (else it would remove the effect of itself), but it prohibits any more of them being cast within 1 light-year of the planet in question. And it prohibits any future casts of those spells outside of that range affecting or their results entering the area in question except for the 16</a:t>
            </a:r>
            <a:r>
              <a:rPr lang="en-US" baseline="30000" dirty="0"/>
              <a:t>th</a:t>
            </a:r>
            <a:r>
              <a:rPr lang="en-US" dirty="0"/>
              <a:t> level Abjuration spell.</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8527753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22701" y="0"/>
            <a:ext cx="10515600" cy="557939"/>
          </a:xfrm>
        </p:spPr>
        <p:txBody>
          <a:bodyPr>
            <a:normAutofit fontScale="90000"/>
          </a:bodyPr>
          <a:lstStyle/>
          <a:p>
            <a:r>
              <a:rPr lang="en-US" dirty="0"/>
              <a:t>Abjuration level 14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49451"/>
            <a:ext cx="12192001" cy="6408549"/>
          </a:xfrm>
        </p:spPr>
        <p:txBody>
          <a:bodyPr>
            <a:normAutofit/>
          </a:bodyPr>
          <a:lstStyle/>
          <a:p>
            <a:pPr marL="0" indent="0">
              <a:buNone/>
            </a:pPr>
            <a:r>
              <a:rPr lang="en-US" b="1" i="1" u="sng" dirty="0"/>
              <a:t>Prohibit casting of 11</a:t>
            </a:r>
            <a:r>
              <a:rPr lang="en-US" b="1" i="1" u="sng" baseline="30000" dirty="0"/>
              <a:t>th</a:t>
            </a:r>
            <a:r>
              <a:rPr lang="en-US" b="1" i="1" u="sng" dirty="0"/>
              <a:t> level spells or higher</a:t>
            </a:r>
            <a:r>
              <a:rPr lang="en-US" dirty="0"/>
              <a:t> (V S M (10 Rings of power having at least 70 different spells altogether including all the 11</a:t>
            </a:r>
            <a:r>
              <a:rPr lang="en-US" baseline="30000" dirty="0"/>
              <a:t>th </a:t>
            </a:r>
            <a:r>
              <a:rPr lang="en-US" dirty="0"/>
              <a:t>and 12</a:t>
            </a:r>
            <a:r>
              <a:rPr lang="en-US" baseline="30000" dirty="0"/>
              <a:t>th</a:t>
            </a:r>
            <a:r>
              <a:rPr lang="en-US" dirty="0"/>
              <a:t> level spells, 100,000,000 experience points consumed)).</a:t>
            </a:r>
          </a:p>
          <a:p>
            <a:pPr marL="0" indent="0">
              <a:buNone/>
            </a:pPr>
            <a:r>
              <a:rPr lang="en-US" dirty="0"/>
              <a:t>Range &amp; Area of Effect: 1 light year radius from a center of casting defined by the planet closest to where this was cast.</a:t>
            </a:r>
          </a:p>
          <a:p>
            <a:pPr marL="0" indent="0">
              <a:buNone/>
            </a:pPr>
            <a:r>
              <a:rPr lang="en-US" dirty="0"/>
              <a:t>Casting time: instantaneous.</a:t>
            </a:r>
          </a:p>
          <a:p>
            <a:pPr marL="0" indent="0">
              <a:buNone/>
            </a:pPr>
            <a:r>
              <a:rPr lang="en-US" dirty="0"/>
              <a:t>Duration: until dispelled by the level 16 Abjuration spell.</a:t>
            </a:r>
          </a:p>
          <a:p>
            <a:pPr marL="0" indent="0">
              <a:buNone/>
            </a:pPr>
            <a:r>
              <a:rPr lang="en-US" dirty="0"/>
              <a:t>This spell does not remove the effects of currently being used 11</a:t>
            </a:r>
            <a:r>
              <a:rPr lang="en-US" baseline="30000" dirty="0"/>
              <a:t>th</a:t>
            </a:r>
            <a:r>
              <a:rPr lang="en-US" dirty="0"/>
              <a:t> or higher level spells (else it would remove the effect of itself), but it prohibits any more of them being cast within 1 light-year of the planet in question. And it prohibits any future casts of those spells outside of that range affecting or their results entering the area in question except for the 16</a:t>
            </a:r>
            <a:r>
              <a:rPr lang="en-US" baseline="30000" dirty="0"/>
              <a:t>th</a:t>
            </a:r>
            <a:r>
              <a:rPr lang="en-US" dirty="0"/>
              <a:t> level Abjuration spell. Rings created outside of this area simply do not travel with those going inside. Magic Volcanos created on more mobile planets simply stop those planets from moving closer.</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5066311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22701" y="0"/>
            <a:ext cx="10515600" cy="557939"/>
          </a:xfrm>
        </p:spPr>
        <p:txBody>
          <a:bodyPr>
            <a:normAutofit fontScale="90000"/>
          </a:bodyPr>
          <a:lstStyle/>
          <a:p>
            <a:r>
              <a:rPr lang="en-US" dirty="0"/>
              <a:t>Abjuration level 15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49451"/>
            <a:ext cx="12192001" cy="6408549"/>
          </a:xfrm>
        </p:spPr>
        <p:txBody>
          <a:bodyPr>
            <a:normAutofit/>
          </a:bodyPr>
          <a:lstStyle/>
          <a:p>
            <a:pPr marL="0" indent="0">
              <a:buNone/>
            </a:pPr>
            <a:r>
              <a:rPr lang="en-US" b="1" i="1" u="sng" dirty="0"/>
              <a:t>Prohibit casting of 10</a:t>
            </a:r>
            <a:r>
              <a:rPr lang="en-US" b="1" i="1" u="sng" baseline="30000" dirty="0"/>
              <a:t>th</a:t>
            </a:r>
            <a:r>
              <a:rPr lang="en-US" b="1" i="1" u="sng" dirty="0"/>
              <a:t> level spells or higher</a:t>
            </a:r>
            <a:r>
              <a:rPr lang="en-US" dirty="0"/>
              <a:t> (V S M (10 Rings of power having at least 70 different spells altogether including all the 10</a:t>
            </a:r>
            <a:r>
              <a:rPr lang="en-US" baseline="30000" dirty="0"/>
              <a:t>th</a:t>
            </a:r>
            <a:r>
              <a:rPr lang="en-US" dirty="0"/>
              <a:t>, 11</a:t>
            </a:r>
            <a:r>
              <a:rPr lang="en-US" baseline="30000" dirty="0"/>
              <a:t>th </a:t>
            </a:r>
            <a:r>
              <a:rPr lang="en-US" dirty="0"/>
              <a:t>and 12</a:t>
            </a:r>
            <a:r>
              <a:rPr lang="en-US" baseline="30000" dirty="0"/>
              <a:t>th</a:t>
            </a:r>
            <a:r>
              <a:rPr lang="en-US" dirty="0"/>
              <a:t> level spells, 1,000,000,000 experience points consumed)).</a:t>
            </a:r>
          </a:p>
          <a:p>
            <a:pPr marL="0" indent="0">
              <a:buNone/>
            </a:pPr>
            <a:r>
              <a:rPr lang="en-US" dirty="0"/>
              <a:t>Range &amp; Area of Effect: 1 light year radius from a center of casting defined by the planet closest to where this was cast.</a:t>
            </a:r>
          </a:p>
          <a:p>
            <a:pPr marL="0" indent="0">
              <a:buNone/>
            </a:pPr>
            <a:r>
              <a:rPr lang="en-US" dirty="0"/>
              <a:t>Duration: until dispelled by the level 16 Abjuration spell.</a:t>
            </a:r>
          </a:p>
          <a:p>
            <a:pPr marL="0" indent="0">
              <a:buNone/>
            </a:pPr>
            <a:r>
              <a:rPr lang="en-US" dirty="0"/>
              <a:t>This spell does not remove the effects of currently being used 10</a:t>
            </a:r>
            <a:r>
              <a:rPr lang="en-US" baseline="30000" dirty="0"/>
              <a:t>th</a:t>
            </a:r>
            <a:r>
              <a:rPr lang="en-US" dirty="0"/>
              <a:t> or higher level spells (else it would remove the effect of itself), but it prohibits any more of them being cast within 1 light-year of the planet in question. And it prohibits any future casts of those spells outside of that range affecting or their results entering the area in question except for the 16</a:t>
            </a:r>
            <a:r>
              <a:rPr lang="en-US" baseline="30000" dirty="0"/>
              <a:t>th</a:t>
            </a:r>
            <a:r>
              <a:rPr lang="en-US" dirty="0"/>
              <a:t> level Abjuration spell. </a:t>
            </a:r>
            <a:r>
              <a:rPr lang="en-US" dirty="0" err="1"/>
              <a:t>Mythalars</a:t>
            </a:r>
            <a:r>
              <a:rPr lang="en-US" dirty="0"/>
              <a:t> created outside of this area do not travel into this area. Rings created outside of this area simply do not travel with those going inside. Magic Volcanos created on more mobile planets simply stop those planets from moving closer.</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9860944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22701" y="0"/>
            <a:ext cx="10515600" cy="557939"/>
          </a:xfrm>
        </p:spPr>
        <p:txBody>
          <a:bodyPr>
            <a:normAutofit fontScale="90000"/>
          </a:bodyPr>
          <a:lstStyle/>
          <a:p>
            <a:r>
              <a:rPr lang="en-US" dirty="0"/>
              <a:t>Abjuration level 16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49451"/>
            <a:ext cx="12192001" cy="6408549"/>
          </a:xfrm>
        </p:spPr>
        <p:txBody>
          <a:bodyPr>
            <a:normAutofit/>
          </a:bodyPr>
          <a:lstStyle/>
          <a:p>
            <a:pPr marL="0" indent="0">
              <a:buNone/>
            </a:pPr>
            <a:r>
              <a:rPr lang="en-US" b="1" i="1" u="sng" dirty="0"/>
              <a:t>Reverse Prohibitions</a:t>
            </a:r>
            <a:r>
              <a:rPr lang="en-US" dirty="0"/>
              <a:t> (V S M (10,000,000,000 experience points consumed)).</a:t>
            </a:r>
          </a:p>
          <a:p>
            <a:pPr marL="0" indent="0">
              <a:buNone/>
            </a:pPr>
            <a:r>
              <a:rPr lang="en-US" dirty="0"/>
              <a:t>Range &amp; Area of Effect: 1 Universe.</a:t>
            </a:r>
          </a:p>
          <a:p>
            <a:pPr marL="0" indent="0">
              <a:buNone/>
            </a:pPr>
            <a:r>
              <a:rPr lang="en-US" dirty="0"/>
              <a:t>Casting time: instantaneous.</a:t>
            </a:r>
          </a:p>
          <a:p>
            <a:pPr marL="0" indent="0">
              <a:buNone/>
            </a:pPr>
            <a:r>
              <a:rPr lang="en-US" dirty="0"/>
              <a:t>Duration: Forever.</a:t>
            </a:r>
          </a:p>
          <a:p>
            <a:pPr marL="0" indent="0">
              <a:buNone/>
            </a:pPr>
            <a:r>
              <a:rPr lang="en-US" dirty="0"/>
              <a:t>Eliminates the effect of “</a:t>
            </a:r>
            <a:r>
              <a:rPr lang="en-US" dirty="0">
                <a:hlinkClick r:id="rId2" action="ppaction://hlinksldjump"/>
              </a:rPr>
              <a:t>Prohibit casting of 12</a:t>
            </a:r>
            <a:r>
              <a:rPr lang="en-US" baseline="30000" dirty="0">
                <a:hlinkClick r:id="rId2" action="ppaction://hlinksldjump"/>
              </a:rPr>
              <a:t>th</a:t>
            </a:r>
            <a:r>
              <a:rPr lang="en-US" dirty="0">
                <a:hlinkClick r:id="rId2" action="ppaction://hlinksldjump"/>
              </a:rPr>
              <a:t> level spells or higher</a:t>
            </a:r>
            <a:r>
              <a:rPr lang="en-US" dirty="0"/>
              <a:t>,” “</a:t>
            </a:r>
            <a:r>
              <a:rPr lang="en-US" dirty="0">
                <a:hlinkClick r:id="rId3" action="ppaction://hlinksldjump"/>
              </a:rPr>
              <a:t>Prohibit casting of 11</a:t>
            </a:r>
            <a:r>
              <a:rPr lang="en-US" baseline="30000" dirty="0">
                <a:hlinkClick r:id="rId3" action="ppaction://hlinksldjump"/>
              </a:rPr>
              <a:t>th</a:t>
            </a:r>
            <a:r>
              <a:rPr lang="en-US" dirty="0">
                <a:hlinkClick r:id="rId3" action="ppaction://hlinksldjump"/>
              </a:rPr>
              <a:t> level spells or higher</a:t>
            </a:r>
            <a:r>
              <a:rPr lang="en-US" dirty="0"/>
              <a:t>,” “</a:t>
            </a:r>
            <a:r>
              <a:rPr lang="en-US" dirty="0">
                <a:hlinkClick r:id="rId4" action="ppaction://hlinksldjump"/>
              </a:rPr>
              <a:t>Prohibit casting of 10</a:t>
            </a:r>
            <a:r>
              <a:rPr lang="en-US" baseline="30000" dirty="0">
                <a:hlinkClick r:id="rId4" action="ppaction://hlinksldjump"/>
              </a:rPr>
              <a:t>th</a:t>
            </a:r>
            <a:r>
              <a:rPr lang="en-US" dirty="0">
                <a:hlinkClick r:id="rId4" action="ppaction://hlinksldjump"/>
              </a:rPr>
              <a:t> level spells or higher</a:t>
            </a:r>
            <a:r>
              <a:rPr lang="en-US" dirty="0"/>
              <a:t>” and prohibits those spells from being cast ever again in that universe.</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6513944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cantrips</a:t>
            </a:r>
          </a:p>
        </p:txBody>
      </p:sp>
      <p:pic>
        <p:nvPicPr>
          <p:cNvPr id="5" name="Content Placeholder 4">
            <a:extLst>
              <a:ext uri="{FF2B5EF4-FFF2-40B4-BE49-F238E27FC236}">
                <a16:creationId xmlns:a16="http://schemas.microsoft.com/office/drawing/2014/main" id="{CE59A001-8AE8-484C-B1AF-0C70AA1618DE}"/>
              </a:ext>
            </a:extLst>
          </p:cNvPr>
          <p:cNvPicPr>
            <a:picLocks noGrp="1" noChangeAspect="1"/>
          </p:cNvPicPr>
          <p:nvPr>
            <p:ph idx="1"/>
          </p:nvPr>
        </p:nvPicPr>
        <p:blipFill>
          <a:blip r:embed="rId2"/>
          <a:stretch>
            <a:fillRect/>
          </a:stretch>
        </p:blipFill>
        <p:spPr>
          <a:xfrm>
            <a:off x="838200" y="1690688"/>
            <a:ext cx="38989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AECFE2E2-47EA-E741-A4EE-5FD79110DCF9}"/>
              </a:ext>
            </a:extLst>
          </p:cNvPr>
          <p:cNvPicPr>
            <a:picLocks noChangeAspect="1"/>
          </p:cNvPicPr>
          <p:nvPr/>
        </p:nvPicPr>
        <p:blipFill>
          <a:blip r:embed="rId4"/>
          <a:stretch>
            <a:fillRect/>
          </a:stretch>
        </p:blipFill>
        <p:spPr>
          <a:xfrm>
            <a:off x="838200" y="2706688"/>
            <a:ext cx="3568700" cy="1016000"/>
          </a:xfrm>
          <a:prstGeom prst="rect">
            <a:avLst/>
          </a:prstGeom>
        </p:spPr>
      </p:pic>
      <p:pic>
        <p:nvPicPr>
          <p:cNvPr id="7" name="Picture 6">
            <a:extLst>
              <a:ext uri="{FF2B5EF4-FFF2-40B4-BE49-F238E27FC236}">
                <a16:creationId xmlns:a16="http://schemas.microsoft.com/office/drawing/2014/main" id="{39AD9221-EE27-F241-BF25-5364ADDFC92B}"/>
              </a:ext>
            </a:extLst>
          </p:cNvPr>
          <p:cNvPicPr>
            <a:picLocks noChangeAspect="1"/>
          </p:cNvPicPr>
          <p:nvPr/>
        </p:nvPicPr>
        <p:blipFill>
          <a:blip r:embed="rId5"/>
          <a:stretch>
            <a:fillRect/>
          </a:stretch>
        </p:blipFill>
        <p:spPr>
          <a:xfrm>
            <a:off x="838200" y="3735388"/>
            <a:ext cx="3937000" cy="1003300"/>
          </a:xfrm>
          <a:prstGeom prst="rect">
            <a:avLst/>
          </a:prstGeom>
        </p:spPr>
      </p:pic>
      <p:pic>
        <p:nvPicPr>
          <p:cNvPr id="9" name="Picture 8">
            <a:extLst>
              <a:ext uri="{FF2B5EF4-FFF2-40B4-BE49-F238E27FC236}">
                <a16:creationId xmlns:a16="http://schemas.microsoft.com/office/drawing/2014/main" id="{10885A72-68CE-B549-AEC7-9D86D7D13E07}"/>
              </a:ext>
            </a:extLst>
          </p:cNvPr>
          <p:cNvPicPr>
            <a:picLocks noChangeAspect="1"/>
          </p:cNvPicPr>
          <p:nvPr/>
        </p:nvPicPr>
        <p:blipFill>
          <a:blip r:embed="rId6"/>
          <a:stretch>
            <a:fillRect/>
          </a:stretch>
        </p:blipFill>
        <p:spPr>
          <a:xfrm>
            <a:off x="838200" y="4684578"/>
            <a:ext cx="3530600" cy="1003300"/>
          </a:xfrm>
          <a:prstGeom prst="rect">
            <a:avLst/>
          </a:prstGeom>
        </p:spPr>
      </p:pic>
      <p:sp>
        <p:nvSpPr>
          <p:cNvPr id="10" name="TextBox 9">
            <a:extLst>
              <a:ext uri="{FF2B5EF4-FFF2-40B4-BE49-F238E27FC236}">
                <a16:creationId xmlns:a16="http://schemas.microsoft.com/office/drawing/2014/main" id="{2299A88A-FA50-1B44-B61D-38851734895D}"/>
              </a:ext>
            </a:extLst>
          </p:cNvPr>
          <p:cNvSpPr txBox="1"/>
          <p:nvPr/>
        </p:nvSpPr>
        <p:spPr>
          <a:xfrm>
            <a:off x="5982346" y="1844298"/>
            <a:ext cx="5842861" cy="1754326"/>
          </a:xfrm>
          <a:prstGeom prst="rect">
            <a:avLst/>
          </a:prstGeom>
          <a:noFill/>
        </p:spPr>
        <p:txBody>
          <a:bodyPr wrap="square" rtlCol="0">
            <a:spAutoFit/>
          </a:bodyPr>
          <a:lstStyle/>
          <a:p>
            <a:r>
              <a:rPr lang="en-US" dirty="0"/>
              <a:t>Create Snowflakes (V S): casting time: instant; range: sight; duration: concentration on making more, each snowflake lasts indefinitely (and turns into water if melted).</a:t>
            </a:r>
          </a:p>
          <a:p>
            <a:r>
              <a:rPr lang="en-US" dirty="0"/>
              <a:t>For each minute^3 of continuous concentration, a snowflake is made (i.e. to replace all the snow on Earth would take about 190 years for 10^24 snowflakes of .2 grams each).</a:t>
            </a:r>
          </a:p>
        </p:txBody>
      </p:sp>
      <p:sp>
        <p:nvSpPr>
          <p:cNvPr id="11" name="TextBox 10">
            <a:extLst>
              <a:ext uri="{FF2B5EF4-FFF2-40B4-BE49-F238E27FC236}">
                <a16:creationId xmlns:a16="http://schemas.microsoft.com/office/drawing/2014/main" id="{0C1DEACE-E2D3-084D-BD7B-725587F6DA9D}"/>
              </a:ext>
            </a:extLst>
          </p:cNvPr>
          <p:cNvSpPr txBox="1"/>
          <p:nvPr/>
        </p:nvSpPr>
        <p:spPr>
          <a:xfrm>
            <a:off x="6090834" y="3921071"/>
            <a:ext cx="5904854" cy="1200329"/>
          </a:xfrm>
          <a:prstGeom prst="rect">
            <a:avLst/>
          </a:prstGeom>
          <a:noFill/>
        </p:spPr>
        <p:txBody>
          <a:bodyPr wrap="square" rtlCol="0">
            <a:spAutoFit/>
          </a:bodyPr>
          <a:lstStyle/>
          <a:p>
            <a:r>
              <a:rPr lang="en-US" dirty="0"/>
              <a:t>Create Sparks (V S): same as above with the change being that each spark creates enough heat energy to melt each snowflake to 20˚C water. (i.e. Requires quite a bit of time before a target can be damaged by this spell.)</a:t>
            </a:r>
          </a:p>
        </p:txBody>
      </p:sp>
      <p:pic>
        <p:nvPicPr>
          <p:cNvPr id="12" name="Picture 11">
            <a:extLst>
              <a:ext uri="{FF2B5EF4-FFF2-40B4-BE49-F238E27FC236}">
                <a16:creationId xmlns:a16="http://schemas.microsoft.com/office/drawing/2014/main" id="{C5ED4041-2697-6945-94AA-5F10A8A48576}"/>
              </a:ext>
            </a:extLst>
          </p:cNvPr>
          <p:cNvPicPr>
            <a:picLocks noChangeAspect="1"/>
          </p:cNvPicPr>
          <p:nvPr/>
        </p:nvPicPr>
        <p:blipFill>
          <a:blip r:embed="rId7"/>
          <a:stretch>
            <a:fillRect/>
          </a:stretch>
        </p:blipFill>
        <p:spPr>
          <a:xfrm>
            <a:off x="838200" y="5633768"/>
            <a:ext cx="3517900" cy="1003300"/>
          </a:xfrm>
          <a:prstGeom prst="rect">
            <a:avLst/>
          </a:prstGeom>
        </p:spPr>
      </p:pic>
    </p:spTree>
    <p:extLst>
      <p:ext uri="{BB962C8B-B14F-4D97-AF65-F5344CB8AC3E}">
        <p14:creationId xmlns:p14="http://schemas.microsoft.com/office/powerpoint/2010/main" val="287913581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cantrips (Clerics only)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lstStyle/>
          <a:p>
            <a:pPr marL="0" indent="0">
              <a:buNone/>
            </a:pPr>
            <a:r>
              <a:rPr lang="en-US" dirty="0"/>
              <a:t>Radiant bubble (V S): range: 60 ft; casting time: instant; duration: instant. Each creature within 5 ft of the point chosen must make a dexterity saving throw or take 1d6 radiant damage. This damage increases by 1d6 for every 5 levels the caster has in the School of Conjuration.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787515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A9779-039E-5D4B-A8DA-64C8BD49B624}"/>
              </a:ext>
            </a:extLst>
          </p:cNvPr>
          <p:cNvSpPr>
            <a:spLocks noGrp="1"/>
          </p:cNvSpPr>
          <p:nvPr>
            <p:ph type="title"/>
          </p:nvPr>
        </p:nvSpPr>
        <p:spPr/>
        <p:txBody>
          <a:bodyPr/>
          <a:lstStyle/>
          <a:p>
            <a:r>
              <a:rPr lang="en-US" dirty="0"/>
              <a:t>Conjuration</a:t>
            </a:r>
          </a:p>
        </p:txBody>
      </p:sp>
      <p:sp>
        <p:nvSpPr>
          <p:cNvPr id="3" name="Content Placeholder 2">
            <a:extLst>
              <a:ext uri="{FF2B5EF4-FFF2-40B4-BE49-F238E27FC236}">
                <a16:creationId xmlns:a16="http://schemas.microsoft.com/office/drawing/2014/main" id="{963697CD-D7F7-9E45-A44D-71BC3D7F478E}"/>
              </a:ext>
            </a:extLst>
          </p:cNvPr>
          <p:cNvSpPr>
            <a:spLocks noGrp="1"/>
          </p:cNvSpPr>
          <p:nvPr>
            <p:ph idx="1"/>
          </p:nvPr>
        </p:nvSpPr>
        <p:spPr>
          <a:xfrm>
            <a:off x="371475" y="1825624"/>
            <a:ext cx="11272838" cy="4818063"/>
          </a:xfrm>
        </p:spPr>
        <p:txBody>
          <a:bodyPr>
            <a:normAutofit fontScale="55000" lnSpcReduction="20000"/>
          </a:bodyPr>
          <a:lstStyle/>
          <a:p>
            <a:r>
              <a:rPr lang="en-US" dirty="0"/>
              <a:t>After each level, your conjuration spells that have a duration longer than 1 reaction, action, bonus action, or instantaneous will have their duration extended at most to duration*(level in Conjuration)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 You may only dismiss the thing created during this time if the thing immediately returned to its previous state according to the rules of that spell originally. (1 round is 6 seconds).</a:t>
            </a:r>
          </a:p>
          <a:p>
            <a:r>
              <a:rPr lang="en-US" dirty="0"/>
              <a:t>After level 4, if the thing you created has a slower flying speed than your level*sqrt(your level), then if you so choose, that is what it speed is instead for the purpose of calling it to you during the above duration from a distance away of your level^2. If you choose to use this on a conjuration which generally would not have hp rules apply to it or has hp less than your level, it gains hp =your level.</a:t>
            </a:r>
          </a:p>
          <a:p>
            <a:r>
              <a:rPr lang="en-US" dirty="0"/>
              <a:t>After level 5, you can choose 1 Conjuration spell you know to be able to subconsciously cast it once per short or long rest. At each level after that you can change which spell this is.</a:t>
            </a:r>
          </a:p>
          <a:p>
            <a:r>
              <a:rPr lang="en-US" dirty="0"/>
              <a:t>After level 13, you can use each level after that as a +1 to one statistic of a thing you create (Strength, Dexterity, Constitution, Intelligence, Wisdom, Charisma) as if starting from 0 (or 13 for intelligence, otherwise using the statistic of the thing created if larger) and can allow your conjuration to use spells according to your direction as if they had sorcery points=(their intelligence-10)/2 rounded down, such that they can turn a number of sorcery points into spell slots of that numeric level (or .5 for cantrips, which are otherwise considered level 0, thus they are limited in the number of cantrips they can cast) to cast up to sqrt(intelligence*charisma) prepared spells (including cantrips) of spells that you choose from your own spells when you create it.</a:t>
            </a:r>
          </a:p>
          <a:p>
            <a:r>
              <a:rPr lang="en-US" dirty="0"/>
              <a:t>If allowed by administrators of a school, conjurations themselves can go to a school of magic. However, for the purpose of requiring people to be at certain levels in the school for above levels to exist, Conjurations do not count as people.</a:t>
            </a:r>
          </a:p>
        </p:txBody>
      </p:sp>
      <p:sp>
        <p:nvSpPr>
          <p:cNvPr id="4" name="TextBox 3">
            <a:extLst>
              <a:ext uri="{FF2B5EF4-FFF2-40B4-BE49-F238E27FC236}">
                <a16:creationId xmlns:a16="http://schemas.microsoft.com/office/drawing/2014/main" id="{8419A31E-889F-5D4E-ADC7-DC8CD8099D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69920796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1 spells</a:t>
            </a:r>
          </a:p>
        </p:txBody>
      </p:sp>
      <p:pic>
        <p:nvPicPr>
          <p:cNvPr id="5" name="Content Placeholder 4">
            <a:extLst>
              <a:ext uri="{FF2B5EF4-FFF2-40B4-BE49-F238E27FC236}">
                <a16:creationId xmlns:a16="http://schemas.microsoft.com/office/drawing/2014/main" id="{00A4B870-58DC-3D4F-9145-1F042C99007D}"/>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D1761AA1-371A-2242-906C-C762578922BE}"/>
              </a:ext>
            </a:extLst>
          </p:cNvPr>
          <p:cNvPicPr>
            <a:picLocks noChangeAspect="1"/>
          </p:cNvPicPr>
          <p:nvPr/>
        </p:nvPicPr>
        <p:blipFill>
          <a:blip r:embed="rId4"/>
          <a:stretch>
            <a:fillRect/>
          </a:stretch>
        </p:blipFill>
        <p:spPr>
          <a:xfrm>
            <a:off x="838200" y="2859088"/>
            <a:ext cx="3898900" cy="1003300"/>
          </a:xfrm>
          <a:prstGeom prst="rect">
            <a:avLst/>
          </a:prstGeom>
        </p:spPr>
      </p:pic>
      <p:pic>
        <p:nvPicPr>
          <p:cNvPr id="7" name="Picture 6">
            <a:extLst>
              <a:ext uri="{FF2B5EF4-FFF2-40B4-BE49-F238E27FC236}">
                <a16:creationId xmlns:a16="http://schemas.microsoft.com/office/drawing/2014/main" id="{4360441C-AD1A-384F-A029-C62260A5EBF2}"/>
              </a:ext>
            </a:extLst>
          </p:cNvPr>
          <p:cNvPicPr>
            <a:picLocks noChangeAspect="1"/>
          </p:cNvPicPr>
          <p:nvPr/>
        </p:nvPicPr>
        <p:blipFill>
          <a:blip r:embed="rId5"/>
          <a:stretch>
            <a:fillRect/>
          </a:stretch>
        </p:blipFill>
        <p:spPr>
          <a:xfrm>
            <a:off x="838200" y="3862388"/>
            <a:ext cx="3530600" cy="1016000"/>
          </a:xfrm>
          <a:prstGeom prst="rect">
            <a:avLst/>
          </a:prstGeom>
        </p:spPr>
      </p:pic>
      <p:pic>
        <p:nvPicPr>
          <p:cNvPr id="8" name="Picture 7">
            <a:extLst>
              <a:ext uri="{FF2B5EF4-FFF2-40B4-BE49-F238E27FC236}">
                <a16:creationId xmlns:a16="http://schemas.microsoft.com/office/drawing/2014/main" id="{30EA0297-02AE-C94B-831E-B98050E4FEB4}"/>
              </a:ext>
            </a:extLst>
          </p:cNvPr>
          <p:cNvPicPr>
            <a:picLocks noChangeAspect="1"/>
          </p:cNvPicPr>
          <p:nvPr/>
        </p:nvPicPr>
        <p:blipFill>
          <a:blip r:embed="rId6"/>
          <a:stretch>
            <a:fillRect/>
          </a:stretch>
        </p:blipFill>
        <p:spPr>
          <a:xfrm>
            <a:off x="812800" y="4878388"/>
            <a:ext cx="3924300" cy="1168400"/>
          </a:xfrm>
          <a:prstGeom prst="rect">
            <a:avLst/>
          </a:prstGeom>
        </p:spPr>
      </p:pic>
      <p:pic>
        <p:nvPicPr>
          <p:cNvPr id="9" name="Picture 8">
            <a:extLst>
              <a:ext uri="{FF2B5EF4-FFF2-40B4-BE49-F238E27FC236}">
                <a16:creationId xmlns:a16="http://schemas.microsoft.com/office/drawing/2014/main" id="{30601F4A-0693-8A46-BE47-9B06FC2DA892}"/>
              </a:ext>
            </a:extLst>
          </p:cNvPr>
          <p:cNvPicPr>
            <a:picLocks noChangeAspect="1"/>
          </p:cNvPicPr>
          <p:nvPr/>
        </p:nvPicPr>
        <p:blipFill>
          <a:blip r:embed="rId7"/>
          <a:stretch>
            <a:fillRect/>
          </a:stretch>
        </p:blipFill>
        <p:spPr>
          <a:xfrm>
            <a:off x="4937932" y="1690688"/>
            <a:ext cx="3556000" cy="1003300"/>
          </a:xfrm>
          <a:prstGeom prst="rect">
            <a:avLst/>
          </a:prstGeom>
        </p:spPr>
      </p:pic>
      <p:pic>
        <p:nvPicPr>
          <p:cNvPr id="10" name="Picture 9">
            <a:extLst>
              <a:ext uri="{FF2B5EF4-FFF2-40B4-BE49-F238E27FC236}">
                <a16:creationId xmlns:a16="http://schemas.microsoft.com/office/drawing/2014/main" id="{8681900A-AE1D-DE4D-8309-23A2393D4462}"/>
              </a:ext>
            </a:extLst>
          </p:cNvPr>
          <p:cNvPicPr>
            <a:picLocks noChangeAspect="1"/>
          </p:cNvPicPr>
          <p:nvPr/>
        </p:nvPicPr>
        <p:blipFill>
          <a:blip r:embed="rId8"/>
          <a:stretch>
            <a:fillRect/>
          </a:stretch>
        </p:blipFill>
        <p:spPr>
          <a:xfrm>
            <a:off x="4937932" y="2859088"/>
            <a:ext cx="3556000" cy="1003300"/>
          </a:xfrm>
          <a:prstGeom prst="rect">
            <a:avLst/>
          </a:prstGeom>
        </p:spPr>
      </p:pic>
    </p:spTree>
    <p:extLst>
      <p:ext uri="{BB962C8B-B14F-4D97-AF65-F5344CB8AC3E}">
        <p14:creationId xmlns:p14="http://schemas.microsoft.com/office/powerpoint/2010/main" val="42103093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2 spells</a:t>
            </a:r>
          </a:p>
        </p:txBody>
      </p:sp>
      <p:pic>
        <p:nvPicPr>
          <p:cNvPr id="5" name="Content Placeholder 4">
            <a:extLst>
              <a:ext uri="{FF2B5EF4-FFF2-40B4-BE49-F238E27FC236}">
                <a16:creationId xmlns:a16="http://schemas.microsoft.com/office/drawing/2014/main" id="{6CF5AB71-6643-2646-85CE-B58F8FA558B6}"/>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9B582854-2B58-5744-8DA1-E8D6CD8C4E7D}"/>
              </a:ext>
            </a:extLst>
          </p:cNvPr>
          <p:cNvPicPr>
            <a:picLocks noChangeAspect="1"/>
          </p:cNvPicPr>
          <p:nvPr/>
        </p:nvPicPr>
        <p:blipFill>
          <a:blip r:embed="rId4"/>
          <a:stretch>
            <a:fillRect/>
          </a:stretch>
        </p:blipFill>
        <p:spPr>
          <a:xfrm>
            <a:off x="838200" y="2859088"/>
            <a:ext cx="3924300" cy="1181100"/>
          </a:xfrm>
          <a:prstGeom prst="rect">
            <a:avLst/>
          </a:prstGeom>
        </p:spPr>
      </p:pic>
      <p:pic>
        <p:nvPicPr>
          <p:cNvPr id="8" name="Picture 7">
            <a:extLst>
              <a:ext uri="{FF2B5EF4-FFF2-40B4-BE49-F238E27FC236}">
                <a16:creationId xmlns:a16="http://schemas.microsoft.com/office/drawing/2014/main" id="{B69AE2FB-3291-1749-BF16-CF6D1FEED809}"/>
              </a:ext>
            </a:extLst>
          </p:cNvPr>
          <p:cNvPicPr>
            <a:picLocks noChangeAspect="1"/>
          </p:cNvPicPr>
          <p:nvPr/>
        </p:nvPicPr>
        <p:blipFill>
          <a:blip r:embed="rId5"/>
          <a:stretch>
            <a:fillRect/>
          </a:stretch>
        </p:blipFill>
        <p:spPr>
          <a:xfrm>
            <a:off x="838200" y="4027488"/>
            <a:ext cx="3911600" cy="1155700"/>
          </a:xfrm>
          <a:prstGeom prst="rect">
            <a:avLst/>
          </a:prstGeom>
        </p:spPr>
      </p:pic>
    </p:spTree>
    <p:extLst>
      <p:ext uri="{BB962C8B-B14F-4D97-AF65-F5344CB8AC3E}">
        <p14:creationId xmlns:p14="http://schemas.microsoft.com/office/powerpoint/2010/main" val="10749542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2 spells (Clerics only) </a:t>
            </a:r>
          </a:p>
        </p:txBody>
      </p:sp>
      <p:pic>
        <p:nvPicPr>
          <p:cNvPr id="5" name="Content Placeholder 4">
            <a:extLst>
              <a:ext uri="{FF2B5EF4-FFF2-40B4-BE49-F238E27FC236}">
                <a16:creationId xmlns:a16="http://schemas.microsoft.com/office/drawing/2014/main" id="{321F008B-FBF5-CF42-8721-AACABE1AF01D}"/>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32553384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3 spells</a:t>
            </a:r>
          </a:p>
        </p:txBody>
      </p:sp>
      <p:pic>
        <p:nvPicPr>
          <p:cNvPr id="5" name="Content Placeholder 4">
            <a:extLst>
              <a:ext uri="{FF2B5EF4-FFF2-40B4-BE49-F238E27FC236}">
                <a16:creationId xmlns:a16="http://schemas.microsoft.com/office/drawing/2014/main" id="{68144D20-72AE-EF47-B150-FB7987D4DC6A}"/>
              </a:ext>
            </a:extLst>
          </p:cNvPr>
          <p:cNvPicPr>
            <a:picLocks noGrp="1" noChangeAspect="1"/>
          </p:cNvPicPr>
          <p:nvPr>
            <p:ph idx="1"/>
          </p:nvPr>
        </p:nvPicPr>
        <p:blipFill>
          <a:blip r:embed="rId2"/>
          <a:stretch>
            <a:fillRect/>
          </a:stretch>
        </p:blipFill>
        <p:spPr>
          <a:xfrm>
            <a:off x="838200" y="1690688"/>
            <a:ext cx="39116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A05FACF-BD8D-A541-A374-D16B26D7F395}"/>
              </a:ext>
            </a:extLst>
          </p:cNvPr>
          <p:cNvPicPr>
            <a:picLocks noChangeAspect="1"/>
          </p:cNvPicPr>
          <p:nvPr/>
        </p:nvPicPr>
        <p:blipFill>
          <a:blip r:embed="rId4"/>
          <a:stretch>
            <a:fillRect/>
          </a:stretch>
        </p:blipFill>
        <p:spPr>
          <a:xfrm>
            <a:off x="825500" y="2859088"/>
            <a:ext cx="3924300" cy="1193800"/>
          </a:xfrm>
          <a:prstGeom prst="rect">
            <a:avLst/>
          </a:prstGeom>
        </p:spPr>
      </p:pic>
      <p:pic>
        <p:nvPicPr>
          <p:cNvPr id="7" name="Picture 6">
            <a:extLst>
              <a:ext uri="{FF2B5EF4-FFF2-40B4-BE49-F238E27FC236}">
                <a16:creationId xmlns:a16="http://schemas.microsoft.com/office/drawing/2014/main" id="{F8F46DEB-6274-1143-839B-C1E247C01F9F}"/>
              </a:ext>
            </a:extLst>
          </p:cNvPr>
          <p:cNvPicPr>
            <a:picLocks noChangeAspect="1"/>
          </p:cNvPicPr>
          <p:nvPr/>
        </p:nvPicPr>
        <p:blipFill>
          <a:blip r:embed="rId5"/>
          <a:stretch>
            <a:fillRect/>
          </a:stretch>
        </p:blipFill>
        <p:spPr>
          <a:xfrm>
            <a:off x="800100" y="4027488"/>
            <a:ext cx="3949700" cy="1168400"/>
          </a:xfrm>
          <a:prstGeom prst="rect">
            <a:avLst/>
          </a:prstGeom>
        </p:spPr>
      </p:pic>
    </p:spTree>
    <p:extLst>
      <p:ext uri="{BB962C8B-B14F-4D97-AF65-F5344CB8AC3E}">
        <p14:creationId xmlns:p14="http://schemas.microsoft.com/office/powerpoint/2010/main" val="166200575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3 spells (Clerics only) </a:t>
            </a:r>
          </a:p>
        </p:txBody>
      </p:sp>
      <p:pic>
        <p:nvPicPr>
          <p:cNvPr id="5" name="Content Placeholder 4">
            <a:extLst>
              <a:ext uri="{FF2B5EF4-FFF2-40B4-BE49-F238E27FC236}">
                <a16:creationId xmlns:a16="http://schemas.microsoft.com/office/drawing/2014/main" id="{B5E2D26F-A0D8-3942-B85C-18CCB6F8A7E3}"/>
              </a:ext>
            </a:extLst>
          </p:cNvPr>
          <p:cNvPicPr>
            <a:picLocks noGrp="1" noChangeAspect="1"/>
          </p:cNvPicPr>
          <p:nvPr>
            <p:ph idx="1"/>
          </p:nvPr>
        </p:nvPicPr>
        <p:blipFill>
          <a:blip r:embed="rId2"/>
          <a:stretch>
            <a:fillRect/>
          </a:stretch>
        </p:blipFill>
        <p:spPr>
          <a:xfrm>
            <a:off x="838200" y="1690688"/>
            <a:ext cx="38989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99D7056D-EC3D-5346-9B1B-72DAB0ABA797}"/>
              </a:ext>
            </a:extLst>
          </p:cNvPr>
          <p:cNvPicPr>
            <a:picLocks noChangeAspect="1"/>
          </p:cNvPicPr>
          <p:nvPr/>
        </p:nvPicPr>
        <p:blipFill>
          <a:blip r:embed="rId4"/>
          <a:stretch>
            <a:fillRect/>
          </a:stretch>
        </p:blipFill>
        <p:spPr>
          <a:xfrm>
            <a:off x="812800" y="2859088"/>
            <a:ext cx="3924300" cy="1016000"/>
          </a:xfrm>
          <a:prstGeom prst="rect">
            <a:avLst/>
          </a:prstGeom>
        </p:spPr>
      </p:pic>
      <p:pic>
        <p:nvPicPr>
          <p:cNvPr id="7" name="Picture 6">
            <a:extLst>
              <a:ext uri="{FF2B5EF4-FFF2-40B4-BE49-F238E27FC236}">
                <a16:creationId xmlns:a16="http://schemas.microsoft.com/office/drawing/2014/main" id="{C4A833EA-CEF2-3547-81A8-63842B7A7B3E}"/>
              </a:ext>
            </a:extLst>
          </p:cNvPr>
          <p:cNvPicPr>
            <a:picLocks noChangeAspect="1"/>
          </p:cNvPicPr>
          <p:nvPr/>
        </p:nvPicPr>
        <p:blipFill>
          <a:blip r:embed="rId5"/>
          <a:stretch>
            <a:fillRect/>
          </a:stretch>
        </p:blipFill>
        <p:spPr>
          <a:xfrm>
            <a:off x="812800" y="3875088"/>
            <a:ext cx="3924300" cy="1358900"/>
          </a:xfrm>
          <a:prstGeom prst="rect">
            <a:avLst/>
          </a:prstGeom>
        </p:spPr>
      </p:pic>
    </p:spTree>
    <p:extLst>
      <p:ext uri="{BB962C8B-B14F-4D97-AF65-F5344CB8AC3E}">
        <p14:creationId xmlns:p14="http://schemas.microsoft.com/office/powerpoint/2010/main" val="43573800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4 spells</a:t>
            </a:r>
          </a:p>
        </p:txBody>
      </p:sp>
      <p:pic>
        <p:nvPicPr>
          <p:cNvPr id="5" name="Content Placeholder 4">
            <a:extLst>
              <a:ext uri="{FF2B5EF4-FFF2-40B4-BE49-F238E27FC236}">
                <a16:creationId xmlns:a16="http://schemas.microsoft.com/office/drawing/2014/main" id="{CF808096-9926-DC4E-91C4-C907999C38EF}"/>
              </a:ext>
            </a:extLst>
          </p:cNvPr>
          <p:cNvPicPr>
            <a:picLocks noGrp="1" noChangeAspect="1"/>
          </p:cNvPicPr>
          <p:nvPr>
            <p:ph idx="1"/>
          </p:nvPr>
        </p:nvPicPr>
        <p:blipFill>
          <a:blip r:embed="rId2"/>
          <a:stretch>
            <a:fillRect/>
          </a:stretch>
        </p:blipFill>
        <p:spPr>
          <a:xfrm>
            <a:off x="838200" y="1690688"/>
            <a:ext cx="38989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F8BC6E6D-3F00-C94A-BB0F-240421FF41A0}"/>
              </a:ext>
            </a:extLst>
          </p:cNvPr>
          <p:cNvPicPr>
            <a:picLocks noChangeAspect="1"/>
          </p:cNvPicPr>
          <p:nvPr/>
        </p:nvPicPr>
        <p:blipFill>
          <a:blip r:embed="rId4"/>
          <a:stretch>
            <a:fillRect/>
          </a:stretch>
        </p:blipFill>
        <p:spPr>
          <a:xfrm>
            <a:off x="812800" y="2846388"/>
            <a:ext cx="3924300" cy="1193800"/>
          </a:xfrm>
          <a:prstGeom prst="rect">
            <a:avLst/>
          </a:prstGeom>
        </p:spPr>
      </p:pic>
      <p:pic>
        <p:nvPicPr>
          <p:cNvPr id="7" name="Picture 6">
            <a:extLst>
              <a:ext uri="{FF2B5EF4-FFF2-40B4-BE49-F238E27FC236}">
                <a16:creationId xmlns:a16="http://schemas.microsoft.com/office/drawing/2014/main" id="{397D1501-0208-D446-98B7-CF597225EA88}"/>
              </a:ext>
            </a:extLst>
          </p:cNvPr>
          <p:cNvPicPr>
            <a:picLocks noChangeAspect="1"/>
          </p:cNvPicPr>
          <p:nvPr/>
        </p:nvPicPr>
        <p:blipFill>
          <a:blip r:embed="rId5"/>
          <a:stretch>
            <a:fillRect/>
          </a:stretch>
        </p:blipFill>
        <p:spPr>
          <a:xfrm>
            <a:off x="812800" y="4040188"/>
            <a:ext cx="3898900" cy="1003300"/>
          </a:xfrm>
          <a:prstGeom prst="rect">
            <a:avLst/>
          </a:prstGeom>
        </p:spPr>
      </p:pic>
      <p:pic>
        <p:nvPicPr>
          <p:cNvPr id="8" name="Picture 7">
            <a:extLst>
              <a:ext uri="{FF2B5EF4-FFF2-40B4-BE49-F238E27FC236}">
                <a16:creationId xmlns:a16="http://schemas.microsoft.com/office/drawing/2014/main" id="{D2BF0560-E1EE-8B4E-A80B-FF898103620E}"/>
              </a:ext>
            </a:extLst>
          </p:cNvPr>
          <p:cNvPicPr>
            <a:picLocks noChangeAspect="1"/>
          </p:cNvPicPr>
          <p:nvPr/>
        </p:nvPicPr>
        <p:blipFill>
          <a:blip r:embed="rId6"/>
          <a:stretch>
            <a:fillRect/>
          </a:stretch>
        </p:blipFill>
        <p:spPr>
          <a:xfrm>
            <a:off x="812800" y="5043488"/>
            <a:ext cx="3937000" cy="1003300"/>
          </a:xfrm>
          <a:prstGeom prst="rect">
            <a:avLst/>
          </a:prstGeom>
        </p:spPr>
      </p:pic>
      <p:pic>
        <p:nvPicPr>
          <p:cNvPr id="9" name="Picture 8">
            <a:extLst>
              <a:ext uri="{FF2B5EF4-FFF2-40B4-BE49-F238E27FC236}">
                <a16:creationId xmlns:a16="http://schemas.microsoft.com/office/drawing/2014/main" id="{912916F3-4223-664E-9B23-E6DE137F0E67}"/>
              </a:ext>
            </a:extLst>
          </p:cNvPr>
          <p:cNvPicPr>
            <a:picLocks noChangeAspect="1"/>
          </p:cNvPicPr>
          <p:nvPr/>
        </p:nvPicPr>
        <p:blipFill>
          <a:blip r:embed="rId7"/>
          <a:stretch>
            <a:fillRect/>
          </a:stretch>
        </p:blipFill>
        <p:spPr>
          <a:xfrm>
            <a:off x="5250180" y="1754506"/>
            <a:ext cx="3543300" cy="1016000"/>
          </a:xfrm>
          <a:prstGeom prst="rect">
            <a:avLst/>
          </a:prstGeom>
        </p:spPr>
      </p:pic>
    </p:spTree>
    <p:extLst>
      <p:ext uri="{BB962C8B-B14F-4D97-AF65-F5344CB8AC3E}">
        <p14:creationId xmlns:p14="http://schemas.microsoft.com/office/powerpoint/2010/main" val="372168211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4 spells (Clerics only) </a:t>
            </a:r>
          </a:p>
        </p:txBody>
      </p:sp>
      <p:pic>
        <p:nvPicPr>
          <p:cNvPr id="5" name="Content Placeholder 4">
            <a:extLst>
              <a:ext uri="{FF2B5EF4-FFF2-40B4-BE49-F238E27FC236}">
                <a16:creationId xmlns:a16="http://schemas.microsoft.com/office/drawing/2014/main" id="{36C2A70D-2B82-5E44-8D8B-ECDB1A781F39}"/>
              </a:ext>
            </a:extLst>
          </p:cNvPr>
          <p:cNvPicPr>
            <a:picLocks noGrp="1" noChangeAspect="1"/>
          </p:cNvPicPr>
          <p:nvPr>
            <p:ph idx="1"/>
          </p:nvPr>
        </p:nvPicPr>
        <p:blipFill>
          <a:blip r:embed="rId2"/>
          <a:stretch>
            <a:fillRect/>
          </a:stretch>
        </p:blipFill>
        <p:spPr>
          <a:xfrm>
            <a:off x="838200" y="1690688"/>
            <a:ext cx="3924300" cy="13589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8" name="Picture 7">
            <a:extLst>
              <a:ext uri="{FF2B5EF4-FFF2-40B4-BE49-F238E27FC236}">
                <a16:creationId xmlns:a16="http://schemas.microsoft.com/office/drawing/2014/main" id="{98CF4B60-544D-B14A-8FBB-5E26E6ADCAA9}"/>
              </a:ext>
            </a:extLst>
          </p:cNvPr>
          <p:cNvPicPr>
            <a:picLocks noChangeAspect="1"/>
          </p:cNvPicPr>
          <p:nvPr/>
        </p:nvPicPr>
        <p:blipFill>
          <a:blip r:embed="rId4"/>
          <a:stretch>
            <a:fillRect/>
          </a:stretch>
        </p:blipFill>
        <p:spPr>
          <a:xfrm>
            <a:off x="859833" y="4065588"/>
            <a:ext cx="3581400" cy="1041400"/>
          </a:xfrm>
          <a:prstGeom prst="rect">
            <a:avLst/>
          </a:prstGeom>
        </p:spPr>
      </p:pic>
    </p:spTree>
    <p:extLst>
      <p:ext uri="{BB962C8B-B14F-4D97-AF65-F5344CB8AC3E}">
        <p14:creationId xmlns:p14="http://schemas.microsoft.com/office/powerpoint/2010/main" val="199111518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5 spells</a:t>
            </a:r>
          </a:p>
        </p:txBody>
      </p:sp>
      <p:pic>
        <p:nvPicPr>
          <p:cNvPr id="5" name="Content Placeholder 4">
            <a:extLst>
              <a:ext uri="{FF2B5EF4-FFF2-40B4-BE49-F238E27FC236}">
                <a16:creationId xmlns:a16="http://schemas.microsoft.com/office/drawing/2014/main" id="{76F48999-A362-224A-B210-2961B6FDD9DA}"/>
              </a:ext>
            </a:extLst>
          </p:cNvPr>
          <p:cNvPicPr>
            <a:picLocks noGrp="1" noChangeAspect="1"/>
          </p:cNvPicPr>
          <p:nvPr>
            <p:ph idx="1"/>
          </p:nvPr>
        </p:nvPicPr>
        <p:blipFill>
          <a:blip r:embed="rId2"/>
          <a:stretch>
            <a:fillRect/>
          </a:stretch>
        </p:blipFill>
        <p:spPr>
          <a:xfrm>
            <a:off x="838200" y="1690688"/>
            <a:ext cx="39116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2156CFE-C201-2544-8616-3A4B45F42E22}"/>
              </a:ext>
            </a:extLst>
          </p:cNvPr>
          <p:cNvPicPr>
            <a:picLocks noChangeAspect="1"/>
          </p:cNvPicPr>
          <p:nvPr/>
        </p:nvPicPr>
        <p:blipFill>
          <a:blip r:embed="rId4"/>
          <a:stretch>
            <a:fillRect/>
          </a:stretch>
        </p:blipFill>
        <p:spPr>
          <a:xfrm>
            <a:off x="838200" y="2846388"/>
            <a:ext cx="3911600" cy="1193800"/>
          </a:xfrm>
          <a:prstGeom prst="rect">
            <a:avLst/>
          </a:prstGeom>
        </p:spPr>
      </p:pic>
      <p:pic>
        <p:nvPicPr>
          <p:cNvPr id="7" name="Picture 6">
            <a:extLst>
              <a:ext uri="{FF2B5EF4-FFF2-40B4-BE49-F238E27FC236}">
                <a16:creationId xmlns:a16="http://schemas.microsoft.com/office/drawing/2014/main" id="{C36A3189-F76B-C645-AB1B-AC4A4C340DAD}"/>
              </a:ext>
            </a:extLst>
          </p:cNvPr>
          <p:cNvPicPr>
            <a:picLocks noChangeAspect="1"/>
          </p:cNvPicPr>
          <p:nvPr/>
        </p:nvPicPr>
        <p:blipFill>
          <a:blip r:embed="rId5"/>
          <a:stretch>
            <a:fillRect/>
          </a:stretch>
        </p:blipFill>
        <p:spPr>
          <a:xfrm>
            <a:off x="838200" y="4002088"/>
            <a:ext cx="3530600" cy="1168400"/>
          </a:xfrm>
          <a:prstGeom prst="rect">
            <a:avLst/>
          </a:prstGeom>
        </p:spPr>
      </p:pic>
    </p:spTree>
    <p:extLst>
      <p:ext uri="{BB962C8B-B14F-4D97-AF65-F5344CB8AC3E}">
        <p14:creationId xmlns:p14="http://schemas.microsoft.com/office/powerpoint/2010/main" val="346127587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5 spells (Clerics only) </a:t>
            </a:r>
          </a:p>
        </p:txBody>
      </p:sp>
      <p:pic>
        <p:nvPicPr>
          <p:cNvPr id="5" name="Content Placeholder 4">
            <a:extLst>
              <a:ext uri="{FF2B5EF4-FFF2-40B4-BE49-F238E27FC236}">
                <a16:creationId xmlns:a16="http://schemas.microsoft.com/office/drawing/2014/main" id="{18917116-5A93-BF42-9E8B-351B67859CC8}"/>
              </a:ext>
            </a:extLst>
          </p:cNvPr>
          <p:cNvPicPr>
            <a:picLocks noGrp="1" noChangeAspect="1"/>
          </p:cNvPicPr>
          <p:nvPr>
            <p:ph idx="1"/>
          </p:nvPr>
        </p:nvPicPr>
        <p:blipFill>
          <a:blip r:embed="rId2"/>
          <a:stretch>
            <a:fillRect/>
          </a:stretch>
        </p:blipFill>
        <p:spPr>
          <a:xfrm>
            <a:off x="838200" y="1690688"/>
            <a:ext cx="39497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F476FDE0-8489-4048-B4BD-D06787851A7C}"/>
              </a:ext>
            </a:extLst>
          </p:cNvPr>
          <p:cNvPicPr>
            <a:picLocks noChangeAspect="1"/>
          </p:cNvPicPr>
          <p:nvPr/>
        </p:nvPicPr>
        <p:blipFill>
          <a:blip r:embed="rId4"/>
          <a:stretch>
            <a:fillRect/>
          </a:stretch>
        </p:blipFill>
        <p:spPr>
          <a:xfrm>
            <a:off x="838200" y="2897188"/>
            <a:ext cx="3924300" cy="1155700"/>
          </a:xfrm>
          <a:prstGeom prst="rect">
            <a:avLst/>
          </a:prstGeom>
        </p:spPr>
      </p:pic>
      <p:sp>
        <p:nvSpPr>
          <p:cNvPr id="7" name="TextBox 6">
            <a:extLst>
              <a:ext uri="{FF2B5EF4-FFF2-40B4-BE49-F238E27FC236}">
                <a16:creationId xmlns:a16="http://schemas.microsoft.com/office/drawing/2014/main" id="{6E998B95-B370-6148-A4DD-5411F82CC4A4}"/>
              </a:ext>
            </a:extLst>
          </p:cNvPr>
          <p:cNvSpPr txBox="1"/>
          <p:nvPr/>
        </p:nvSpPr>
        <p:spPr>
          <a:xfrm>
            <a:off x="5207431" y="3347634"/>
            <a:ext cx="6640857" cy="369332"/>
          </a:xfrm>
          <a:prstGeom prst="rect">
            <a:avLst/>
          </a:prstGeom>
          <a:noFill/>
        </p:spPr>
        <p:txBody>
          <a:bodyPr wrap="none" rtlCol="0">
            <a:spAutoFit/>
          </a:bodyPr>
          <a:lstStyle/>
          <a:p>
            <a:r>
              <a:rPr lang="en-US" dirty="0"/>
              <a:t>Causes a </a:t>
            </a:r>
            <a:r>
              <a:rPr lang="en-US" dirty="0">
                <a:hlinkClick r:id="rId5" action="ppaction://hlinksldjump"/>
              </a:rPr>
              <a:t>Ring of Power </a:t>
            </a:r>
            <a:r>
              <a:rPr lang="en-US" dirty="0"/>
              <a:t>you are wearing to fall off and be left behind.</a:t>
            </a:r>
          </a:p>
        </p:txBody>
      </p:sp>
    </p:spTree>
    <p:extLst>
      <p:ext uri="{BB962C8B-B14F-4D97-AF65-F5344CB8AC3E}">
        <p14:creationId xmlns:p14="http://schemas.microsoft.com/office/powerpoint/2010/main" val="4338350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6 spells</a:t>
            </a:r>
          </a:p>
        </p:txBody>
      </p:sp>
      <p:pic>
        <p:nvPicPr>
          <p:cNvPr id="5" name="Content Placeholder 4">
            <a:extLst>
              <a:ext uri="{FF2B5EF4-FFF2-40B4-BE49-F238E27FC236}">
                <a16:creationId xmlns:a16="http://schemas.microsoft.com/office/drawing/2014/main" id="{53426649-2765-E04B-8054-61EB051F172C}"/>
              </a:ext>
            </a:extLst>
          </p:cNvPr>
          <p:cNvPicPr>
            <a:picLocks noGrp="1" noChangeAspect="1"/>
          </p:cNvPicPr>
          <p:nvPr>
            <p:ph idx="1"/>
          </p:nvPr>
        </p:nvPicPr>
        <p:blipFill>
          <a:blip r:embed="rId2"/>
          <a:stretch>
            <a:fillRect/>
          </a:stretch>
        </p:blipFill>
        <p:spPr>
          <a:xfrm>
            <a:off x="838200" y="1690688"/>
            <a:ext cx="35433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DCE98DA-66D7-EA4E-9EC3-4749FFB93E25}"/>
              </a:ext>
            </a:extLst>
          </p:cNvPr>
          <p:cNvPicPr>
            <a:picLocks noChangeAspect="1"/>
          </p:cNvPicPr>
          <p:nvPr/>
        </p:nvPicPr>
        <p:blipFill>
          <a:blip r:embed="rId4"/>
          <a:stretch>
            <a:fillRect/>
          </a:stretch>
        </p:blipFill>
        <p:spPr>
          <a:xfrm>
            <a:off x="838200" y="2846388"/>
            <a:ext cx="3937000" cy="1193800"/>
          </a:xfrm>
          <a:prstGeom prst="rect">
            <a:avLst/>
          </a:prstGeom>
        </p:spPr>
      </p:pic>
    </p:spTree>
    <p:extLst>
      <p:ext uri="{BB962C8B-B14F-4D97-AF65-F5344CB8AC3E}">
        <p14:creationId xmlns:p14="http://schemas.microsoft.com/office/powerpoint/2010/main" val="42463764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29BB9-DB8F-0D48-9FAC-71ECA3E79EBF}"/>
              </a:ext>
            </a:extLst>
          </p:cNvPr>
          <p:cNvSpPr>
            <a:spLocks noGrp="1"/>
          </p:cNvSpPr>
          <p:nvPr>
            <p:ph type="title"/>
          </p:nvPr>
        </p:nvSpPr>
        <p:spPr/>
        <p:txBody>
          <a:bodyPr/>
          <a:lstStyle/>
          <a:p>
            <a:r>
              <a:rPr lang="en-US" dirty="0"/>
              <a:t>Divination</a:t>
            </a:r>
          </a:p>
        </p:txBody>
      </p:sp>
      <p:sp>
        <p:nvSpPr>
          <p:cNvPr id="3" name="Content Placeholder 2">
            <a:extLst>
              <a:ext uri="{FF2B5EF4-FFF2-40B4-BE49-F238E27FC236}">
                <a16:creationId xmlns:a16="http://schemas.microsoft.com/office/drawing/2014/main" id="{BCF3DEFC-5404-E94B-99AB-2DB47D6485E3}"/>
              </a:ext>
            </a:extLst>
          </p:cNvPr>
          <p:cNvSpPr>
            <a:spLocks noGrp="1"/>
          </p:cNvSpPr>
          <p:nvPr>
            <p:ph idx="1"/>
          </p:nvPr>
        </p:nvSpPr>
        <p:spPr/>
        <p:txBody>
          <a:bodyPr>
            <a:normAutofit fontScale="77500" lnSpcReduction="20000"/>
          </a:bodyPr>
          <a:lstStyle/>
          <a:p>
            <a:r>
              <a:rPr lang="en-US" dirty="0"/>
              <a:t>At levels, any divination spell with a duration longer than instantaneous or an action, </a:t>
            </a:r>
            <a:r>
              <a:rPr lang="en-US" dirty="0" err="1"/>
              <a:t>etc</a:t>
            </a:r>
            <a:r>
              <a:rPr lang="en-US" dirty="0"/>
              <a:t>, or with a concentration component is extended to duration*(level in Divination)^(1+(level in Divination)/(1+ln(level in Divination)^4/(1+.05*(level in Divination)^2)))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 </a:t>
            </a:r>
          </a:p>
          <a:p>
            <a:r>
              <a:rPr lang="en-US" dirty="0"/>
              <a:t>At level 5, you can choose one divination spell that, if you have the components for it, you can cast subconsciously once per day. Only at the gaining of each level after 5, can you change which spell that is. The spell is cast as if using a spell slot of your level in Divination.</a:t>
            </a:r>
          </a:p>
          <a:p>
            <a:r>
              <a:rPr lang="en-US" dirty="0"/>
              <a:t>At level 6, you can cast telepathic bond subconsciously with any willing person within 30 ft of anywhere you can see from.</a:t>
            </a:r>
          </a:p>
        </p:txBody>
      </p:sp>
      <p:sp>
        <p:nvSpPr>
          <p:cNvPr id="4" name="TextBox 3">
            <a:extLst>
              <a:ext uri="{FF2B5EF4-FFF2-40B4-BE49-F238E27FC236}">
                <a16:creationId xmlns:a16="http://schemas.microsoft.com/office/drawing/2014/main" id="{57AF3F40-D854-9A46-A624-F82F855FFAD1}"/>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67943100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6 spells (Clerics only) </a:t>
            </a:r>
          </a:p>
        </p:txBody>
      </p:sp>
      <p:pic>
        <p:nvPicPr>
          <p:cNvPr id="5" name="Content Placeholder 4">
            <a:extLst>
              <a:ext uri="{FF2B5EF4-FFF2-40B4-BE49-F238E27FC236}">
                <a16:creationId xmlns:a16="http://schemas.microsoft.com/office/drawing/2014/main" id="{5B9E5DBE-FE63-AB46-A923-927D1987ED53}"/>
              </a:ext>
            </a:extLst>
          </p:cNvPr>
          <p:cNvPicPr>
            <a:picLocks noGrp="1" noChangeAspect="1"/>
          </p:cNvPicPr>
          <p:nvPr>
            <p:ph idx="1"/>
          </p:nvPr>
        </p:nvPicPr>
        <p:blipFill>
          <a:blip r:embed="rId2"/>
          <a:stretch>
            <a:fillRect/>
          </a:stretch>
        </p:blipFill>
        <p:spPr>
          <a:xfrm>
            <a:off x="838200" y="1690688"/>
            <a:ext cx="39243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0D3DD4A-567E-8445-98DF-AA3EFFEB4927}"/>
              </a:ext>
            </a:extLst>
          </p:cNvPr>
          <p:cNvPicPr>
            <a:picLocks noChangeAspect="1"/>
          </p:cNvPicPr>
          <p:nvPr/>
        </p:nvPicPr>
        <p:blipFill>
          <a:blip r:embed="rId4"/>
          <a:stretch>
            <a:fillRect/>
          </a:stretch>
        </p:blipFill>
        <p:spPr>
          <a:xfrm>
            <a:off x="838200" y="3016251"/>
            <a:ext cx="3937000" cy="1206500"/>
          </a:xfrm>
          <a:prstGeom prst="rect">
            <a:avLst/>
          </a:prstGeom>
        </p:spPr>
      </p:pic>
      <p:pic>
        <p:nvPicPr>
          <p:cNvPr id="7" name="Picture 6">
            <a:extLst>
              <a:ext uri="{FF2B5EF4-FFF2-40B4-BE49-F238E27FC236}">
                <a16:creationId xmlns:a16="http://schemas.microsoft.com/office/drawing/2014/main" id="{6A9A3E8C-386A-E945-84B4-C93DCADC64E8}"/>
              </a:ext>
            </a:extLst>
          </p:cNvPr>
          <p:cNvPicPr>
            <a:picLocks noChangeAspect="1"/>
          </p:cNvPicPr>
          <p:nvPr/>
        </p:nvPicPr>
        <p:blipFill>
          <a:blip r:embed="rId5"/>
          <a:stretch>
            <a:fillRect/>
          </a:stretch>
        </p:blipFill>
        <p:spPr>
          <a:xfrm>
            <a:off x="812800" y="4222751"/>
            <a:ext cx="3949700" cy="1181100"/>
          </a:xfrm>
          <a:prstGeom prst="rect">
            <a:avLst/>
          </a:prstGeom>
        </p:spPr>
      </p:pic>
      <p:pic>
        <p:nvPicPr>
          <p:cNvPr id="8" name="Picture 7">
            <a:extLst>
              <a:ext uri="{FF2B5EF4-FFF2-40B4-BE49-F238E27FC236}">
                <a16:creationId xmlns:a16="http://schemas.microsoft.com/office/drawing/2014/main" id="{ED43398C-83EA-3A40-BEE0-FA3B885CC536}"/>
              </a:ext>
            </a:extLst>
          </p:cNvPr>
          <p:cNvPicPr>
            <a:picLocks noChangeAspect="1"/>
          </p:cNvPicPr>
          <p:nvPr/>
        </p:nvPicPr>
        <p:blipFill>
          <a:blip r:embed="rId6"/>
          <a:stretch>
            <a:fillRect/>
          </a:stretch>
        </p:blipFill>
        <p:spPr>
          <a:xfrm>
            <a:off x="812800" y="5416551"/>
            <a:ext cx="3530600" cy="1003300"/>
          </a:xfrm>
          <a:prstGeom prst="rect">
            <a:avLst/>
          </a:prstGeom>
        </p:spPr>
      </p:pic>
      <p:sp>
        <p:nvSpPr>
          <p:cNvPr id="9" name="TextBox 8">
            <a:extLst>
              <a:ext uri="{FF2B5EF4-FFF2-40B4-BE49-F238E27FC236}">
                <a16:creationId xmlns:a16="http://schemas.microsoft.com/office/drawing/2014/main" id="{D0C5E99D-8691-A24F-A10E-CD5832F3E0AE}"/>
              </a:ext>
            </a:extLst>
          </p:cNvPr>
          <p:cNvSpPr txBox="1"/>
          <p:nvPr/>
        </p:nvSpPr>
        <p:spPr>
          <a:xfrm>
            <a:off x="4572000" y="5873858"/>
            <a:ext cx="5080878" cy="369332"/>
          </a:xfrm>
          <a:prstGeom prst="rect">
            <a:avLst/>
          </a:prstGeom>
          <a:noFill/>
        </p:spPr>
        <p:txBody>
          <a:bodyPr wrap="none" rtlCol="0">
            <a:spAutoFit/>
          </a:bodyPr>
          <a:lstStyle/>
          <a:p>
            <a:r>
              <a:rPr lang="en-US" dirty="0"/>
              <a:t>Causes a </a:t>
            </a:r>
            <a:r>
              <a:rPr lang="en-US" dirty="0">
                <a:hlinkClick r:id="rId7" action="ppaction://hlinksldjump"/>
              </a:rPr>
              <a:t>Ring of Power </a:t>
            </a:r>
            <a:r>
              <a:rPr lang="en-US" dirty="0"/>
              <a:t>to fall off and be left behind.</a:t>
            </a:r>
          </a:p>
        </p:txBody>
      </p:sp>
      <p:pic>
        <p:nvPicPr>
          <p:cNvPr id="10" name="Picture 9">
            <a:extLst>
              <a:ext uri="{FF2B5EF4-FFF2-40B4-BE49-F238E27FC236}">
                <a16:creationId xmlns:a16="http://schemas.microsoft.com/office/drawing/2014/main" id="{9B8B9CC4-3E58-AA4B-B993-7E9477CAA87E}"/>
              </a:ext>
            </a:extLst>
          </p:cNvPr>
          <p:cNvPicPr>
            <a:picLocks noChangeAspect="1"/>
          </p:cNvPicPr>
          <p:nvPr/>
        </p:nvPicPr>
        <p:blipFill>
          <a:blip r:embed="rId8"/>
          <a:stretch>
            <a:fillRect/>
          </a:stretch>
        </p:blipFill>
        <p:spPr>
          <a:xfrm>
            <a:off x="4775200" y="1690688"/>
            <a:ext cx="3924300" cy="990600"/>
          </a:xfrm>
          <a:prstGeom prst="rect">
            <a:avLst/>
          </a:prstGeom>
        </p:spPr>
      </p:pic>
    </p:spTree>
    <p:extLst>
      <p:ext uri="{BB962C8B-B14F-4D97-AF65-F5344CB8AC3E}">
        <p14:creationId xmlns:p14="http://schemas.microsoft.com/office/powerpoint/2010/main" val="7911339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7 spells</a:t>
            </a:r>
          </a:p>
        </p:txBody>
      </p:sp>
      <p:pic>
        <p:nvPicPr>
          <p:cNvPr id="5" name="Content Placeholder 4">
            <a:extLst>
              <a:ext uri="{FF2B5EF4-FFF2-40B4-BE49-F238E27FC236}">
                <a16:creationId xmlns:a16="http://schemas.microsoft.com/office/drawing/2014/main" id="{2EA47ADB-C346-8E4A-9D75-34D4F5A38334}"/>
              </a:ext>
            </a:extLst>
          </p:cNvPr>
          <p:cNvPicPr>
            <a:picLocks noGrp="1" noChangeAspect="1"/>
          </p:cNvPicPr>
          <p:nvPr>
            <p:ph idx="1"/>
          </p:nvPr>
        </p:nvPicPr>
        <p:blipFill>
          <a:blip r:embed="rId2"/>
          <a:stretch>
            <a:fillRect/>
          </a:stretch>
        </p:blipFill>
        <p:spPr>
          <a:xfrm>
            <a:off x="838200" y="1690688"/>
            <a:ext cx="35560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680E6B4-AB40-C943-ADD3-9C816EA675EE}"/>
              </a:ext>
            </a:extLst>
          </p:cNvPr>
          <p:cNvPicPr>
            <a:picLocks noChangeAspect="1"/>
          </p:cNvPicPr>
          <p:nvPr/>
        </p:nvPicPr>
        <p:blipFill>
          <a:blip r:embed="rId4"/>
          <a:stretch>
            <a:fillRect/>
          </a:stretch>
        </p:blipFill>
        <p:spPr>
          <a:xfrm>
            <a:off x="838200" y="2884488"/>
            <a:ext cx="3937000" cy="1016000"/>
          </a:xfrm>
          <a:prstGeom prst="rect">
            <a:avLst/>
          </a:prstGeom>
        </p:spPr>
      </p:pic>
      <p:pic>
        <p:nvPicPr>
          <p:cNvPr id="7" name="Picture 6">
            <a:extLst>
              <a:ext uri="{FF2B5EF4-FFF2-40B4-BE49-F238E27FC236}">
                <a16:creationId xmlns:a16="http://schemas.microsoft.com/office/drawing/2014/main" id="{E9E3DD29-E614-B94E-9304-E56AA472107C}"/>
              </a:ext>
            </a:extLst>
          </p:cNvPr>
          <p:cNvPicPr>
            <a:picLocks noChangeAspect="1"/>
          </p:cNvPicPr>
          <p:nvPr/>
        </p:nvPicPr>
        <p:blipFill>
          <a:blip r:embed="rId5"/>
          <a:stretch>
            <a:fillRect/>
          </a:stretch>
        </p:blipFill>
        <p:spPr>
          <a:xfrm>
            <a:off x="838200" y="3900488"/>
            <a:ext cx="3911600" cy="977900"/>
          </a:xfrm>
          <a:prstGeom prst="rect">
            <a:avLst/>
          </a:prstGeom>
        </p:spPr>
      </p:pic>
      <p:sp>
        <p:nvSpPr>
          <p:cNvPr id="8" name="TextBox 7">
            <a:extLst>
              <a:ext uri="{FF2B5EF4-FFF2-40B4-BE49-F238E27FC236}">
                <a16:creationId xmlns:a16="http://schemas.microsoft.com/office/drawing/2014/main" id="{A3BC43AC-75B9-314C-88A5-3AA9DB11068E}"/>
              </a:ext>
            </a:extLst>
          </p:cNvPr>
          <p:cNvSpPr txBox="1"/>
          <p:nvPr/>
        </p:nvSpPr>
        <p:spPr>
          <a:xfrm>
            <a:off x="4775200" y="3900488"/>
            <a:ext cx="7214892" cy="923330"/>
          </a:xfrm>
          <a:prstGeom prst="rect">
            <a:avLst/>
          </a:prstGeom>
          <a:noFill/>
        </p:spPr>
        <p:txBody>
          <a:bodyPr wrap="square" rtlCol="0">
            <a:spAutoFit/>
          </a:bodyPr>
          <a:lstStyle/>
          <a:p>
            <a:r>
              <a:rPr lang="en-US" dirty="0"/>
              <a:t>You are guaranteed to be successful if you are looking at the place you want to teleport to at the same time as casting this spell (such as scrying or See All as a high-level diviner).</a:t>
            </a:r>
          </a:p>
        </p:txBody>
      </p:sp>
    </p:spTree>
    <p:extLst>
      <p:ext uri="{BB962C8B-B14F-4D97-AF65-F5344CB8AC3E}">
        <p14:creationId xmlns:p14="http://schemas.microsoft.com/office/powerpoint/2010/main" val="252641931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7 spells (Clerics only) </a:t>
            </a:r>
          </a:p>
        </p:txBody>
      </p:sp>
      <p:pic>
        <p:nvPicPr>
          <p:cNvPr id="5" name="Content Placeholder 4">
            <a:extLst>
              <a:ext uri="{FF2B5EF4-FFF2-40B4-BE49-F238E27FC236}">
                <a16:creationId xmlns:a16="http://schemas.microsoft.com/office/drawing/2014/main" id="{3AEA1064-4078-4541-8906-5AC7623476C2}"/>
              </a:ext>
            </a:extLst>
          </p:cNvPr>
          <p:cNvPicPr>
            <a:picLocks noGrp="1" noChangeAspect="1"/>
          </p:cNvPicPr>
          <p:nvPr>
            <p:ph idx="1"/>
          </p:nvPr>
        </p:nvPicPr>
        <p:blipFill>
          <a:blip r:embed="rId2"/>
          <a:stretch>
            <a:fillRect/>
          </a:stretch>
        </p:blipFill>
        <p:spPr>
          <a:xfrm>
            <a:off x="838200" y="1690688"/>
            <a:ext cx="39243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7796474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8 spells</a:t>
            </a:r>
          </a:p>
        </p:txBody>
      </p:sp>
      <p:pic>
        <p:nvPicPr>
          <p:cNvPr id="6" name="Content Placeholder 5">
            <a:extLst>
              <a:ext uri="{FF2B5EF4-FFF2-40B4-BE49-F238E27FC236}">
                <a16:creationId xmlns:a16="http://schemas.microsoft.com/office/drawing/2014/main" id="{063A9B92-3228-8A4F-808E-D1C37CB42F4B}"/>
              </a:ext>
            </a:extLst>
          </p:cNvPr>
          <p:cNvPicPr>
            <a:picLocks noGrp="1" noChangeAspect="1"/>
          </p:cNvPicPr>
          <p:nvPr>
            <p:ph idx="1"/>
          </p:nvPr>
        </p:nvPicPr>
        <p:blipFill>
          <a:blip r:embed="rId2"/>
          <a:stretch>
            <a:fillRect/>
          </a:stretch>
        </p:blipFill>
        <p:spPr>
          <a:xfrm>
            <a:off x="838200" y="1690688"/>
            <a:ext cx="3543300" cy="762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7" name="TextBox 6">
            <a:extLst>
              <a:ext uri="{FF2B5EF4-FFF2-40B4-BE49-F238E27FC236}">
                <a16:creationId xmlns:a16="http://schemas.microsoft.com/office/drawing/2014/main" id="{2F39166B-1927-B942-8E2A-BF38E948DFD1}"/>
              </a:ext>
            </a:extLst>
          </p:cNvPr>
          <p:cNvSpPr txBox="1"/>
          <p:nvPr/>
        </p:nvSpPr>
        <p:spPr>
          <a:xfrm>
            <a:off x="4381500" y="1702356"/>
            <a:ext cx="2216312" cy="369332"/>
          </a:xfrm>
          <a:prstGeom prst="rect">
            <a:avLst/>
          </a:prstGeom>
          <a:noFill/>
        </p:spPr>
        <p:txBody>
          <a:bodyPr wrap="none" rtlCol="0">
            <a:spAutoFit/>
          </a:bodyPr>
          <a:lstStyle/>
          <a:p>
            <a:r>
              <a:rPr lang="en-US" dirty="0"/>
              <a:t>Casting time: 1 action</a:t>
            </a:r>
          </a:p>
        </p:txBody>
      </p:sp>
      <p:pic>
        <p:nvPicPr>
          <p:cNvPr id="8" name="Picture 7">
            <a:extLst>
              <a:ext uri="{FF2B5EF4-FFF2-40B4-BE49-F238E27FC236}">
                <a16:creationId xmlns:a16="http://schemas.microsoft.com/office/drawing/2014/main" id="{5A8C4DC2-A1F1-B641-AAF2-9F6FF40C224F}"/>
              </a:ext>
            </a:extLst>
          </p:cNvPr>
          <p:cNvPicPr>
            <a:picLocks noChangeAspect="1"/>
          </p:cNvPicPr>
          <p:nvPr/>
        </p:nvPicPr>
        <p:blipFill>
          <a:blip r:embed="rId4"/>
          <a:stretch>
            <a:fillRect/>
          </a:stretch>
        </p:blipFill>
        <p:spPr>
          <a:xfrm>
            <a:off x="838200" y="2609851"/>
            <a:ext cx="3962400" cy="1168400"/>
          </a:xfrm>
          <a:prstGeom prst="rect">
            <a:avLst/>
          </a:prstGeom>
        </p:spPr>
      </p:pic>
    </p:spTree>
    <p:extLst>
      <p:ext uri="{BB962C8B-B14F-4D97-AF65-F5344CB8AC3E}">
        <p14:creationId xmlns:p14="http://schemas.microsoft.com/office/powerpoint/2010/main" val="141253115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8 spells (Clerics only) </a:t>
            </a:r>
          </a:p>
        </p:txBody>
      </p:sp>
      <p:pic>
        <p:nvPicPr>
          <p:cNvPr id="5" name="Content Placeholder 4">
            <a:extLst>
              <a:ext uri="{FF2B5EF4-FFF2-40B4-BE49-F238E27FC236}">
                <a16:creationId xmlns:a16="http://schemas.microsoft.com/office/drawing/2014/main" id="{F0402949-5E1D-C343-85A3-DC8850BBB003}"/>
              </a:ext>
            </a:extLst>
          </p:cNvPr>
          <p:cNvPicPr>
            <a:picLocks noGrp="1" noChangeAspect="1"/>
          </p:cNvPicPr>
          <p:nvPr>
            <p:ph idx="1"/>
          </p:nvPr>
        </p:nvPicPr>
        <p:blipFill>
          <a:blip r:embed="rId2"/>
          <a:stretch>
            <a:fillRect/>
          </a:stretch>
        </p:blipFill>
        <p:spPr>
          <a:xfrm>
            <a:off x="838200" y="1690688"/>
            <a:ext cx="39370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16661675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9 spells</a:t>
            </a:r>
          </a:p>
        </p:txBody>
      </p:sp>
      <p:pic>
        <p:nvPicPr>
          <p:cNvPr id="5" name="Content Placeholder 4">
            <a:extLst>
              <a:ext uri="{FF2B5EF4-FFF2-40B4-BE49-F238E27FC236}">
                <a16:creationId xmlns:a16="http://schemas.microsoft.com/office/drawing/2014/main" id="{89FE3035-4122-4049-A222-FAAF3FF429D5}"/>
              </a:ext>
            </a:extLst>
          </p:cNvPr>
          <p:cNvPicPr>
            <a:picLocks noGrp="1" noChangeAspect="1"/>
          </p:cNvPicPr>
          <p:nvPr>
            <p:ph idx="1"/>
          </p:nvPr>
        </p:nvPicPr>
        <p:blipFill>
          <a:blip r:embed="rId2"/>
          <a:stretch>
            <a:fillRect/>
          </a:stretch>
        </p:blipFill>
        <p:spPr>
          <a:xfrm>
            <a:off x="838200" y="1690688"/>
            <a:ext cx="39370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51003484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9 spells (Clerics only) </a:t>
            </a:r>
          </a:p>
        </p:txBody>
      </p:sp>
      <p:pic>
        <p:nvPicPr>
          <p:cNvPr id="5" name="Content Placeholder 4">
            <a:extLst>
              <a:ext uri="{FF2B5EF4-FFF2-40B4-BE49-F238E27FC236}">
                <a16:creationId xmlns:a16="http://schemas.microsoft.com/office/drawing/2014/main" id="{99DFAF1A-FC3E-2E42-83A7-3C0201066C31}"/>
              </a:ext>
            </a:extLst>
          </p:cNvPr>
          <p:cNvPicPr>
            <a:picLocks noGrp="1" noChangeAspect="1"/>
          </p:cNvPicPr>
          <p:nvPr>
            <p:ph idx="1"/>
          </p:nvPr>
        </p:nvPicPr>
        <p:blipFill>
          <a:blip r:embed="rId2"/>
          <a:stretch>
            <a:fillRect/>
          </a:stretch>
        </p:blipFill>
        <p:spPr>
          <a:xfrm>
            <a:off x="838200" y="1690688"/>
            <a:ext cx="39243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60958880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10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55000" lnSpcReduction="20000"/>
          </a:bodyPr>
          <a:lstStyle/>
          <a:p>
            <a:pPr marL="0" indent="0">
              <a:buNone/>
            </a:pPr>
            <a:r>
              <a:rPr lang="en-US" dirty="0"/>
              <a:t>Hold Concentration (AKA “Create </a:t>
            </a:r>
            <a:r>
              <a:rPr lang="en-US" dirty="0" err="1"/>
              <a:t>Mythalar</a:t>
            </a:r>
            <a:r>
              <a:rPr lang="en-US" dirty="0"/>
              <a:t>”) (V S M)</a:t>
            </a:r>
          </a:p>
          <a:p>
            <a:pPr marL="0" indent="0">
              <a:buNone/>
            </a:pPr>
            <a:r>
              <a:rPr lang="en-US" dirty="0"/>
              <a:t>Components: A perfect diamond that looks externally like the caster wearing a robe, holding his staff in one hand and book in the other without considering the hair or any detail smaller than a human eye could perceive.</a:t>
            </a:r>
          </a:p>
          <a:p>
            <a:pPr marL="0" indent="0">
              <a:buNone/>
            </a:pPr>
            <a:r>
              <a:rPr lang="en-US" dirty="0"/>
              <a:t>Duration: Concentration (thus you need to twin it indefinitely in order to let it hold itself and others) with no other timing (thus preventing the features of the </a:t>
            </a:r>
            <a:r>
              <a:rPr lang="en-US" dirty="0">
                <a:hlinkClick r:id="rId2" action="ppaction://hlinksldjump"/>
              </a:rPr>
              <a:t>School of Conjuration’s </a:t>
            </a:r>
            <a:r>
              <a:rPr lang="en-US" dirty="0"/>
              <a:t>spell extension from kicking in).</a:t>
            </a:r>
          </a:p>
          <a:p>
            <a:pPr marL="0" indent="0">
              <a:buNone/>
            </a:pPr>
            <a:r>
              <a:rPr lang="en-US" dirty="0"/>
              <a:t>Casting time: instantaneous</a:t>
            </a:r>
          </a:p>
          <a:p>
            <a:pPr marL="0" indent="0">
              <a:buNone/>
            </a:pPr>
            <a:r>
              <a:rPr lang="en-US" dirty="0"/>
              <a:t>This spell holds the concentration for another spell cast by someone else (unless it is twinned with the Control Spell spell going through it).</a:t>
            </a:r>
          </a:p>
          <a:p>
            <a:pPr marL="0" indent="0">
              <a:buNone/>
            </a:pPr>
            <a:r>
              <a:rPr lang="en-US" dirty="0"/>
              <a:t>To Create a </a:t>
            </a:r>
            <a:r>
              <a:rPr lang="en-US" dirty="0" err="1"/>
              <a:t>Mythalar</a:t>
            </a:r>
            <a:r>
              <a:rPr lang="en-US" dirty="0"/>
              <a:t> you need:</a:t>
            </a:r>
          </a:p>
          <a:p>
            <a:pPr marL="0" indent="0">
              <a:buNone/>
            </a:pPr>
            <a:r>
              <a:rPr lang="en-US" dirty="0"/>
              <a:t>A wizard casting </a:t>
            </a:r>
            <a:r>
              <a:rPr lang="en-US" dirty="0">
                <a:hlinkClick r:id="rId3" action="ppaction://hlinksldjump"/>
              </a:rPr>
              <a:t>Find Spell </a:t>
            </a:r>
            <a:r>
              <a:rPr lang="en-US" dirty="0"/>
              <a:t>(10</a:t>
            </a:r>
            <a:r>
              <a:rPr lang="en-US" baseline="30000" dirty="0"/>
              <a:t>th</a:t>
            </a:r>
            <a:r>
              <a:rPr lang="en-US" dirty="0"/>
              <a:t> level divination), 10 wizards casting </a:t>
            </a:r>
            <a:r>
              <a:rPr lang="en-US" dirty="0">
                <a:hlinkClick r:id="rId4" action="ppaction://hlinksldjump"/>
              </a:rPr>
              <a:t>Twin Spell </a:t>
            </a:r>
            <a:r>
              <a:rPr lang="en-US" dirty="0"/>
              <a:t>(10</a:t>
            </a:r>
            <a:r>
              <a:rPr lang="en-US" baseline="30000" dirty="0"/>
              <a:t>th</a:t>
            </a:r>
            <a:r>
              <a:rPr lang="en-US" dirty="0"/>
              <a:t> level transmutation) {such that 2 cast it on the casting of two others, one of whom is using his own twin-casted casting of the spell to cast it on the two casting on them so that the original casts actually reached 4 of the casts of the Twin Spell spell creating, on net, 7 casts of the spell outward, two of which twin the last two casts of Twin Spell to get 13 casts}, a wizard casting </a:t>
            </a:r>
            <a:r>
              <a:rPr lang="en-US" dirty="0">
                <a:hlinkClick r:id="rId5" action="ppaction://hlinksldjump"/>
              </a:rPr>
              <a:t>Control Spell </a:t>
            </a:r>
            <a:r>
              <a:rPr lang="en-US" dirty="0"/>
              <a:t>(10</a:t>
            </a:r>
            <a:r>
              <a:rPr lang="en-US" baseline="30000" dirty="0"/>
              <a:t>th</a:t>
            </a:r>
            <a:r>
              <a:rPr lang="en-US" dirty="0"/>
              <a:t> level Enchantment) {which goes outward through the casts of Twin Spell to use Find Spell to recast up to 11 spells twice, 1 Find Spell, 10 Twin Spells, 1 Control Spell, 1 Hold Concentration all over again}.</a:t>
            </a:r>
          </a:p>
          <a:p>
            <a:pPr marL="0" indent="0">
              <a:buNone/>
            </a:pPr>
            <a:r>
              <a:rPr lang="en-US" dirty="0"/>
              <a:t>To avoid just anyone using the </a:t>
            </a:r>
            <a:r>
              <a:rPr lang="en-US" dirty="0" err="1"/>
              <a:t>Mythalar</a:t>
            </a:r>
            <a:r>
              <a:rPr lang="en-US" dirty="0"/>
              <a:t>, you will want to place a </a:t>
            </a:r>
            <a:r>
              <a:rPr lang="en-US" dirty="0">
                <a:hlinkClick r:id="rId6" action="ppaction://hlinksldjump"/>
              </a:rPr>
              <a:t>Simulacrum</a:t>
            </a:r>
            <a:r>
              <a:rPr lang="en-US" dirty="0"/>
              <a:t> near the diamond in order to cast </a:t>
            </a:r>
            <a:r>
              <a:rPr lang="en-US" dirty="0">
                <a:hlinkClick r:id="rId7" action="ppaction://hlinksldjump"/>
              </a:rPr>
              <a:t>Globe of Invulnerability </a:t>
            </a:r>
            <a:r>
              <a:rPr lang="en-US" dirty="0"/>
              <a:t>such that the Globe then gets continuously recast by the new casts of Find Spell through Hold Concentration thus severing the recasting from anyone using a Spell other than Move Mountain on it or the person whom the Simulacrum obeys.</a:t>
            </a:r>
          </a:p>
          <a:p>
            <a:pPr marL="0" indent="0">
              <a:buNone/>
            </a:pPr>
            <a:r>
              <a:rPr lang="en-US" dirty="0"/>
              <a:t>The </a:t>
            </a:r>
            <a:r>
              <a:rPr lang="en-US" dirty="0" err="1"/>
              <a:t>Mythalar</a:t>
            </a:r>
            <a:r>
              <a:rPr lang="en-US" dirty="0"/>
              <a:t>, if not inside a </a:t>
            </a:r>
            <a:r>
              <a:rPr lang="en-US" dirty="0">
                <a:hlinkClick r:id="rId8" action="ppaction://hlinksldjump"/>
              </a:rPr>
              <a:t>Protection of City</a:t>
            </a:r>
            <a:r>
              <a:rPr lang="en-US" dirty="0"/>
              <a:t>, will be shunted away from the creation of a </a:t>
            </a:r>
            <a:r>
              <a:rPr lang="en-US" dirty="0">
                <a:hlinkClick r:id="rId9" action="ppaction://hlinksldjump"/>
              </a:rPr>
              <a:t>Magic Volcano </a:t>
            </a:r>
            <a:r>
              <a:rPr lang="en-US" dirty="0"/>
              <a:t>if the site of creation is within 10 miles of it.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0" action="ppaction://hlinksldjump"/>
              </a:rPr>
              <a:t>Menu</a:t>
            </a:r>
            <a:endParaRPr lang="en-US" dirty="0"/>
          </a:p>
        </p:txBody>
      </p:sp>
    </p:spTree>
    <p:extLst>
      <p:ext uri="{BB962C8B-B14F-4D97-AF65-F5344CB8AC3E}">
        <p14:creationId xmlns:p14="http://schemas.microsoft.com/office/powerpoint/2010/main" val="35925694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11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402957" y="1336430"/>
            <a:ext cx="11608230" cy="5079867"/>
          </a:xfrm>
        </p:spPr>
        <p:txBody>
          <a:bodyPr>
            <a:normAutofit fontScale="47500" lnSpcReduction="20000"/>
          </a:bodyPr>
          <a:lstStyle/>
          <a:p>
            <a:pPr marL="0" indent="0">
              <a:buNone/>
            </a:pPr>
            <a:r>
              <a:rPr lang="en-US" dirty="0"/>
              <a:t>Build Up Mountain (AKA “1/2 of Create Magic Volcano”) (V S M)</a:t>
            </a:r>
          </a:p>
          <a:p>
            <a:pPr marL="0" indent="0">
              <a:buNone/>
            </a:pPr>
            <a:r>
              <a:rPr lang="en-US" dirty="0"/>
              <a:t>Components: A </a:t>
            </a:r>
            <a:r>
              <a:rPr lang="en-US" dirty="0">
                <a:hlinkClick r:id="rId2" action="ppaction://hlinksldjump"/>
              </a:rPr>
              <a:t>Mythalar</a:t>
            </a:r>
            <a:r>
              <a:rPr lang="en-US" dirty="0"/>
              <a:t>, an area of contiguous, compact silicate rock having at least 2 </a:t>
            </a:r>
            <a:r>
              <a:rPr lang="en-US" dirty="0" err="1"/>
              <a:t>Everests</a:t>
            </a:r>
            <a:r>
              <a:rPr lang="en-US" dirty="0"/>
              <a:t> worth of rock contiguous within 1 ft of the surface on which you are standing and with where you placed the </a:t>
            </a:r>
            <a:r>
              <a:rPr lang="en-US" dirty="0" err="1"/>
              <a:t>Mythalar</a:t>
            </a:r>
            <a:r>
              <a:rPr lang="en-US" dirty="0"/>
              <a:t>, which may not be closer than 10 miles from the nearest </a:t>
            </a:r>
            <a:r>
              <a:rPr lang="en-US" dirty="0">
                <a:hlinkClick r:id="rId3" action="ppaction://hlinksldjump"/>
              </a:rPr>
              <a:t>Protection of City </a:t>
            </a:r>
            <a:r>
              <a:rPr lang="en-US" dirty="0"/>
              <a:t>or other Magic Volcano (i.e. can’t be in a Protection of City), 100000 experience points. The </a:t>
            </a:r>
            <a:r>
              <a:rPr lang="en-US" dirty="0" err="1"/>
              <a:t>Mythalar</a:t>
            </a:r>
            <a:r>
              <a:rPr lang="en-US" dirty="0"/>
              <a:t> and experience points are consumed on the successful cast of the spell.</a:t>
            </a:r>
          </a:p>
          <a:p>
            <a:pPr marL="0" indent="0">
              <a:buNone/>
            </a:pPr>
            <a:r>
              <a:rPr lang="en-US" dirty="0"/>
              <a:t>Duration: Until destroyed by damage from </a:t>
            </a:r>
            <a:r>
              <a:rPr lang="en-US" dirty="0">
                <a:hlinkClick r:id="rId4" action="ppaction://hlinksldjump"/>
              </a:rPr>
              <a:t>Meteor Swarms </a:t>
            </a:r>
            <a:r>
              <a:rPr lang="en-US" dirty="0"/>
              <a:t>and </a:t>
            </a:r>
            <a:r>
              <a:rPr lang="en-US" dirty="0">
                <a:hlinkClick r:id="rId5" action="ppaction://hlinksldjump"/>
              </a:rPr>
              <a:t>Earthquakes</a:t>
            </a:r>
            <a:r>
              <a:rPr lang="en-US" dirty="0"/>
              <a:t> to (intelligence of the people involved in casting </a:t>
            </a:r>
            <a:r>
              <a:rPr lang="en-US" dirty="0" err="1"/>
              <a:t>it+intelligence</a:t>
            </a:r>
            <a:r>
              <a:rPr lang="en-US" dirty="0"/>
              <a:t> of people casting Fire Up Mountain if cast at the same time)^2 hp with an intelligence saving throw for the mountain by the combined intelligence of as many of the casters as are still within 1 mile of it and of the simulacrum contained in the </a:t>
            </a:r>
            <a:r>
              <a:rPr lang="en-US" dirty="0" err="1"/>
              <a:t>Mythalar</a:t>
            </a:r>
            <a:r>
              <a:rPr lang="en-US" dirty="0"/>
              <a:t> within the mountain that is at that point can only use its power on maintaining the mountain (there must be a simulacrum casting a Globe of Invulnerability within the </a:t>
            </a:r>
            <a:r>
              <a:rPr lang="en-US" dirty="0" err="1"/>
              <a:t>Mythalar</a:t>
            </a:r>
            <a:r>
              <a:rPr lang="en-US" dirty="0"/>
              <a:t> to prevent the mountain from being destroyed by the casting of another spell on the spell list given to the </a:t>
            </a:r>
            <a:r>
              <a:rPr lang="en-US" dirty="0">
                <a:hlinkClick r:id="rId6" action="ppaction://hlinksldjump"/>
              </a:rPr>
              <a:t>Find Spell </a:t>
            </a:r>
            <a:r>
              <a:rPr lang="en-US" dirty="0"/>
              <a:t>spell within 1 mile of the </a:t>
            </a:r>
            <a:r>
              <a:rPr lang="en-US" dirty="0" err="1"/>
              <a:t>Mythalar</a:t>
            </a:r>
            <a:r>
              <a:rPr lang="en-US" dirty="0"/>
              <a:t> (taking away just enough concentration for it to collapse)).</a:t>
            </a:r>
          </a:p>
          <a:p>
            <a:pPr marL="0" indent="0">
              <a:buNone/>
            </a:pPr>
            <a:r>
              <a:rPr lang="en-US" dirty="0"/>
              <a:t>Casting time: 10 days, 8 hours of continuous casting each day with no more than 16 hours between the end of one casting and the beginning of the next 8 hours of casting. Every two hours a caster is casting without being given another 2000 calories of food makes them take 1 level of exhaustion. All casters, and only those casters, who were there for the very beginning of casting must be there for every point in the casting process for success.</a:t>
            </a:r>
          </a:p>
          <a:p>
            <a:pPr marL="0" indent="0">
              <a:buNone/>
            </a:pPr>
            <a:r>
              <a:rPr lang="en-US" dirty="0"/>
              <a:t>Range: 1 mile to where the </a:t>
            </a:r>
            <a:r>
              <a:rPr lang="en-US" dirty="0" err="1"/>
              <a:t>Mythalar</a:t>
            </a:r>
            <a:r>
              <a:rPr lang="en-US" dirty="0"/>
              <a:t> was.</a:t>
            </a:r>
          </a:p>
          <a:p>
            <a:pPr marL="0" indent="0">
              <a:buNone/>
            </a:pPr>
            <a:r>
              <a:rPr lang="en-US" dirty="0"/>
              <a:t>This spell used without Fire Up Mountain just creates a peak in the land 10000 ft above the ground where the </a:t>
            </a:r>
            <a:r>
              <a:rPr lang="en-US" dirty="0" err="1"/>
              <a:t>Mythalar</a:t>
            </a:r>
            <a:r>
              <a:rPr lang="en-US" dirty="0"/>
              <a:t> used to be at the beginning of casting.</a:t>
            </a:r>
          </a:p>
          <a:p>
            <a:pPr marL="0" indent="0">
              <a:buNone/>
            </a:pPr>
            <a:r>
              <a:rPr lang="en-US" dirty="0"/>
              <a:t>When the casting time of this spell is completely in sync with the casting of </a:t>
            </a:r>
            <a:r>
              <a:rPr lang="en-US" dirty="0">
                <a:hlinkClick r:id="rId7" action="ppaction://hlinksldjump"/>
              </a:rPr>
              <a:t>Fire Up Mountain</a:t>
            </a:r>
            <a:r>
              <a:rPr lang="en-US" dirty="0"/>
              <a:t>, a Magic Volcano is created at the end, which is a necessary component of </a:t>
            </a:r>
            <a:r>
              <a:rPr lang="en-US" dirty="0">
                <a:hlinkClick r:id="rId8" action="ppaction://hlinksldjump"/>
              </a:rPr>
              <a:t>Make Ring of Power </a:t>
            </a:r>
            <a:r>
              <a:rPr lang="en-US" dirty="0"/>
              <a:t>(11</a:t>
            </a:r>
            <a:r>
              <a:rPr lang="en-US" baseline="30000" dirty="0"/>
              <a:t>th</a:t>
            </a:r>
            <a:r>
              <a:rPr lang="en-US" dirty="0"/>
              <a:t> level Transmutation), </a:t>
            </a:r>
            <a:r>
              <a:rPr lang="en-US" dirty="0">
                <a:hlinkClick r:id="rId9" action="ppaction://hlinksldjump"/>
              </a:rPr>
              <a:t>See Rings of Power </a:t>
            </a:r>
            <a:r>
              <a:rPr lang="en-US" dirty="0"/>
              <a:t>(11</a:t>
            </a:r>
            <a:r>
              <a:rPr lang="en-US" baseline="30000" dirty="0"/>
              <a:t>th</a:t>
            </a:r>
            <a:r>
              <a:rPr lang="en-US" dirty="0"/>
              <a:t> level Divination, requires casting at the same time as casting Make Ring of Power to the same ring), </a:t>
            </a:r>
            <a:r>
              <a:rPr lang="en-US" dirty="0">
                <a:hlinkClick r:id="rId10" action="ppaction://hlinksldjump"/>
              </a:rPr>
              <a:t>Control Rings of Power </a:t>
            </a:r>
            <a:r>
              <a:rPr lang="en-US" dirty="0"/>
              <a:t>(11</a:t>
            </a:r>
            <a:r>
              <a:rPr lang="en-US" baseline="30000" dirty="0"/>
              <a:t>th</a:t>
            </a:r>
            <a:r>
              <a:rPr lang="en-US" dirty="0"/>
              <a:t> level Enchantment, requires casting at the same time as casting Make Ring of Power to the same ring), </a:t>
            </a:r>
            <a:r>
              <a:rPr lang="en-US" dirty="0">
                <a:hlinkClick r:id="rId11" action="ppaction://hlinksldjump"/>
              </a:rPr>
              <a:t>Darken Planet </a:t>
            </a:r>
            <a:r>
              <a:rPr lang="en-US" dirty="0"/>
              <a:t>(10</a:t>
            </a:r>
            <a:r>
              <a:rPr lang="en-US" baseline="30000" dirty="0"/>
              <a:t>th</a:t>
            </a:r>
            <a:r>
              <a:rPr lang="en-US" dirty="0"/>
              <a:t> level Illusion), </a:t>
            </a:r>
            <a:r>
              <a:rPr lang="en-US" dirty="0">
                <a:hlinkClick r:id="rId12" action="ppaction://hlinksldjump"/>
              </a:rPr>
              <a:t>Poison Planet </a:t>
            </a:r>
            <a:r>
              <a:rPr lang="en-US" dirty="0"/>
              <a:t>(11</a:t>
            </a:r>
            <a:r>
              <a:rPr lang="en-US" baseline="30000" dirty="0"/>
              <a:t>th</a:t>
            </a:r>
            <a:r>
              <a:rPr lang="en-US" dirty="0"/>
              <a:t> level Necromancy), or of course to destroy a Ring. </a:t>
            </a:r>
          </a:p>
          <a:p>
            <a:pPr marL="0" indent="0">
              <a:buNone/>
            </a:pPr>
            <a:r>
              <a:rPr lang="en-US" dirty="0"/>
              <a:t>Any person in sight of the lava of a Magic Volcano takes 1d4 fire damage both the first time they see it and every 10 minutes of seeing it consecutively (the casting of the above spells requires each caster to be directly above the lava telekinetically). Any object other than pure Tungsten, the rock used to make the volcano, or pure Diamond takes infinite damage of every type when it touches the lava except for how the </a:t>
            </a:r>
            <a:r>
              <a:rPr lang="en-US" dirty="0" err="1"/>
              <a:t>tonge</a:t>
            </a:r>
            <a:r>
              <a:rPr lang="en-US" dirty="0"/>
              <a:t> of lava drawn up by Control Water for making a Ring of Power is usable in that way.</a:t>
            </a:r>
          </a:p>
          <a:p>
            <a:pPr marL="0" indent="0">
              <a:buNone/>
            </a:pPr>
            <a:r>
              <a:rPr lang="en-US" dirty="0"/>
              <a:t>However, the main effect you can use after making a Magic Volcano is that the person designated by the rest of the casters (or his designees in a line of succession after each dies) to launch the equivalent of a 9</a:t>
            </a:r>
            <a:r>
              <a:rPr lang="en-US" baseline="30000" dirty="0"/>
              <a:t>th</a:t>
            </a:r>
            <a:r>
              <a:rPr lang="en-US" dirty="0"/>
              <a:t> level cast of Meteor Swarm anywhere in the world once per day. This use case can be blocked by spells similar to </a:t>
            </a:r>
            <a:r>
              <a:rPr lang="en-US" dirty="0">
                <a:hlinkClick r:id="rId13" action="ppaction://hlinksldjump"/>
              </a:rPr>
              <a:t>Globe of Invulnerability</a:t>
            </a:r>
            <a:r>
              <a:rPr lang="en-US" dirty="0"/>
              <a:t>, </a:t>
            </a:r>
            <a:r>
              <a:rPr lang="en-US" dirty="0">
                <a:hlinkClick r:id="rId3" action="ppaction://hlinksldjump"/>
              </a:rPr>
              <a:t>Protection of City </a:t>
            </a:r>
            <a:r>
              <a:rPr lang="en-US" dirty="0"/>
              <a:t>or Force Wall being placed into the path of a given “meteor”, which can be done at the last minute by casters who see the meteor coming in at 8 km/s.</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4" action="ppaction://hlinksldjump"/>
              </a:rPr>
              <a:t>Menu</a:t>
            </a:r>
            <a:endParaRPr lang="en-US" dirty="0"/>
          </a:p>
        </p:txBody>
      </p:sp>
    </p:spTree>
    <p:extLst>
      <p:ext uri="{BB962C8B-B14F-4D97-AF65-F5344CB8AC3E}">
        <p14:creationId xmlns:p14="http://schemas.microsoft.com/office/powerpoint/2010/main" val="160421023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12 spells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402957" y="1336430"/>
            <a:ext cx="11608230" cy="5079867"/>
          </a:xfrm>
        </p:spPr>
        <p:txBody>
          <a:bodyPr>
            <a:normAutofit fontScale="70000" lnSpcReduction="20000"/>
          </a:bodyPr>
          <a:lstStyle/>
          <a:p>
            <a:pPr marL="0" indent="0">
              <a:buNone/>
            </a:pPr>
            <a:r>
              <a:rPr lang="en-US" dirty="0"/>
              <a:t>Create Asteroid (Must have physically touched a natural silicate-rock object in deep space that is smaller than Pluto is at some point, A </a:t>
            </a:r>
            <a:r>
              <a:rPr lang="en-US" dirty="0">
                <a:hlinkClick r:id="rId2" action="ppaction://hlinksldjump"/>
              </a:rPr>
              <a:t>Ring of Power</a:t>
            </a:r>
            <a:r>
              <a:rPr lang="en-US" dirty="0"/>
              <a:t>, 50,000 experience points)</a:t>
            </a:r>
          </a:p>
          <a:p>
            <a:pPr marL="0" indent="0">
              <a:buNone/>
            </a:pPr>
            <a:r>
              <a:rPr lang="en-US" dirty="0"/>
              <a:t>Casting time: instantaneous</a:t>
            </a:r>
          </a:p>
          <a:p>
            <a:pPr marL="0" indent="0">
              <a:buNone/>
            </a:pPr>
            <a:r>
              <a:rPr lang="en-US" dirty="0"/>
              <a:t>Duration: indefinitely (can technically be </a:t>
            </a:r>
            <a:r>
              <a:rPr lang="en-US" dirty="0">
                <a:hlinkClick r:id="rId3" action="ppaction://hlinksldjump"/>
              </a:rPr>
              <a:t>vaporized</a:t>
            </a:r>
            <a:r>
              <a:rPr lang="en-US" dirty="0"/>
              <a:t>, just as other conjurations can)</a:t>
            </a:r>
          </a:p>
          <a:p>
            <a:pPr marL="0" indent="0">
              <a:buNone/>
            </a:pPr>
            <a:r>
              <a:rPr lang="en-US" dirty="0"/>
              <a:t>Range: touch</a:t>
            </a:r>
          </a:p>
          <a:p>
            <a:pPr marL="0" indent="0">
              <a:buNone/>
            </a:pPr>
            <a:r>
              <a:rPr lang="en-US" dirty="0"/>
              <a:t>You create an exact replica of a natural silicate-rock majority object less massive that Pluto that you have touched before in deep space (would have required taking off the protective equipment on your hand for one moment). This moves according to a trajectory determined by an initial speed set by you and the gravity of the objects around you. The fly speed component of </a:t>
            </a:r>
            <a:r>
              <a:rPr lang="en-US" dirty="0">
                <a:hlinkClick r:id="rId4" action="ppaction://hlinksldjump"/>
              </a:rPr>
              <a:t>conjuration</a:t>
            </a:r>
            <a:r>
              <a:rPr lang="en-US" dirty="0"/>
              <a:t>s doesn’t apply in outer space.</a:t>
            </a:r>
          </a:p>
          <a:p>
            <a:pPr marL="0" indent="0">
              <a:buNone/>
            </a:pPr>
            <a:r>
              <a:rPr lang="en-US" dirty="0"/>
              <a:t>Create Air (A Ring of Power, 50,000 experience points, being on an object that is not surrounded by air in deep space)</a:t>
            </a:r>
          </a:p>
          <a:p>
            <a:pPr marL="0" indent="0">
              <a:buNone/>
            </a:pPr>
            <a:r>
              <a:rPr lang="en-US" dirty="0"/>
              <a:t>Casting time: instantaneous</a:t>
            </a:r>
          </a:p>
          <a:p>
            <a:pPr marL="0" indent="0">
              <a:buNone/>
            </a:pPr>
            <a:r>
              <a:rPr lang="en-US" dirty="0"/>
              <a:t>Duration: indefinitely</a:t>
            </a:r>
          </a:p>
          <a:p>
            <a:pPr marL="0" indent="0">
              <a:buNone/>
            </a:pPr>
            <a:r>
              <a:rPr lang="en-US" dirty="0"/>
              <a:t>Range: touch</a:t>
            </a:r>
          </a:p>
          <a:p>
            <a:pPr marL="0" indent="0">
              <a:buNone/>
            </a:pPr>
            <a:r>
              <a:rPr lang="en-US" dirty="0"/>
              <a:t>You cover the object in a 100 mile thick layer of air like you are used to that will not be blown off normally. This air will continue to cover the gravitationally bound object even after it has been combined with another object, covering both if the other doesn’t have air around it.</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613362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76129-A2F0-9643-8170-0F3E5EFBDA16}"/>
              </a:ext>
            </a:extLst>
          </p:cNvPr>
          <p:cNvSpPr>
            <a:spLocks noGrp="1"/>
          </p:cNvSpPr>
          <p:nvPr>
            <p:ph type="title"/>
          </p:nvPr>
        </p:nvSpPr>
        <p:spPr/>
        <p:txBody>
          <a:bodyPr/>
          <a:lstStyle/>
          <a:p>
            <a:r>
              <a:rPr lang="en-US" dirty="0"/>
              <a:t>Enchantment</a:t>
            </a:r>
          </a:p>
        </p:txBody>
      </p:sp>
      <p:sp>
        <p:nvSpPr>
          <p:cNvPr id="3" name="Content Placeholder 2">
            <a:extLst>
              <a:ext uri="{FF2B5EF4-FFF2-40B4-BE49-F238E27FC236}">
                <a16:creationId xmlns:a16="http://schemas.microsoft.com/office/drawing/2014/main" id="{711BD6F7-D9EC-E242-87BB-C256167F2349}"/>
              </a:ext>
            </a:extLst>
          </p:cNvPr>
          <p:cNvSpPr>
            <a:spLocks noGrp="1"/>
          </p:cNvSpPr>
          <p:nvPr>
            <p:ph idx="1"/>
          </p:nvPr>
        </p:nvSpPr>
        <p:spPr/>
        <p:txBody>
          <a:bodyPr>
            <a:normAutofit fontScale="92500" lnSpcReduction="10000"/>
          </a:bodyPr>
          <a:lstStyle/>
          <a:p>
            <a:r>
              <a:rPr lang="en-US" dirty="0"/>
              <a:t>At each level, you can extend the duration of any spell that lasts longer than 1 turn to duration*(level in Enchantment)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 </a:t>
            </a:r>
          </a:p>
          <a:p>
            <a:r>
              <a:rPr lang="en-US" dirty="0"/>
              <a:t>At level 5, you can choose one enchantment spell you know to be able to cast subconsciously once per day. To change which spell this is, you must gain another level (like for the others with this feature). The spell is cast as if it were cast with a spell slot of your level in Enchantment.</a:t>
            </a:r>
          </a:p>
        </p:txBody>
      </p:sp>
      <p:sp>
        <p:nvSpPr>
          <p:cNvPr id="4" name="TextBox 3">
            <a:extLst>
              <a:ext uri="{FF2B5EF4-FFF2-40B4-BE49-F238E27FC236}">
                <a16:creationId xmlns:a16="http://schemas.microsoft.com/office/drawing/2014/main" id="{5E18D2D3-36AD-3C48-92F6-AB39CB8D18D9}"/>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86287259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cantrips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1412405"/>
            <a:ext cx="12192000" cy="2795372"/>
          </a:xfrm>
        </p:spPr>
        <p:txBody>
          <a:bodyPr>
            <a:normAutofit fontScale="55000" lnSpcReduction="20000"/>
          </a:bodyPr>
          <a:lstStyle/>
          <a:p>
            <a:pPr marL="0" indent="0">
              <a:buNone/>
            </a:pPr>
            <a:r>
              <a:rPr lang="en-US" dirty="0"/>
              <a:t>Seeing Stone (V S M (a 6.5” radius sphere of mostly-pure SiO</a:t>
            </a:r>
            <a:r>
              <a:rPr lang="en-US" baseline="-25000" dirty="0"/>
              <a:t>2</a:t>
            </a:r>
            <a:r>
              <a:rPr lang="en-US" dirty="0"/>
              <a:t> (95%+) formed such that no human could detect any flaw in its clarity as smooth glass)): Casting time: instantaneous; range: 1 mile; duration: concentration (or until dispelled or glass broken if cast by someone with 20+ levels in Divination). A star in the sky above you must be giving you at least as much light as when the Sun is 1/5</a:t>
            </a:r>
            <a:r>
              <a:rPr lang="en-US" baseline="30000" dirty="0"/>
              <a:t>th</a:t>
            </a:r>
            <a:r>
              <a:rPr lang="en-US" dirty="0"/>
              <a:t> of the way “up” the sky from an observer on the Equator on Earth in the year 2019, or you and your range must have daylight spell[s] all along where you are looking. You look through your seeing stone along the path that goes from your eye and over any obstacle (provided a path in full daylight is possible on that gently curving line) to somewhere you have a rough idea of where something is relative to you. You gradually “move” this position of sight only as fast as you can comprehend what you are looking at and only at a final destination consistent with a straight line from your eyes to the center of the sphere to the “destination.” If you observe a person/creature through this who has access to at least one divination spell, they will know immediately that you are doing this. If such person/creature has access to at least one enchantment spell, they can prevent you from “moving” where you are looking at as well as prevent you from looking away, over the course of one minute they will have successfully been able to implement that spell against you indefinitely (removing any time based checks) (unless you are holding a </a:t>
            </a:r>
            <a:r>
              <a:rPr lang="en-US" dirty="0">
                <a:hlinkClick r:id="rId2" action="ppaction://hlinksldjump"/>
              </a:rPr>
              <a:t>Ring of Power </a:t>
            </a:r>
            <a:r>
              <a:rPr lang="en-US" dirty="0"/>
              <a:t>and they are not, in which case all they can do is cause you exhaustion from not being able to look away for hours at a time (requires concentration on their side as well)) even if it is something like the </a:t>
            </a:r>
            <a:r>
              <a:rPr lang="en-US" dirty="0">
                <a:hlinkClick r:id="rId3" action="ppaction://hlinksldjump"/>
              </a:rPr>
              <a:t>Friends</a:t>
            </a:r>
            <a:r>
              <a:rPr lang="en-US" dirty="0"/>
              <a:t> cantrip (this is also the only way to use the catnap cantrip against an unwilling target (by virtue of them exposing themselves by using a seeing stone against you) in which sleep will last until they take damage or use </a:t>
            </a:r>
            <a:r>
              <a:rPr lang="en-US" dirty="0">
                <a:hlinkClick r:id="rId4" action="ppaction://hlinksldjump"/>
              </a:rPr>
              <a:t>lesser </a:t>
            </a:r>
            <a:r>
              <a:rPr lang="en-US" dirty="0"/>
              <a:t>or </a:t>
            </a:r>
            <a:r>
              <a:rPr lang="en-US" dirty="0">
                <a:hlinkClick r:id="rId5" action="ppaction://hlinksldjump"/>
              </a:rPr>
              <a:t>greater</a:t>
            </a:r>
            <a:r>
              <a:rPr lang="en-US" dirty="0"/>
              <a:t> restoration). During this time of them stopping you from moving your sight, the Seeing Stone will turn black and appear to burn to any observer, who can remove it from your hands before the minute passes to stop that spell from succeeding. You can also use a spell within a Ring you are wearing to remove the stone from your hands. The range of the Seeing Stone increases by 1 mile for every level you gain in the school of divination.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pic>
        <p:nvPicPr>
          <p:cNvPr id="5" name="Picture 4">
            <a:extLst>
              <a:ext uri="{FF2B5EF4-FFF2-40B4-BE49-F238E27FC236}">
                <a16:creationId xmlns:a16="http://schemas.microsoft.com/office/drawing/2014/main" id="{FAC266A0-7E30-9946-9C17-5A219C9149BC}"/>
              </a:ext>
            </a:extLst>
          </p:cNvPr>
          <p:cNvPicPr>
            <a:picLocks noChangeAspect="1"/>
          </p:cNvPicPr>
          <p:nvPr/>
        </p:nvPicPr>
        <p:blipFill>
          <a:blip r:embed="rId7"/>
          <a:stretch>
            <a:fillRect/>
          </a:stretch>
        </p:blipFill>
        <p:spPr>
          <a:xfrm>
            <a:off x="838200" y="5605463"/>
            <a:ext cx="3937000" cy="1143000"/>
          </a:xfrm>
          <a:prstGeom prst="rect">
            <a:avLst/>
          </a:prstGeom>
        </p:spPr>
      </p:pic>
      <p:sp>
        <p:nvSpPr>
          <p:cNvPr id="6" name="Rectangle 5">
            <a:extLst>
              <a:ext uri="{FF2B5EF4-FFF2-40B4-BE49-F238E27FC236}">
                <a16:creationId xmlns:a16="http://schemas.microsoft.com/office/drawing/2014/main" id="{79D1F8E9-6039-C248-AB64-CF88848B269F}"/>
              </a:ext>
            </a:extLst>
          </p:cNvPr>
          <p:cNvSpPr/>
          <p:nvPr/>
        </p:nvSpPr>
        <p:spPr>
          <a:xfrm>
            <a:off x="139485" y="6176963"/>
            <a:ext cx="976393" cy="270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Cantrip</a:t>
            </a:r>
          </a:p>
        </p:txBody>
      </p:sp>
      <p:sp>
        <p:nvSpPr>
          <p:cNvPr id="7" name="TextBox 6">
            <a:extLst>
              <a:ext uri="{FF2B5EF4-FFF2-40B4-BE49-F238E27FC236}">
                <a16:creationId xmlns:a16="http://schemas.microsoft.com/office/drawing/2014/main" id="{65A1BBEF-238C-E94F-A0B7-166BB3254E8D}"/>
              </a:ext>
            </a:extLst>
          </p:cNvPr>
          <p:cNvSpPr txBox="1"/>
          <p:nvPr/>
        </p:nvSpPr>
        <p:spPr>
          <a:xfrm>
            <a:off x="4963252" y="5800964"/>
            <a:ext cx="6504122" cy="646331"/>
          </a:xfrm>
          <a:prstGeom prst="rect">
            <a:avLst/>
          </a:prstGeom>
          <a:noFill/>
        </p:spPr>
        <p:txBody>
          <a:bodyPr wrap="square" rtlCol="0">
            <a:spAutoFit/>
          </a:bodyPr>
          <a:lstStyle/>
          <a:p>
            <a:r>
              <a:rPr lang="en-US" dirty="0"/>
              <a:t>This spell will always take 11 minutes to cast unless you use a level 1 spell slot</a:t>
            </a:r>
          </a:p>
        </p:txBody>
      </p:sp>
      <p:pic>
        <p:nvPicPr>
          <p:cNvPr id="8" name="Picture 7">
            <a:extLst>
              <a:ext uri="{FF2B5EF4-FFF2-40B4-BE49-F238E27FC236}">
                <a16:creationId xmlns:a16="http://schemas.microsoft.com/office/drawing/2014/main" id="{A68FB067-D7E4-714C-9D41-6E39E762D164}"/>
              </a:ext>
            </a:extLst>
          </p:cNvPr>
          <p:cNvPicPr>
            <a:picLocks noChangeAspect="1"/>
          </p:cNvPicPr>
          <p:nvPr/>
        </p:nvPicPr>
        <p:blipFill>
          <a:blip r:embed="rId8"/>
          <a:stretch>
            <a:fillRect/>
          </a:stretch>
        </p:blipFill>
        <p:spPr>
          <a:xfrm>
            <a:off x="850900" y="4463511"/>
            <a:ext cx="3911600" cy="1141951"/>
          </a:xfrm>
          <a:prstGeom prst="rect">
            <a:avLst/>
          </a:prstGeom>
        </p:spPr>
      </p:pic>
    </p:spTree>
    <p:extLst>
      <p:ext uri="{BB962C8B-B14F-4D97-AF65-F5344CB8AC3E}">
        <p14:creationId xmlns:p14="http://schemas.microsoft.com/office/powerpoint/2010/main" val="290694645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cantrips (Clerics only) </a:t>
            </a:r>
          </a:p>
        </p:txBody>
      </p:sp>
      <p:pic>
        <p:nvPicPr>
          <p:cNvPr id="5" name="Content Placeholder 4">
            <a:extLst>
              <a:ext uri="{FF2B5EF4-FFF2-40B4-BE49-F238E27FC236}">
                <a16:creationId xmlns:a16="http://schemas.microsoft.com/office/drawing/2014/main" id="{9E533C97-BFFB-994C-9346-D89936E062E1}"/>
              </a:ext>
            </a:extLst>
          </p:cNvPr>
          <p:cNvPicPr>
            <a:picLocks noGrp="1" noChangeAspect="1"/>
          </p:cNvPicPr>
          <p:nvPr>
            <p:ph idx="1"/>
          </p:nvPr>
        </p:nvPicPr>
        <p:blipFill>
          <a:blip r:embed="rId2"/>
          <a:stretch>
            <a:fillRect/>
          </a:stretch>
        </p:blipFill>
        <p:spPr>
          <a:xfrm>
            <a:off x="838200" y="1690688"/>
            <a:ext cx="39370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50028415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 spells</a:t>
            </a:r>
          </a:p>
        </p:txBody>
      </p:sp>
      <p:pic>
        <p:nvPicPr>
          <p:cNvPr id="5" name="Content Placeholder 4">
            <a:extLst>
              <a:ext uri="{FF2B5EF4-FFF2-40B4-BE49-F238E27FC236}">
                <a16:creationId xmlns:a16="http://schemas.microsoft.com/office/drawing/2014/main" id="{924638B2-BCE8-CC4F-B647-551F5D0CA404}"/>
              </a:ext>
            </a:extLst>
          </p:cNvPr>
          <p:cNvPicPr>
            <a:picLocks noGrp="1" noChangeAspect="1"/>
          </p:cNvPicPr>
          <p:nvPr>
            <p:ph idx="1"/>
          </p:nvPr>
        </p:nvPicPr>
        <p:blipFill>
          <a:blip r:embed="rId2"/>
          <a:stretch>
            <a:fillRect/>
          </a:stretch>
        </p:blipFill>
        <p:spPr>
          <a:xfrm>
            <a:off x="838200" y="1690688"/>
            <a:ext cx="35306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0167A466-BAF8-924A-B226-72CBFF12675F}"/>
              </a:ext>
            </a:extLst>
          </p:cNvPr>
          <p:cNvPicPr>
            <a:picLocks noChangeAspect="1"/>
          </p:cNvPicPr>
          <p:nvPr/>
        </p:nvPicPr>
        <p:blipFill>
          <a:blip r:embed="rId4"/>
          <a:stretch>
            <a:fillRect/>
          </a:stretch>
        </p:blipFill>
        <p:spPr>
          <a:xfrm>
            <a:off x="838200" y="2693988"/>
            <a:ext cx="3975100" cy="1168400"/>
          </a:xfrm>
          <a:prstGeom prst="rect">
            <a:avLst/>
          </a:prstGeom>
        </p:spPr>
      </p:pic>
      <p:sp>
        <p:nvSpPr>
          <p:cNvPr id="7" name="TextBox 6">
            <a:extLst>
              <a:ext uri="{FF2B5EF4-FFF2-40B4-BE49-F238E27FC236}">
                <a16:creationId xmlns:a16="http://schemas.microsoft.com/office/drawing/2014/main" id="{8534C571-B16D-7A49-8D55-6BC2AFF6C1E3}"/>
              </a:ext>
            </a:extLst>
          </p:cNvPr>
          <p:cNvSpPr txBox="1"/>
          <p:nvPr/>
        </p:nvSpPr>
        <p:spPr>
          <a:xfrm>
            <a:off x="4813300" y="2955022"/>
            <a:ext cx="6829586" cy="923330"/>
          </a:xfrm>
          <a:prstGeom prst="rect">
            <a:avLst/>
          </a:prstGeom>
          <a:noFill/>
        </p:spPr>
        <p:txBody>
          <a:bodyPr wrap="square" rtlCol="0">
            <a:spAutoFit/>
          </a:bodyPr>
          <a:lstStyle/>
          <a:p>
            <a:r>
              <a:rPr lang="en-US" dirty="0"/>
              <a:t>Within the default ranges (107*(</a:t>
            </a:r>
            <a:r>
              <a:rPr lang="en-US" dirty="0">
                <a:hlinkClick r:id="rId5" action="ppaction://hlinksldjump"/>
              </a:rPr>
              <a:t>Hold Power </a:t>
            </a:r>
            <a:r>
              <a:rPr lang="en-US" dirty="0"/>
              <a:t>objects consumed in the process of making one)^2) of </a:t>
            </a:r>
            <a:r>
              <a:rPr lang="en-US" dirty="0">
                <a:hlinkClick r:id="rId6" action="ppaction://hlinksldjump"/>
              </a:rPr>
              <a:t>Rings of Power</a:t>
            </a:r>
            <a:r>
              <a:rPr lang="en-US" dirty="0"/>
              <a:t>, this will only detect Rings of Power, regardless of whether or not you are holding a Ring of Power.</a:t>
            </a:r>
          </a:p>
        </p:txBody>
      </p:sp>
    </p:spTree>
    <p:extLst>
      <p:ext uri="{BB962C8B-B14F-4D97-AF65-F5344CB8AC3E}">
        <p14:creationId xmlns:p14="http://schemas.microsoft.com/office/powerpoint/2010/main" val="146863366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 spells (Clerics only) </a:t>
            </a:r>
          </a:p>
        </p:txBody>
      </p:sp>
      <p:pic>
        <p:nvPicPr>
          <p:cNvPr id="5" name="Content Placeholder 4">
            <a:extLst>
              <a:ext uri="{FF2B5EF4-FFF2-40B4-BE49-F238E27FC236}">
                <a16:creationId xmlns:a16="http://schemas.microsoft.com/office/drawing/2014/main" id="{2CF16935-1302-3A48-BFB6-AA34DEC0A55A}"/>
              </a:ext>
            </a:extLst>
          </p:cNvPr>
          <p:cNvPicPr>
            <a:picLocks noGrp="1" noChangeAspect="1"/>
          </p:cNvPicPr>
          <p:nvPr>
            <p:ph idx="1"/>
          </p:nvPr>
        </p:nvPicPr>
        <p:blipFill>
          <a:blip r:embed="rId2"/>
          <a:stretch>
            <a:fillRect/>
          </a:stretch>
        </p:blipFill>
        <p:spPr>
          <a:xfrm>
            <a:off x="838200" y="1690688"/>
            <a:ext cx="39370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90C6163-78EC-A847-8B5F-DC7FD94C9142}"/>
              </a:ext>
            </a:extLst>
          </p:cNvPr>
          <p:cNvPicPr>
            <a:picLocks noChangeAspect="1"/>
          </p:cNvPicPr>
          <p:nvPr/>
        </p:nvPicPr>
        <p:blipFill>
          <a:blip r:embed="rId4"/>
          <a:stretch>
            <a:fillRect/>
          </a:stretch>
        </p:blipFill>
        <p:spPr>
          <a:xfrm>
            <a:off x="838200" y="2859088"/>
            <a:ext cx="3949700" cy="1181100"/>
          </a:xfrm>
          <a:prstGeom prst="rect">
            <a:avLst/>
          </a:prstGeom>
        </p:spPr>
      </p:pic>
      <p:pic>
        <p:nvPicPr>
          <p:cNvPr id="7" name="Picture 6">
            <a:extLst>
              <a:ext uri="{FF2B5EF4-FFF2-40B4-BE49-F238E27FC236}">
                <a16:creationId xmlns:a16="http://schemas.microsoft.com/office/drawing/2014/main" id="{991B3AFA-096E-9F48-97E3-157EBD5A1E37}"/>
              </a:ext>
            </a:extLst>
          </p:cNvPr>
          <p:cNvPicPr>
            <a:picLocks noChangeAspect="1"/>
          </p:cNvPicPr>
          <p:nvPr/>
        </p:nvPicPr>
        <p:blipFill>
          <a:blip r:embed="rId5"/>
          <a:stretch>
            <a:fillRect/>
          </a:stretch>
        </p:blipFill>
        <p:spPr>
          <a:xfrm>
            <a:off x="825500" y="4040188"/>
            <a:ext cx="3949700" cy="1219200"/>
          </a:xfrm>
          <a:prstGeom prst="rect">
            <a:avLst/>
          </a:prstGeom>
        </p:spPr>
      </p:pic>
      <p:pic>
        <p:nvPicPr>
          <p:cNvPr id="8" name="Picture 7">
            <a:extLst>
              <a:ext uri="{FF2B5EF4-FFF2-40B4-BE49-F238E27FC236}">
                <a16:creationId xmlns:a16="http://schemas.microsoft.com/office/drawing/2014/main" id="{E42EAEAC-1F54-CE4A-8794-AFCBFC275874}"/>
              </a:ext>
            </a:extLst>
          </p:cNvPr>
          <p:cNvPicPr>
            <a:picLocks noChangeAspect="1"/>
          </p:cNvPicPr>
          <p:nvPr/>
        </p:nvPicPr>
        <p:blipFill>
          <a:blip r:embed="rId6"/>
          <a:stretch>
            <a:fillRect/>
          </a:stretch>
        </p:blipFill>
        <p:spPr>
          <a:xfrm>
            <a:off x="838200" y="5259388"/>
            <a:ext cx="3556000" cy="1016000"/>
          </a:xfrm>
          <a:prstGeom prst="rect">
            <a:avLst/>
          </a:prstGeom>
        </p:spPr>
      </p:pic>
      <p:sp>
        <p:nvSpPr>
          <p:cNvPr id="9" name="TextBox 8">
            <a:extLst>
              <a:ext uri="{FF2B5EF4-FFF2-40B4-BE49-F238E27FC236}">
                <a16:creationId xmlns:a16="http://schemas.microsoft.com/office/drawing/2014/main" id="{F0A44EAD-6138-D249-B23F-A8CD2B9D52AE}"/>
              </a:ext>
            </a:extLst>
          </p:cNvPr>
          <p:cNvSpPr txBox="1"/>
          <p:nvPr/>
        </p:nvSpPr>
        <p:spPr>
          <a:xfrm>
            <a:off x="4943959" y="1690688"/>
            <a:ext cx="6850251" cy="2308324"/>
          </a:xfrm>
          <a:prstGeom prst="rect">
            <a:avLst/>
          </a:prstGeom>
          <a:noFill/>
        </p:spPr>
        <p:txBody>
          <a:bodyPr wrap="square" rtlCol="0">
            <a:spAutoFit/>
          </a:bodyPr>
          <a:lstStyle/>
          <a:p>
            <a:r>
              <a:rPr lang="en-US" dirty="0"/>
              <a:t>Beast Bond (V S M (a bit of fur wrapped in cloth)): casting time: 1 action; range: touch (and then while in line of sight); duration: concentration to 10 minutes. You establish a telepathic link to an animal that is friendly to you or charmed by you already. The spell fails if its intelligence is 4 or higher. Through the link it can understand your telepathic messages to it, and you can understand simple emotions and concepts from it. When the link is active, the beast gains advantage on attacks against any creature within 5 ft of you that you can see. </a:t>
            </a:r>
          </a:p>
        </p:txBody>
      </p:sp>
    </p:spTree>
    <p:extLst>
      <p:ext uri="{BB962C8B-B14F-4D97-AF65-F5344CB8AC3E}">
        <p14:creationId xmlns:p14="http://schemas.microsoft.com/office/powerpoint/2010/main" val="287484393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2 spells</a:t>
            </a:r>
          </a:p>
        </p:txBody>
      </p:sp>
      <p:pic>
        <p:nvPicPr>
          <p:cNvPr id="5" name="Content Placeholder 4">
            <a:extLst>
              <a:ext uri="{FF2B5EF4-FFF2-40B4-BE49-F238E27FC236}">
                <a16:creationId xmlns:a16="http://schemas.microsoft.com/office/drawing/2014/main" id="{790DFA0B-226E-9B4E-BB88-18C523EE8B0D}"/>
              </a:ext>
            </a:extLst>
          </p:cNvPr>
          <p:cNvPicPr>
            <a:picLocks noGrp="1" noChangeAspect="1"/>
          </p:cNvPicPr>
          <p:nvPr>
            <p:ph idx="1"/>
          </p:nvPr>
        </p:nvPicPr>
        <p:blipFill>
          <a:blip r:embed="rId2"/>
          <a:stretch>
            <a:fillRect/>
          </a:stretch>
        </p:blipFill>
        <p:spPr>
          <a:xfrm>
            <a:off x="838200" y="1690688"/>
            <a:ext cx="39624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F0335F7-DCAF-224B-83A3-06E52151A6C5}"/>
              </a:ext>
            </a:extLst>
          </p:cNvPr>
          <p:cNvPicPr>
            <a:picLocks noChangeAspect="1"/>
          </p:cNvPicPr>
          <p:nvPr/>
        </p:nvPicPr>
        <p:blipFill>
          <a:blip r:embed="rId4"/>
          <a:stretch>
            <a:fillRect/>
          </a:stretch>
        </p:blipFill>
        <p:spPr>
          <a:xfrm>
            <a:off x="838200" y="2846388"/>
            <a:ext cx="3962400" cy="1193800"/>
          </a:xfrm>
          <a:prstGeom prst="rect">
            <a:avLst/>
          </a:prstGeom>
        </p:spPr>
      </p:pic>
      <p:pic>
        <p:nvPicPr>
          <p:cNvPr id="7" name="Picture 6">
            <a:extLst>
              <a:ext uri="{FF2B5EF4-FFF2-40B4-BE49-F238E27FC236}">
                <a16:creationId xmlns:a16="http://schemas.microsoft.com/office/drawing/2014/main" id="{A0E9FEF0-8AFD-594A-8EF2-A761349347AD}"/>
              </a:ext>
            </a:extLst>
          </p:cNvPr>
          <p:cNvPicPr>
            <a:picLocks noChangeAspect="1"/>
          </p:cNvPicPr>
          <p:nvPr/>
        </p:nvPicPr>
        <p:blipFill>
          <a:blip r:embed="rId5"/>
          <a:stretch>
            <a:fillRect/>
          </a:stretch>
        </p:blipFill>
        <p:spPr>
          <a:xfrm>
            <a:off x="838200" y="4002088"/>
            <a:ext cx="3556000" cy="1028700"/>
          </a:xfrm>
          <a:prstGeom prst="rect">
            <a:avLst/>
          </a:prstGeom>
        </p:spPr>
      </p:pic>
    </p:spTree>
    <p:extLst>
      <p:ext uri="{BB962C8B-B14F-4D97-AF65-F5344CB8AC3E}">
        <p14:creationId xmlns:p14="http://schemas.microsoft.com/office/powerpoint/2010/main" val="358275943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2 spells (Clerics only) </a:t>
            </a:r>
          </a:p>
        </p:txBody>
      </p:sp>
      <p:pic>
        <p:nvPicPr>
          <p:cNvPr id="5" name="Content Placeholder 4">
            <a:extLst>
              <a:ext uri="{FF2B5EF4-FFF2-40B4-BE49-F238E27FC236}">
                <a16:creationId xmlns:a16="http://schemas.microsoft.com/office/drawing/2014/main" id="{ED53922F-40E2-E648-A095-CB79F6C9E825}"/>
              </a:ext>
            </a:extLst>
          </p:cNvPr>
          <p:cNvPicPr>
            <a:picLocks noGrp="1" noChangeAspect="1"/>
          </p:cNvPicPr>
          <p:nvPr>
            <p:ph idx="1"/>
          </p:nvPr>
        </p:nvPicPr>
        <p:blipFill>
          <a:blip r:embed="rId2"/>
          <a:stretch>
            <a:fillRect/>
          </a:stretch>
        </p:blipFill>
        <p:spPr>
          <a:xfrm>
            <a:off x="838200" y="1690688"/>
            <a:ext cx="39116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F11C98B-14EA-C745-92A2-F11B1FFA0D1B}"/>
              </a:ext>
            </a:extLst>
          </p:cNvPr>
          <p:cNvPicPr>
            <a:picLocks noChangeAspect="1"/>
          </p:cNvPicPr>
          <p:nvPr/>
        </p:nvPicPr>
        <p:blipFill>
          <a:blip r:embed="rId4"/>
          <a:stretch>
            <a:fillRect/>
          </a:stretch>
        </p:blipFill>
        <p:spPr>
          <a:xfrm>
            <a:off x="838200" y="2884488"/>
            <a:ext cx="3937000" cy="1054100"/>
          </a:xfrm>
          <a:prstGeom prst="rect">
            <a:avLst/>
          </a:prstGeom>
        </p:spPr>
      </p:pic>
      <p:pic>
        <p:nvPicPr>
          <p:cNvPr id="7" name="Picture 6">
            <a:extLst>
              <a:ext uri="{FF2B5EF4-FFF2-40B4-BE49-F238E27FC236}">
                <a16:creationId xmlns:a16="http://schemas.microsoft.com/office/drawing/2014/main" id="{ED7701B1-DD4B-CE42-A836-674E5965CA70}"/>
              </a:ext>
            </a:extLst>
          </p:cNvPr>
          <p:cNvPicPr>
            <a:picLocks noChangeAspect="1"/>
          </p:cNvPicPr>
          <p:nvPr/>
        </p:nvPicPr>
        <p:blipFill>
          <a:blip r:embed="rId5"/>
          <a:stretch>
            <a:fillRect/>
          </a:stretch>
        </p:blipFill>
        <p:spPr>
          <a:xfrm>
            <a:off x="787400" y="3938588"/>
            <a:ext cx="3962400" cy="1003300"/>
          </a:xfrm>
          <a:prstGeom prst="rect">
            <a:avLst/>
          </a:prstGeom>
        </p:spPr>
      </p:pic>
      <p:sp>
        <p:nvSpPr>
          <p:cNvPr id="8" name="TextBox 7">
            <a:extLst>
              <a:ext uri="{FF2B5EF4-FFF2-40B4-BE49-F238E27FC236}">
                <a16:creationId xmlns:a16="http://schemas.microsoft.com/office/drawing/2014/main" id="{C30DC3F0-EA6B-6C42-87F0-5E080F7040B2}"/>
              </a:ext>
            </a:extLst>
          </p:cNvPr>
          <p:cNvSpPr txBox="1"/>
          <p:nvPr/>
        </p:nvSpPr>
        <p:spPr>
          <a:xfrm>
            <a:off x="5144495" y="1684849"/>
            <a:ext cx="6307811" cy="1754326"/>
          </a:xfrm>
          <a:prstGeom prst="rect">
            <a:avLst/>
          </a:prstGeom>
          <a:noFill/>
        </p:spPr>
        <p:txBody>
          <a:bodyPr wrap="square" rtlCol="0">
            <a:spAutoFit/>
          </a:bodyPr>
          <a:lstStyle/>
          <a:p>
            <a:r>
              <a:rPr lang="en-US" dirty="0"/>
              <a:t>Beast Sense (ritual) (S): casting time: 1 action; range: touch (followed by plane of existence); duration: concentration, up to one hour. You touch a willing beast. For the duration of the spell, you can use your action to see through the beast’s eyes and hear what it hears, and and continue to do so until you use your action to return to your normal senses.</a:t>
            </a:r>
          </a:p>
        </p:txBody>
      </p:sp>
    </p:spTree>
    <p:extLst>
      <p:ext uri="{BB962C8B-B14F-4D97-AF65-F5344CB8AC3E}">
        <p14:creationId xmlns:p14="http://schemas.microsoft.com/office/powerpoint/2010/main" val="425577878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3 spells</a:t>
            </a:r>
          </a:p>
        </p:txBody>
      </p:sp>
      <p:pic>
        <p:nvPicPr>
          <p:cNvPr id="5" name="Content Placeholder 4">
            <a:extLst>
              <a:ext uri="{FF2B5EF4-FFF2-40B4-BE49-F238E27FC236}">
                <a16:creationId xmlns:a16="http://schemas.microsoft.com/office/drawing/2014/main" id="{BE6ED7EE-0023-5D48-A1D5-1F132B84B1FB}"/>
              </a:ext>
            </a:extLst>
          </p:cNvPr>
          <p:cNvPicPr>
            <a:picLocks noGrp="1" noChangeAspect="1"/>
          </p:cNvPicPr>
          <p:nvPr>
            <p:ph idx="1"/>
          </p:nvPr>
        </p:nvPicPr>
        <p:blipFill>
          <a:blip r:embed="rId2"/>
          <a:stretch>
            <a:fillRect/>
          </a:stretch>
        </p:blipFill>
        <p:spPr>
          <a:xfrm>
            <a:off x="838200" y="1690688"/>
            <a:ext cx="39624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07BC8D21-D7D4-2D42-B38B-58C613F09328}"/>
              </a:ext>
            </a:extLst>
          </p:cNvPr>
          <p:cNvPicPr>
            <a:picLocks noChangeAspect="1"/>
          </p:cNvPicPr>
          <p:nvPr/>
        </p:nvPicPr>
        <p:blipFill>
          <a:blip r:embed="rId4"/>
          <a:stretch>
            <a:fillRect/>
          </a:stretch>
        </p:blipFill>
        <p:spPr>
          <a:xfrm>
            <a:off x="838200" y="2897188"/>
            <a:ext cx="3568700" cy="1028700"/>
          </a:xfrm>
          <a:prstGeom prst="rect">
            <a:avLst/>
          </a:prstGeom>
        </p:spPr>
      </p:pic>
    </p:spTree>
    <p:extLst>
      <p:ext uri="{BB962C8B-B14F-4D97-AF65-F5344CB8AC3E}">
        <p14:creationId xmlns:p14="http://schemas.microsoft.com/office/powerpoint/2010/main" val="367520591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4 spells</a:t>
            </a:r>
          </a:p>
        </p:txBody>
      </p:sp>
      <p:pic>
        <p:nvPicPr>
          <p:cNvPr id="5" name="Content Placeholder 4">
            <a:extLst>
              <a:ext uri="{FF2B5EF4-FFF2-40B4-BE49-F238E27FC236}">
                <a16:creationId xmlns:a16="http://schemas.microsoft.com/office/drawing/2014/main" id="{F2400414-96C6-C043-AF34-BA1C9CAC1A04}"/>
              </a:ext>
            </a:extLst>
          </p:cNvPr>
          <p:cNvPicPr>
            <a:picLocks noGrp="1" noChangeAspect="1"/>
          </p:cNvPicPr>
          <p:nvPr>
            <p:ph idx="1"/>
          </p:nvPr>
        </p:nvPicPr>
        <p:blipFill>
          <a:blip r:embed="rId2"/>
          <a:stretch>
            <a:fillRect/>
          </a:stretch>
        </p:blipFill>
        <p:spPr>
          <a:xfrm>
            <a:off x="838200" y="1690688"/>
            <a:ext cx="39497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7AF8052-F8F8-F54D-BF0B-5D95B6B7005F}"/>
              </a:ext>
            </a:extLst>
          </p:cNvPr>
          <p:cNvPicPr>
            <a:picLocks noChangeAspect="1"/>
          </p:cNvPicPr>
          <p:nvPr/>
        </p:nvPicPr>
        <p:blipFill>
          <a:blip r:embed="rId4"/>
          <a:stretch>
            <a:fillRect/>
          </a:stretch>
        </p:blipFill>
        <p:spPr>
          <a:xfrm>
            <a:off x="838200" y="2859088"/>
            <a:ext cx="3937000" cy="1168400"/>
          </a:xfrm>
          <a:prstGeom prst="rect">
            <a:avLst/>
          </a:prstGeom>
        </p:spPr>
      </p:pic>
    </p:spTree>
    <p:extLst>
      <p:ext uri="{BB962C8B-B14F-4D97-AF65-F5344CB8AC3E}">
        <p14:creationId xmlns:p14="http://schemas.microsoft.com/office/powerpoint/2010/main" val="394049018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4 spells (Clerics only) </a:t>
            </a:r>
          </a:p>
        </p:txBody>
      </p:sp>
      <p:pic>
        <p:nvPicPr>
          <p:cNvPr id="5" name="Content Placeholder 4">
            <a:extLst>
              <a:ext uri="{FF2B5EF4-FFF2-40B4-BE49-F238E27FC236}">
                <a16:creationId xmlns:a16="http://schemas.microsoft.com/office/drawing/2014/main" id="{02BD4FE7-BC63-9445-A081-E3AE9B38E010}"/>
              </a:ext>
            </a:extLst>
          </p:cNvPr>
          <p:cNvPicPr>
            <a:picLocks noGrp="1" noChangeAspect="1"/>
          </p:cNvPicPr>
          <p:nvPr>
            <p:ph idx="1"/>
          </p:nvPr>
        </p:nvPicPr>
        <p:blipFill>
          <a:blip r:embed="rId2"/>
          <a:stretch>
            <a:fillRect/>
          </a:stretch>
        </p:blipFill>
        <p:spPr>
          <a:xfrm>
            <a:off x="838200" y="1690688"/>
            <a:ext cx="39497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052351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5 spells</a:t>
            </a:r>
          </a:p>
        </p:txBody>
      </p:sp>
      <p:pic>
        <p:nvPicPr>
          <p:cNvPr id="5" name="Content Placeholder 4">
            <a:extLst>
              <a:ext uri="{FF2B5EF4-FFF2-40B4-BE49-F238E27FC236}">
                <a16:creationId xmlns:a16="http://schemas.microsoft.com/office/drawing/2014/main" id="{66CB28C1-486B-6E4F-B65C-FE6135B49975}"/>
              </a:ext>
            </a:extLst>
          </p:cNvPr>
          <p:cNvPicPr>
            <a:picLocks noGrp="1" noChangeAspect="1"/>
          </p:cNvPicPr>
          <p:nvPr>
            <p:ph idx="1"/>
          </p:nvPr>
        </p:nvPicPr>
        <p:blipFill>
          <a:blip r:embed="rId2"/>
          <a:stretch>
            <a:fillRect/>
          </a:stretch>
        </p:blipFill>
        <p:spPr>
          <a:xfrm>
            <a:off x="838200" y="1690688"/>
            <a:ext cx="35433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ADEFEFE-AD10-D646-9F82-AB104F0887AA}"/>
              </a:ext>
            </a:extLst>
          </p:cNvPr>
          <p:cNvPicPr>
            <a:picLocks noChangeAspect="1"/>
          </p:cNvPicPr>
          <p:nvPr/>
        </p:nvPicPr>
        <p:blipFill>
          <a:blip r:embed="rId4"/>
          <a:stretch>
            <a:fillRect/>
          </a:stretch>
        </p:blipFill>
        <p:spPr>
          <a:xfrm>
            <a:off x="838200" y="2871788"/>
            <a:ext cx="3898900" cy="1143000"/>
          </a:xfrm>
          <a:prstGeom prst="rect">
            <a:avLst/>
          </a:prstGeom>
        </p:spPr>
      </p:pic>
      <p:pic>
        <p:nvPicPr>
          <p:cNvPr id="7" name="Picture 6">
            <a:extLst>
              <a:ext uri="{FF2B5EF4-FFF2-40B4-BE49-F238E27FC236}">
                <a16:creationId xmlns:a16="http://schemas.microsoft.com/office/drawing/2014/main" id="{81C6876D-64D0-B44F-9749-A06DF26761C7}"/>
              </a:ext>
            </a:extLst>
          </p:cNvPr>
          <p:cNvPicPr>
            <a:picLocks noChangeAspect="1"/>
          </p:cNvPicPr>
          <p:nvPr/>
        </p:nvPicPr>
        <p:blipFill>
          <a:blip r:embed="rId5"/>
          <a:stretch>
            <a:fillRect/>
          </a:stretch>
        </p:blipFill>
        <p:spPr>
          <a:xfrm>
            <a:off x="838200" y="4052888"/>
            <a:ext cx="3924300" cy="1193800"/>
          </a:xfrm>
          <a:prstGeom prst="rect">
            <a:avLst/>
          </a:prstGeom>
        </p:spPr>
      </p:pic>
      <p:pic>
        <p:nvPicPr>
          <p:cNvPr id="8" name="Picture 7">
            <a:extLst>
              <a:ext uri="{FF2B5EF4-FFF2-40B4-BE49-F238E27FC236}">
                <a16:creationId xmlns:a16="http://schemas.microsoft.com/office/drawing/2014/main" id="{60CE2AC4-CA6F-694C-91A4-C6064846CBE9}"/>
              </a:ext>
            </a:extLst>
          </p:cNvPr>
          <p:cNvPicPr>
            <a:picLocks noChangeAspect="1"/>
          </p:cNvPicPr>
          <p:nvPr/>
        </p:nvPicPr>
        <p:blipFill>
          <a:blip r:embed="rId6"/>
          <a:stretch>
            <a:fillRect/>
          </a:stretch>
        </p:blipFill>
        <p:spPr>
          <a:xfrm>
            <a:off x="838200" y="5373688"/>
            <a:ext cx="3568700" cy="1003300"/>
          </a:xfrm>
          <a:prstGeom prst="rect">
            <a:avLst/>
          </a:prstGeom>
        </p:spPr>
      </p:pic>
    </p:spTree>
    <p:extLst>
      <p:ext uri="{BB962C8B-B14F-4D97-AF65-F5344CB8AC3E}">
        <p14:creationId xmlns:p14="http://schemas.microsoft.com/office/powerpoint/2010/main" val="2883426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CF9AE-3FFF-FD48-AF34-BFEE0666E16C}"/>
              </a:ext>
            </a:extLst>
          </p:cNvPr>
          <p:cNvSpPr>
            <a:spLocks noGrp="1"/>
          </p:cNvSpPr>
          <p:nvPr>
            <p:ph type="title"/>
          </p:nvPr>
        </p:nvSpPr>
        <p:spPr/>
        <p:txBody>
          <a:bodyPr/>
          <a:lstStyle/>
          <a:p>
            <a:r>
              <a:rPr lang="en-US" dirty="0"/>
              <a:t>Evocation</a:t>
            </a:r>
          </a:p>
        </p:txBody>
      </p:sp>
      <p:sp>
        <p:nvSpPr>
          <p:cNvPr id="3" name="Content Placeholder 2">
            <a:extLst>
              <a:ext uri="{FF2B5EF4-FFF2-40B4-BE49-F238E27FC236}">
                <a16:creationId xmlns:a16="http://schemas.microsoft.com/office/drawing/2014/main" id="{ACDA5B59-CB78-454F-A953-925074505184}"/>
              </a:ext>
            </a:extLst>
          </p:cNvPr>
          <p:cNvSpPr>
            <a:spLocks noGrp="1"/>
          </p:cNvSpPr>
          <p:nvPr>
            <p:ph idx="1"/>
          </p:nvPr>
        </p:nvSpPr>
        <p:spPr>
          <a:xfrm>
            <a:off x="838200" y="1825624"/>
            <a:ext cx="10515600" cy="4760913"/>
          </a:xfrm>
        </p:spPr>
        <p:txBody>
          <a:bodyPr>
            <a:normAutofit fontScale="55000" lnSpcReduction="20000"/>
          </a:bodyPr>
          <a:lstStyle/>
          <a:p>
            <a:r>
              <a:rPr lang="en-US" dirty="0"/>
              <a:t>At levels, you can choose a certain number of people in the effect of a spell you cast equal to your level in evocation to either succeed on their saving throws against the spell, or succeed and not take damage if the spell you cast (which you are saving them from) is an evocation spell that deals ½ damage on successes, but each of the second option “uses up” 2 levels rather than 1 for the purpose of this calculation. i.e. A level 6 Evocation wizard casting fireball near where 6 of his allies are standing can either have all of them take ½ damage or 3 of them take no damage while 3 have to make their saving throws, or some combination like 2 taking no damage and 2 taking ½ damage while 2 make their saving throws and so forth.</a:t>
            </a:r>
          </a:p>
          <a:p>
            <a:r>
              <a:rPr lang="en-US" dirty="0"/>
              <a:t>At level 2, evocation spells that take longer than 1 turn you can choose to increase their duration up to duration*(level in Evocation)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a:t>
            </a:r>
          </a:p>
          <a:p>
            <a:r>
              <a:rPr lang="en-US" dirty="0"/>
              <a:t>At level 5, you gain the ability to cast one evocation spell subconsciously that you choose from your spells at the time of leveling up. You can change which spell this is each time you gain another level. The spell is cast as if using a spell slot of your level in Evocation.</a:t>
            </a:r>
          </a:p>
          <a:p>
            <a:r>
              <a:rPr lang="en-US" dirty="0"/>
              <a:t>At level 6 and above you can choose 1 of 3 options each time you level up then and after:</a:t>
            </a:r>
          </a:p>
          <a:p>
            <a:pPr lvl="1"/>
            <a:r>
              <a:rPr lang="en-US" dirty="0"/>
              <a:t>Change which spell you can cast subconsciously.</a:t>
            </a:r>
          </a:p>
          <a:p>
            <a:pPr lvl="1"/>
            <a:r>
              <a:rPr lang="en-US" dirty="0"/>
              <a:t>Give up casting that spell subconsciously in favor of being able to automatically choose to succeed on a saving throw for a spell against you 1 time per day (“Legendary Resistance”). </a:t>
            </a:r>
          </a:p>
          <a:p>
            <a:pPr lvl="1"/>
            <a:r>
              <a:rPr lang="en-US" dirty="0"/>
              <a:t>If you choose the 2</a:t>
            </a:r>
            <a:r>
              <a:rPr lang="en-US" baseline="30000" dirty="0"/>
              <a:t>nd</a:t>
            </a:r>
            <a:r>
              <a:rPr lang="en-US" dirty="0"/>
              <a:t> option or 3</a:t>
            </a:r>
            <a:r>
              <a:rPr lang="en-US" baseline="30000" dirty="0"/>
              <a:t>rd</a:t>
            </a:r>
            <a:r>
              <a:rPr lang="en-US" dirty="0"/>
              <a:t> option previously, you can choose this 3</a:t>
            </a:r>
            <a:r>
              <a:rPr lang="en-US" baseline="30000" dirty="0"/>
              <a:t>rd</a:t>
            </a:r>
            <a:r>
              <a:rPr lang="en-US" dirty="0"/>
              <a:t> option which is to increase the number of times per day that you can choose to succeed on a saving throw for a spell against you by 1. (In other words, a wizard getting to level 9 could have chosen 2 at level 6 thus getting rid of the subconscious spell casting ability in 5, 3 at 7, 3 at 8, then chosen 1 at 9 in order to have a 3/day legendary resistance and 1 subconscious evocation spell, but all this work is lost if they want to get 1 more level of legendary resistance, requiring they choose 2 at 10 (thus losing their subconscious spell in 9, 11, 12, and 13, then choose 1 again at 14 in order to have 4/day legendary resistance and 1 subconscious evocation spell.)</a:t>
            </a:r>
          </a:p>
        </p:txBody>
      </p:sp>
      <p:sp>
        <p:nvSpPr>
          <p:cNvPr id="4" name="TextBox 3">
            <a:extLst>
              <a:ext uri="{FF2B5EF4-FFF2-40B4-BE49-F238E27FC236}">
                <a16:creationId xmlns:a16="http://schemas.microsoft.com/office/drawing/2014/main" id="{6777650D-27BF-ED43-A321-3FB3E6C5D0E9}"/>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64416667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5 spells (Clerics only) </a:t>
            </a:r>
          </a:p>
        </p:txBody>
      </p:sp>
      <p:pic>
        <p:nvPicPr>
          <p:cNvPr id="5" name="Content Placeholder 4">
            <a:extLst>
              <a:ext uri="{FF2B5EF4-FFF2-40B4-BE49-F238E27FC236}">
                <a16:creationId xmlns:a16="http://schemas.microsoft.com/office/drawing/2014/main" id="{80332865-E28F-C44D-972C-2A0C9B38B98F}"/>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3" name="TextBox 2">
            <a:extLst>
              <a:ext uri="{FF2B5EF4-FFF2-40B4-BE49-F238E27FC236}">
                <a16:creationId xmlns:a16="http://schemas.microsoft.com/office/drawing/2014/main" id="{F2653C5B-67E1-414D-A2A6-D8B31728673E}"/>
              </a:ext>
            </a:extLst>
          </p:cNvPr>
          <p:cNvSpPr txBox="1"/>
          <p:nvPr/>
        </p:nvSpPr>
        <p:spPr>
          <a:xfrm>
            <a:off x="1" y="3535679"/>
            <a:ext cx="12029090" cy="3139321"/>
          </a:xfrm>
          <a:prstGeom prst="rect">
            <a:avLst/>
          </a:prstGeom>
          <a:noFill/>
        </p:spPr>
        <p:txBody>
          <a:bodyPr wrap="square" rtlCol="0">
            <a:spAutoFit/>
          </a:bodyPr>
          <a:lstStyle/>
          <a:p>
            <a:r>
              <a:rPr lang="en-US" dirty="0"/>
              <a:t>Commune: Casting time: 1 minute, Components: V, S, M (a sterling silver bowl filled with 1 gallon of water), Duration: as long as your Patron wishes to talk, Range: self.</a:t>
            </a:r>
          </a:p>
          <a:p>
            <a:r>
              <a:rPr lang="en-US" dirty="0"/>
              <a:t>You are able to talk with your patron as long as your patron is not killed or otherwise personally incapacitated (such as with the High Magic ritual of the Myriad most similar to Imprisonment, or </a:t>
            </a:r>
            <a:r>
              <a:rPr lang="en-US" dirty="0" err="1"/>
              <a:t>Feeblemind</a:t>
            </a:r>
            <a:r>
              <a:rPr lang="en-US" dirty="0"/>
              <a:t>. If you exist in a timeline that is not causally related to the timeline your patron exists in (and none of the above have happened to the patron), then the one you are talking to is an instantiation of the patron inside your head consistent to the last time you were in an area causally related to your patron. (The lack of a causal relationship would only occur if you had since been inside of a spinning black hole and then used either reverse gravity or something similar to get back out of it and thus entered a universe on a separate end of the extended Penrose diagram. Just simply going to an area past the particle horizon of an expanding universe is still magically consistent with being within a causal relationship with your patron due to the fact that temporal consistency is defined by the areas of dark energy themselves preventing the use of teleport or scrying from themselves being able to allow closed time-like curves.) </a:t>
            </a:r>
          </a:p>
        </p:txBody>
      </p:sp>
    </p:spTree>
    <p:extLst>
      <p:ext uri="{BB962C8B-B14F-4D97-AF65-F5344CB8AC3E}">
        <p14:creationId xmlns:p14="http://schemas.microsoft.com/office/powerpoint/2010/main" val="185516551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6 spells</a:t>
            </a:r>
          </a:p>
        </p:txBody>
      </p:sp>
      <p:pic>
        <p:nvPicPr>
          <p:cNvPr id="5" name="Content Placeholder 4">
            <a:extLst>
              <a:ext uri="{FF2B5EF4-FFF2-40B4-BE49-F238E27FC236}">
                <a16:creationId xmlns:a16="http://schemas.microsoft.com/office/drawing/2014/main" id="{CCB0A36D-E8F8-2A4C-82FE-112CE9E084BF}"/>
              </a:ext>
            </a:extLst>
          </p:cNvPr>
          <p:cNvPicPr>
            <a:picLocks noGrp="1" noChangeAspect="1"/>
          </p:cNvPicPr>
          <p:nvPr>
            <p:ph idx="1"/>
          </p:nvPr>
        </p:nvPicPr>
        <p:blipFill>
          <a:blip r:embed="rId2"/>
          <a:stretch>
            <a:fillRect/>
          </a:stretch>
        </p:blipFill>
        <p:spPr>
          <a:xfrm>
            <a:off x="838200" y="1690688"/>
            <a:ext cx="3568700" cy="1054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61421810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6 spells (Clerics only) </a:t>
            </a:r>
          </a:p>
        </p:txBody>
      </p:sp>
      <p:pic>
        <p:nvPicPr>
          <p:cNvPr id="5" name="Content Placeholder 4">
            <a:extLst>
              <a:ext uri="{FF2B5EF4-FFF2-40B4-BE49-F238E27FC236}">
                <a16:creationId xmlns:a16="http://schemas.microsoft.com/office/drawing/2014/main" id="{3ECEEAF4-F06A-9C4C-B954-6B9DA367F4DF}"/>
              </a:ext>
            </a:extLst>
          </p:cNvPr>
          <p:cNvPicPr>
            <a:picLocks noGrp="1" noChangeAspect="1"/>
          </p:cNvPicPr>
          <p:nvPr>
            <p:ph idx="1"/>
          </p:nvPr>
        </p:nvPicPr>
        <p:blipFill>
          <a:blip r:embed="rId2"/>
          <a:stretch>
            <a:fillRect/>
          </a:stretch>
        </p:blipFill>
        <p:spPr>
          <a:xfrm>
            <a:off x="838200" y="1690688"/>
            <a:ext cx="39116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63112625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7 spells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lstStyle/>
          <a:p>
            <a:pPr marL="0" indent="0">
              <a:buNone/>
            </a:pPr>
            <a:r>
              <a:rPr lang="en-US" dirty="0"/>
              <a:t>Mind Spike (S): casting time: 1 action; range: sight; duration: concentration. You reach into the mind of one creature you can see. The target must make a wisdom saving throw or take 1d8 psychic damage on a failed save, or half as much on a successful one. On a failed save, you always know the target’s location until the spell ends. The target can’t become hidden from you, and if it’s invisible, it gains no benefit from that condition against you. The damage increases by 1d8 for every level it is cast at above 7th.</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88990449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8 spells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85000" lnSpcReduction="10000"/>
          </a:bodyPr>
          <a:lstStyle/>
          <a:p>
            <a:pPr marL="0" indent="0">
              <a:buNone/>
            </a:pPr>
            <a:r>
              <a:rPr lang="en-US" dirty="0"/>
              <a:t>Casting time: </a:t>
            </a:r>
            <a:r>
              <a:rPr lang="en-US" b="1" dirty="0"/>
              <a:t>1 Action</a:t>
            </a:r>
            <a:r>
              <a:rPr lang="en-US" dirty="0"/>
              <a:t> </a:t>
            </a:r>
            <a:br>
              <a:rPr lang="en-US" dirty="0"/>
            </a:br>
            <a:r>
              <a:rPr lang="en-US" dirty="0"/>
              <a:t>Range: </a:t>
            </a:r>
            <a:r>
              <a:rPr lang="en-US" b="1" dirty="0"/>
              <a:t>Unlimited</a:t>
            </a:r>
            <a:r>
              <a:rPr lang="en-US" dirty="0"/>
              <a:t> </a:t>
            </a:r>
            <a:br>
              <a:rPr lang="en-US" dirty="0"/>
            </a:br>
            <a:r>
              <a:rPr lang="en-US" dirty="0"/>
              <a:t>Components: </a:t>
            </a:r>
            <a:r>
              <a:rPr lang="en-US" b="1" dirty="0"/>
              <a:t>V, S, M (a pair of linked silver rings)</a:t>
            </a:r>
            <a:r>
              <a:rPr lang="en-US" dirty="0"/>
              <a:t> </a:t>
            </a:r>
            <a:br>
              <a:rPr lang="en-US" dirty="0"/>
            </a:br>
            <a:r>
              <a:rPr lang="en-US" dirty="0"/>
              <a:t>Duration: </a:t>
            </a:r>
            <a:r>
              <a:rPr lang="en-US" b="1" dirty="0"/>
              <a:t>24 hours</a:t>
            </a:r>
            <a:r>
              <a:rPr lang="en-US" dirty="0"/>
              <a:t> </a:t>
            </a:r>
          </a:p>
          <a:p>
            <a:pPr marL="0" indent="0">
              <a:buNone/>
            </a:pPr>
            <a:r>
              <a:rPr lang="en-US" dirty="0"/>
              <a:t>You create a telepathic link between yourself and a willing creature with which you are familiar.</a:t>
            </a:r>
            <a:br>
              <a:rPr lang="en-US" dirty="0"/>
            </a:br>
            <a:r>
              <a:rPr lang="en-US" dirty="0"/>
              <a:t>The creature can be anywhere on the same plane of existence as you. The spell ends if you or the target are no longer on the same plane.</a:t>
            </a:r>
            <a:br>
              <a:rPr lang="en-US" dirty="0"/>
            </a:br>
            <a:br>
              <a:rPr lang="en-US" dirty="0"/>
            </a:br>
            <a:r>
              <a:rPr lang="en-US" dirty="0"/>
              <a:t>Until the spell ends, you and the target can instantaneously share words, images, sounds, and other sensory messages with one another through the link, and the target recognizes you as the creature it is communicating with. </a:t>
            </a:r>
            <a:r>
              <a:rPr lang="en-US"/>
              <a:t>The spell enables a creature with an Intelligence score of at least 1 to understand the meaning of your words and take in the scope of any sensory messages you send to it.</a:t>
            </a: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71572544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9 spells</a:t>
            </a:r>
          </a:p>
        </p:txBody>
      </p:sp>
      <p:pic>
        <p:nvPicPr>
          <p:cNvPr id="5" name="Content Placeholder 4">
            <a:extLst>
              <a:ext uri="{FF2B5EF4-FFF2-40B4-BE49-F238E27FC236}">
                <a16:creationId xmlns:a16="http://schemas.microsoft.com/office/drawing/2014/main" id="{222FE93A-7628-FB4B-94DA-0F783AA50B2A}"/>
              </a:ext>
            </a:extLst>
          </p:cNvPr>
          <p:cNvPicPr>
            <a:picLocks noGrp="1" noChangeAspect="1"/>
          </p:cNvPicPr>
          <p:nvPr>
            <p:ph idx="1"/>
          </p:nvPr>
        </p:nvPicPr>
        <p:blipFill>
          <a:blip r:embed="rId2"/>
          <a:stretch>
            <a:fillRect/>
          </a:stretch>
        </p:blipFill>
        <p:spPr>
          <a:xfrm>
            <a:off x="838200" y="1690688"/>
            <a:ext cx="35433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35568744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10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lnSpcReduction="10000"/>
          </a:bodyPr>
          <a:lstStyle/>
          <a:p>
            <a:pPr marL="0" indent="0">
              <a:buNone/>
            </a:pPr>
            <a:r>
              <a:rPr lang="en-US" dirty="0"/>
              <a:t>Find Spell (V S M (A piece of Parchment with the names of the Spells it is allowed to recast of the same quality as </a:t>
            </a:r>
            <a:r>
              <a:rPr lang="en-US" dirty="0">
                <a:hlinkClick r:id="rId2" action="ppaction://hlinksldjump"/>
              </a:rPr>
              <a:t>scrolls</a:t>
            </a:r>
            <a:r>
              <a:rPr lang="en-US" dirty="0"/>
              <a:t>, which is consumed))</a:t>
            </a:r>
          </a:p>
          <a:p>
            <a:pPr marL="0" indent="0">
              <a:buNone/>
            </a:pPr>
            <a:r>
              <a:rPr lang="en-US" dirty="0"/>
              <a:t>Instantaneous, 1 mile range, duration is concentration</a:t>
            </a:r>
          </a:p>
          <a:p>
            <a:pPr marL="0" indent="0">
              <a:buNone/>
            </a:pPr>
            <a:r>
              <a:rPr lang="en-US" dirty="0"/>
              <a:t>This spell finds one spell that has been cast within one mile of itself during its duration within the list of spells and recasts that spell without any other material component. If this spell is being used within a </a:t>
            </a:r>
            <a:r>
              <a:rPr lang="en-US" dirty="0">
                <a:hlinkClick r:id="rId3" action="ppaction://hlinksldjump"/>
              </a:rPr>
              <a:t>Globe of Invulnerability</a:t>
            </a:r>
            <a:r>
              <a:rPr lang="en-US" dirty="0"/>
              <a:t>, the only spells it will recast are those of someone approved to do so by the caster of the Globe of Invulnerability (i.e. its original caster, presumably the </a:t>
            </a:r>
            <a:r>
              <a:rPr lang="en-US" dirty="0">
                <a:hlinkClick r:id="rId4" action="ppaction://hlinksldjump"/>
              </a:rPr>
              <a:t>Simulacrum</a:t>
            </a:r>
            <a:r>
              <a:rPr lang="en-US" dirty="0"/>
              <a:t>), or to keep everything in place at the end of a </a:t>
            </a:r>
            <a:r>
              <a:rPr lang="en-US" dirty="0">
                <a:hlinkClick r:id="rId5" action="ppaction://hlinksldjump"/>
              </a:rPr>
              <a:t>Move Mountain </a:t>
            </a:r>
            <a:r>
              <a:rPr lang="en-US" dirty="0"/>
              <a:t>spell.</a:t>
            </a:r>
          </a:p>
          <a:p>
            <a:pPr marL="0" indent="0">
              <a:buNone/>
            </a:pPr>
            <a:r>
              <a:rPr lang="en-US" dirty="0"/>
              <a:t>Major component of creating a </a:t>
            </a:r>
            <a:r>
              <a:rPr lang="en-US" dirty="0" err="1">
                <a:hlinkClick r:id="rId6" action="ppaction://hlinksldjump"/>
              </a:rPr>
              <a:t>Mythalar</a:t>
            </a:r>
            <a:r>
              <a:rPr lang="en-US"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7" action="ppaction://hlinksldjump"/>
              </a:rPr>
              <a:t>Menu</a:t>
            </a:r>
            <a:endParaRPr lang="en-US" dirty="0"/>
          </a:p>
        </p:txBody>
      </p:sp>
    </p:spTree>
    <p:extLst>
      <p:ext uri="{BB962C8B-B14F-4D97-AF65-F5344CB8AC3E}">
        <p14:creationId xmlns:p14="http://schemas.microsoft.com/office/powerpoint/2010/main" val="384717384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11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62500" lnSpcReduction="20000"/>
          </a:bodyPr>
          <a:lstStyle/>
          <a:p>
            <a:pPr marL="0" indent="0">
              <a:buNone/>
            </a:pPr>
            <a:r>
              <a:rPr lang="en-US" dirty="0"/>
              <a:t>See Rings of Power (V S M (A </a:t>
            </a:r>
            <a:r>
              <a:rPr lang="en-US" dirty="0">
                <a:hlinkClick r:id="rId2" action="ppaction://hlinksldjump"/>
              </a:rPr>
              <a:t>Magic Volcano </a:t>
            </a:r>
            <a:r>
              <a:rPr lang="en-US" dirty="0"/>
              <a:t>in which </a:t>
            </a:r>
            <a:r>
              <a:rPr lang="en-US" dirty="0">
                <a:hlinkClick r:id="rId3" action="ppaction://hlinksldjump"/>
              </a:rPr>
              <a:t>Make Ring of Power </a:t>
            </a:r>
            <a:r>
              <a:rPr lang="en-US" dirty="0"/>
              <a:t>is being cast simultaneously, 100000+[number of Rings of Power in existence at that time] experience points))</a:t>
            </a:r>
          </a:p>
          <a:p>
            <a:pPr marL="0" indent="0">
              <a:buNone/>
            </a:pPr>
            <a:r>
              <a:rPr lang="en-US" dirty="0"/>
              <a:t>Instantaneous, 5 ft range to Ring as it is forming in the lava or range of touch to someone else casting the spell where at least one person of those connected in this way is within 5 ft of Ring, duration is until Ring is destroyed by going into the lava of this volcano or being placed into the lava of another Magic Volcano with a successful intelligence check of the casters of that other magic volcano with the intelligence of the casters of the Magic Volcano in which it was made (on a failure, the Ring is suddenly on the finger of the person throwing it in and automatically succeeds on casting the equivalent of an indefinite Dominate Person/Monster on the person throwing the ring in according to the will of the person who used telekinesis to hold everything up for the purpose of making the ring originally, even if that person has since seemingly died). Each caster must be held telekinetically above the lava by the same person as was involved in Make Ring of Power.</a:t>
            </a:r>
          </a:p>
          <a:p>
            <a:pPr marL="0" indent="0">
              <a:buNone/>
            </a:pPr>
            <a:r>
              <a:rPr lang="en-US" dirty="0"/>
              <a:t>Any person wearing this ring from among those involved in the process of casting is able to see every other person wearing a Ring of Power as if they were permanently </a:t>
            </a:r>
            <a:r>
              <a:rPr lang="en-US" dirty="0">
                <a:hlinkClick r:id="rId4" action="ppaction://hlinksldjump"/>
              </a:rPr>
              <a:t>scrying</a:t>
            </a:r>
            <a:r>
              <a:rPr lang="en-US" dirty="0"/>
              <a:t> them. Any person not among those people only has that effect for 1 second each time they cast a spell using the Ring. </a:t>
            </a:r>
          </a:p>
          <a:p>
            <a:pPr marL="0" indent="0">
              <a:buNone/>
            </a:pPr>
            <a:r>
              <a:rPr lang="en-US" dirty="0"/>
              <a:t>The people being seen can each make one individual wisdom saving throw every 10 minutes against the intelligence of the person wearing the ring to know whether or not they are being watched in this way, otherwise detect magic is of course completely overwhelmed and unable to see any magic in particular in the proximity of a Ring of Power but for the Ring.</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349354897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12 spells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85000" lnSpcReduction="20000"/>
          </a:bodyPr>
          <a:lstStyle/>
          <a:p>
            <a:pPr marL="0" indent="0">
              <a:buNone/>
            </a:pPr>
            <a:r>
              <a:rPr lang="en-US" dirty="0"/>
              <a:t>See All (V S M (A </a:t>
            </a:r>
            <a:r>
              <a:rPr lang="en-US" dirty="0">
                <a:hlinkClick r:id="rId2" action="ppaction://hlinksldjump"/>
              </a:rPr>
              <a:t>Ring of Power</a:t>
            </a:r>
            <a:r>
              <a:rPr lang="en-US" dirty="0"/>
              <a:t>, 1,000,000 experience points))</a:t>
            </a:r>
          </a:p>
          <a:p>
            <a:pPr marL="0" indent="0">
              <a:buNone/>
            </a:pPr>
            <a:r>
              <a:rPr lang="en-US" dirty="0"/>
              <a:t>Instantaneous, range: that plane of existence; Area of Effect: each person or creature with greater than 3 intelligence; duration: concentration.</a:t>
            </a:r>
          </a:p>
          <a:p>
            <a:pPr marL="0" indent="0">
              <a:buNone/>
            </a:pPr>
            <a:r>
              <a:rPr lang="en-US" dirty="0"/>
              <a:t>You see all of them. Only people with Rings of Power can make wisdom saving throws to know that this is happening to them, and only those using </a:t>
            </a:r>
            <a:r>
              <a:rPr lang="en-US" dirty="0">
                <a:hlinkClick r:id="rId3" action="ppaction://hlinksldjump"/>
              </a:rPr>
              <a:t>Invulnerability</a:t>
            </a:r>
            <a:r>
              <a:rPr lang="en-US" dirty="0"/>
              <a:t> are immune. You have the virtual intelligence (not in terms of spellcasting ability) to comprehend each person/creature as if you were looking at them individually.</a:t>
            </a:r>
          </a:p>
          <a:p>
            <a:pPr marL="0" indent="0">
              <a:buNone/>
            </a:pPr>
            <a:r>
              <a:rPr lang="en-US" dirty="0"/>
              <a:t>Hear All (V S M (A </a:t>
            </a:r>
            <a:r>
              <a:rPr lang="en-US" dirty="0">
                <a:hlinkClick r:id="rId4" action="ppaction://hlinksldjump"/>
              </a:rPr>
              <a:t>Ring of Power</a:t>
            </a:r>
            <a:r>
              <a:rPr lang="en-US" dirty="0"/>
              <a:t>, 1,000,000 experience points))</a:t>
            </a:r>
          </a:p>
          <a:p>
            <a:pPr marL="0" indent="0">
              <a:buNone/>
            </a:pPr>
            <a:r>
              <a:rPr lang="en-US" dirty="0"/>
              <a:t>Instantaneous, range: that plane of existence; Area of Effect: each person or creature with greater than 3 intelligence; duration: concentration.</a:t>
            </a:r>
          </a:p>
          <a:p>
            <a:pPr marL="0" indent="0">
              <a:buNone/>
            </a:pPr>
            <a:r>
              <a:rPr lang="en-US" dirty="0"/>
              <a:t>You hear all of them. Only people with Rings of Power can make wisdom saving throws to know that this is happening to them, and those using </a:t>
            </a:r>
            <a:r>
              <a:rPr lang="en-US" dirty="0">
                <a:hlinkClick r:id="rId3" action="ppaction://hlinksldjump"/>
              </a:rPr>
              <a:t>Invulnerability</a:t>
            </a:r>
            <a:r>
              <a:rPr lang="en-US" dirty="0"/>
              <a:t> are immune. You have the virtual intelligence (not in terms of spellcasting ability) to comprehend each person/creature as if you were hearing them individually.</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58580335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13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92500"/>
          </a:bodyPr>
          <a:lstStyle/>
          <a:p>
            <a:pPr marL="0" indent="0">
              <a:buNone/>
            </a:pPr>
            <a:r>
              <a:rPr lang="en-US" dirty="0"/>
              <a:t>Read All Thoughts (V S M (A </a:t>
            </a:r>
            <a:r>
              <a:rPr lang="en-US" dirty="0">
                <a:hlinkClick r:id="rId2" action="ppaction://hlinksldjump"/>
              </a:rPr>
              <a:t>Ring of Power</a:t>
            </a:r>
            <a:r>
              <a:rPr lang="en-US" dirty="0"/>
              <a:t>, 10,000,000 experience points, </a:t>
            </a:r>
            <a:r>
              <a:rPr lang="en-US" dirty="0">
                <a:hlinkClick r:id="rId3" action="ppaction://hlinksldjump"/>
              </a:rPr>
              <a:t>See All and Hear All </a:t>
            </a:r>
            <a:r>
              <a:rPr lang="en-US" dirty="0"/>
              <a:t>must be cast at the same time by the caster (i.e. would have to be formed into 2 separate </a:t>
            </a:r>
            <a:r>
              <a:rPr lang="en-US" dirty="0">
                <a:hlinkClick r:id="rId4" action="ppaction://hlinksldjump"/>
              </a:rPr>
              <a:t>Rings of Power</a:t>
            </a:r>
            <a:r>
              <a:rPr lang="en-US" dirty="0"/>
              <a:t> just to cast this without a Ring of Power with Read All Thoughts built in)))</a:t>
            </a:r>
          </a:p>
          <a:p>
            <a:pPr marL="0" indent="0">
              <a:buNone/>
            </a:pPr>
            <a:r>
              <a:rPr lang="en-US" dirty="0"/>
              <a:t>Instantaneous, range: that plane of existence; Area of Effect: each person or creature with greater than 3 intelligence; duration: concentration.</a:t>
            </a:r>
          </a:p>
          <a:p>
            <a:pPr marL="0" indent="0">
              <a:buNone/>
            </a:pPr>
            <a:r>
              <a:rPr lang="en-US" dirty="0"/>
              <a:t>You know all of their thoughts. Only people with Rings of Power can make wisdom saving throws to know that this is happening to them, and those using </a:t>
            </a:r>
            <a:r>
              <a:rPr lang="en-US" dirty="0">
                <a:hlinkClick r:id="rId5" action="ppaction://hlinksldjump"/>
              </a:rPr>
              <a:t>Invulnerability</a:t>
            </a:r>
            <a:r>
              <a:rPr lang="en-US" dirty="0"/>
              <a:t> are immune. You have the virtual intelligence (not in terms of spellcasting ability) to comprehend each person/creature as if you were seeing their thoughts individually.</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spTree>
    <p:extLst>
      <p:ext uri="{BB962C8B-B14F-4D97-AF65-F5344CB8AC3E}">
        <p14:creationId xmlns:p14="http://schemas.microsoft.com/office/powerpoint/2010/main" val="22258229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29191</TotalTime>
  <Words>45822</Words>
  <Application>Microsoft Macintosh PowerPoint</Application>
  <PresentationFormat>Widescreen</PresentationFormat>
  <Paragraphs>1208</Paragraphs>
  <Slides>211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211</vt:i4>
      </vt:variant>
    </vt:vector>
  </HeadingPairs>
  <TitlesOfParts>
    <vt:vector size="215" baseType="lpstr">
      <vt:lpstr>Arial</vt:lpstr>
      <vt:lpstr>Calibri</vt:lpstr>
      <vt:lpstr>Calibri Light</vt:lpstr>
      <vt:lpstr>Office Theme</vt:lpstr>
      <vt:lpstr>Homebrew D&amp;D 6.2831853</vt:lpstr>
      <vt:lpstr>Classes</vt:lpstr>
      <vt:lpstr>Schools of magic</vt:lpstr>
      <vt:lpstr>Gaining spells</vt:lpstr>
      <vt:lpstr>Abjuration</vt:lpstr>
      <vt:lpstr>Conjuration</vt:lpstr>
      <vt:lpstr>Divination</vt:lpstr>
      <vt:lpstr>Enchantment</vt:lpstr>
      <vt:lpstr>Evocation</vt:lpstr>
      <vt:lpstr>Illusion</vt:lpstr>
      <vt:lpstr>Necromancy</vt:lpstr>
      <vt:lpstr>Wights</vt:lpstr>
      <vt:lpstr>Ghasts</vt:lpstr>
      <vt:lpstr>Zombie</vt:lpstr>
      <vt:lpstr>Transmutation</vt:lpstr>
      <vt:lpstr>Spell slots</vt:lpstr>
      <vt:lpstr>Schools in General</vt:lpstr>
      <vt:lpstr>Wizard</vt:lpstr>
      <vt:lpstr>Fighter</vt:lpstr>
      <vt:lpstr>Ranger</vt:lpstr>
      <vt:lpstr>Bard</vt:lpstr>
      <vt:lpstr>Bard Songs</vt:lpstr>
      <vt:lpstr>Cleric</vt:lpstr>
      <vt:lpstr>Cleric fighting undead</vt:lpstr>
      <vt:lpstr>Rogue</vt:lpstr>
      <vt:lpstr>Mystic</vt:lpstr>
      <vt:lpstr>Psionic Points</vt:lpstr>
      <vt:lpstr>Spell-equivalents for Psionics</vt:lpstr>
      <vt:lpstr>Artificer</vt:lpstr>
      <vt:lpstr>Hold Power (continued from Artificer)</vt:lpstr>
      <vt:lpstr>Base statistics</vt:lpstr>
      <vt:lpstr>Spells list</vt:lpstr>
      <vt:lpstr>Abjuration cantrips</vt:lpstr>
      <vt:lpstr>Abjuration cantrips (Cleric only)</vt:lpstr>
      <vt:lpstr>Abjuration level 1 spells</vt:lpstr>
      <vt:lpstr>Abjuration level 1 spells (Cleric only)</vt:lpstr>
      <vt:lpstr>Abjuration level 2 spells</vt:lpstr>
      <vt:lpstr>Abjuration level 2 spells (Cleric only)</vt:lpstr>
      <vt:lpstr>Abjuration level 3 spells</vt:lpstr>
      <vt:lpstr>Abjuration level 3 spells (Cleric only)</vt:lpstr>
      <vt:lpstr>Abjuration level 4 spells</vt:lpstr>
      <vt:lpstr>Abjuration level 4 spells (Cleric only)</vt:lpstr>
      <vt:lpstr>Abjuration level 5 spells</vt:lpstr>
      <vt:lpstr>Abjuration level 5 spells (Cleric only)</vt:lpstr>
      <vt:lpstr>Abjuration level 6 spells </vt:lpstr>
      <vt:lpstr>Abjuration level 6 spells (Cleric only)</vt:lpstr>
      <vt:lpstr>Abjuration level 7 spells</vt:lpstr>
      <vt:lpstr>Abjuration level 8 spells</vt:lpstr>
      <vt:lpstr>Abjuration level 8 spells (Cleric only)</vt:lpstr>
      <vt:lpstr>Abjuration level 9 spells</vt:lpstr>
      <vt:lpstr>Abjuration level 10 spell</vt:lpstr>
      <vt:lpstr>Abjuration level 11 spell</vt:lpstr>
      <vt:lpstr>Abjuration level 12 spell</vt:lpstr>
      <vt:lpstr>Abjuration level 13 spell</vt:lpstr>
      <vt:lpstr>Abjuration level 14 spell</vt:lpstr>
      <vt:lpstr>Abjuration level 15 spell</vt:lpstr>
      <vt:lpstr>Abjuration level 16 spell</vt:lpstr>
      <vt:lpstr>Conjuration cantrips</vt:lpstr>
      <vt:lpstr>Conjuration cantrips (Clerics only) </vt:lpstr>
      <vt:lpstr>Conjuration level 1 spells</vt:lpstr>
      <vt:lpstr>Conjuration level 2 spells</vt:lpstr>
      <vt:lpstr>Conjuration level 2 spells (Clerics only) </vt:lpstr>
      <vt:lpstr>Conjuration level 3 spells</vt:lpstr>
      <vt:lpstr>Conjuration level 3 spells (Clerics only) </vt:lpstr>
      <vt:lpstr>Conjuration level 4 spells</vt:lpstr>
      <vt:lpstr>Conjuration level 4 spells (Clerics only) </vt:lpstr>
      <vt:lpstr>Conjuration level 5 spells</vt:lpstr>
      <vt:lpstr>Conjuration level 5 spells (Clerics only) </vt:lpstr>
      <vt:lpstr>Conjuration level 6 spells</vt:lpstr>
      <vt:lpstr>Conjuration level 6 spells (Clerics only) </vt:lpstr>
      <vt:lpstr>Conjuration level 7 spells</vt:lpstr>
      <vt:lpstr>Conjuration level 7 spells (Clerics only) </vt:lpstr>
      <vt:lpstr>Conjuration level 8 spells</vt:lpstr>
      <vt:lpstr>Conjuration level 8 spells (Clerics only) </vt:lpstr>
      <vt:lpstr>Conjuration level 9 spells</vt:lpstr>
      <vt:lpstr>Conjuration level 9 spells (Clerics only) </vt:lpstr>
      <vt:lpstr>Conjuration level 10 spell </vt:lpstr>
      <vt:lpstr>Conjuration level 11 spell </vt:lpstr>
      <vt:lpstr>Conjuration level 12 spells </vt:lpstr>
      <vt:lpstr>Divination cantrips</vt:lpstr>
      <vt:lpstr>Divination cantrips (Clerics only) </vt:lpstr>
      <vt:lpstr>Divination level 1 spells</vt:lpstr>
      <vt:lpstr>Divination level 1 spells (Clerics only) </vt:lpstr>
      <vt:lpstr>Divination level 2 spells</vt:lpstr>
      <vt:lpstr>Divination level 2 spells (Clerics only) </vt:lpstr>
      <vt:lpstr>Divination level 3 spells</vt:lpstr>
      <vt:lpstr>Divination level 4 spells</vt:lpstr>
      <vt:lpstr>Divination level 4 spells (Clerics only) </vt:lpstr>
      <vt:lpstr>Divination level 5 spells</vt:lpstr>
      <vt:lpstr>Divination level 5 spells (Clerics only) </vt:lpstr>
      <vt:lpstr>Divination level 6 spells</vt:lpstr>
      <vt:lpstr>Divination level 6 spells (Clerics only) </vt:lpstr>
      <vt:lpstr>Divination level 7 spells</vt:lpstr>
      <vt:lpstr>Divination level 8 spells</vt:lpstr>
      <vt:lpstr>Divination level 9 spells</vt:lpstr>
      <vt:lpstr>Divination level 10 spell</vt:lpstr>
      <vt:lpstr>Divination level 11 spell</vt:lpstr>
      <vt:lpstr>Divination level 12 spells</vt:lpstr>
      <vt:lpstr>Divination level 13 spell</vt:lpstr>
      <vt:lpstr>Enchantment cantrips</vt:lpstr>
      <vt:lpstr>Enchantment cantrips (Clerics only)</vt:lpstr>
      <vt:lpstr>Enchantment level 1 spell</vt:lpstr>
      <vt:lpstr>Enchantment level 1 spell (Clerics only)</vt:lpstr>
      <vt:lpstr>Enchantment level 2 spell</vt:lpstr>
      <vt:lpstr>Enchantment level 2 spell (Clerics only)</vt:lpstr>
      <vt:lpstr>Enchantment level 3 spell</vt:lpstr>
      <vt:lpstr>Enchantment level 4 spell</vt:lpstr>
      <vt:lpstr>Enchantment level 4 spell (Clerics only)</vt:lpstr>
      <vt:lpstr>Enchantment level 5 spell </vt:lpstr>
      <vt:lpstr>Enchantment level 6 spell</vt:lpstr>
      <vt:lpstr>Enchantment level 6 spell (Clerics only)</vt:lpstr>
      <vt:lpstr>Enchantment level 7 spell</vt:lpstr>
      <vt:lpstr>Enchantment level 8 spell</vt:lpstr>
      <vt:lpstr>Enchantment level 9 spell</vt:lpstr>
      <vt:lpstr>Enchantment level 10 spell</vt:lpstr>
      <vt:lpstr>Enchantment level 11 spell</vt:lpstr>
      <vt:lpstr>Enchantment level 12 spell</vt:lpstr>
      <vt:lpstr>Evocation cantrips</vt:lpstr>
      <vt:lpstr>Evocation cantrips (clerics only)</vt:lpstr>
      <vt:lpstr>Evocation level 1 spells</vt:lpstr>
      <vt:lpstr>Evocation level 1 spells (clerics only)</vt:lpstr>
      <vt:lpstr>Evocation level 2 spells</vt:lpstr>
      <vt:lpstr>Evocation level 2 spells (clerics only)</vt:lpstr>
      <vt:lpstr>Evocation level 3 spells</vt:lpstr>
      <vt:lpstr>Evocation level 3 spells (clerics only)</vt:lpstr>
      <vt:lpstr>Evocation level 4 spells</vt:lpstr>
      <vt:lpstr>Evocation level 5 spells</vt:lpstr>
      <vt:lpstr>Evocation level 5 spells (Clerics only)</vt:lpstr>
      <vt:lpstr>Evocation level 6 spells</vt:lpstr>
      <vt:lpstr>Evocation level 6 spells (Clerics only)</vt:lpstr>
      <vt:lpstr>Evocation level 7 spells</vt:lpstr>
      <vt:lpstr>Evocation level 7 spells (Clerics only)</vt:lpstr>
      <vt:lpstr>Evocation level 8 spells</vt:lpstr>
      <vt:lpstr>Evocation level 8 spells (Clerics only)</vt:lpstr>
      <vt:lpstr>Evocation level 9 spells </vt:lpstr>
      <vt:lpstr>Evocation level 9 spells (Clerics only)</vt:lpstr>
      <vt:lpstr>Evocation level 10 spell </vt:lpstr>
      <vt:lpstr>Evocation level 11 spell </vt:lpstr>
      <vt:lpstr>Evocation level 12 spell </vt:lpstr>
      <vt:lpstr>Evocation level 13 spell </vt:lpstr>
      <vt:lpstr>Illusion cantrips</vt:lpstr>
      <vt:lpstr>Illusion level 1 spells</vt:lpstr>
      <vt:lpstr>Illusion level 2 spells</vt:lpstr>
      <vt:lpstr>Illusion level 2 continued</vt:lpstr>
      <vt:lpstr>Illusion level 3 spells</vt:lpstr>
      <vt:lpstr>Illusion level 4 spells</vt:lpstr>
      <vt:lpstr>Illusion level 5 spells</vt:lpstr>
      <vt:lpstr>Illusion level 6 spells</vt:lpstr>
      <vt:lpstr>Illusion level 7 spells</vt:lpstr>
      <vt:lpstr>Illusion level 8 spells</vt:lpstr>
      <vt:lpstr>Illusion level 9 spells</vt:lpstr>
      <vt:lpstr>Illusion level 10 spell </vt:lpstr>
      <vt:lpstr>Illusion level 11 spell </vt:lpstr>
      <vt:lpstr>Illusion level 12 spell </vt:lpstr>
      <vt:lpstr>Necromancy cantrips</vt:lpstr>
      <vt:lpstr>Necromancy cantrips (Cleric only)</vt:lpstr>
      <vt:lpstr>Necromancy level 1 spells</vt:lpstr>
      <vt:lpstr>Necromancy level 1 spells (Cleric only)</vt:lpstr>
      <vt:lpstr>Necromancy level 2 spells</vt:lpstr>
      <vt:lpstr>Necromancy level 3 spells</vt:lpstr>
      <vt:lpstr>Necromancy level 3 spells (Cleric only)</vt:lpstr>
      <vt:lpstr>Necromancy level 4 spells</vt:lpstr>
      <vt:lpstr>Necromancy level 5 spells</vt:lpstr>
      <vt:lpstr>Necromancy level 5 spells (Cleric only)</vt:lpstr>
      <vt:lpstr>Necromancy level 6 spells</vt:lpstr>
      <vt:lpstr>Necromancy level 7 spells</vt:lpstr>
      <vt:lpstr>Necromancy level 7 spells (Cleric only)</vt:lpstr>
      <vt:lpstr>Necromancy level 8 spells</vt:lpstr>
      <vt:lpstr>Necromancy level 8 spells (Cleric only)</vt:lpstr>
      <vt:lpstr>Necromancy level 9 spells</vt:lpstr>
      <vt:lpstr>Necromancy level 9 spells (Cleric only)</vt:lpstr>
      <vt:lpstr>Necromancy level 10 spell</vt:lpstr>
      <vt:lpstr>Necromancy level 10 spell (Continued) </vt:lpstr>
      <vt:lpstr>Necromancy level 10 spell (Clerics only) </vt:lpstr>
      <vt:lpstr>Necromancy level 11 spell</vt:lpstr>
      <vt:lpstr>Necromancy level 12 spell</vt:lpstr>
      <vt:lpstr>Transmutation cantrips</vt:lpstr>
      <vt:lpstr>Transmutation cantrips (Cleric only)</vt:lpstr>
      <vt:lpstr>Transmutation level 1 spells</vt:lpstr>
      <vt:lpstr>Transmutation level 1 spells (Cleric only)</vt:lpstr>
      <vt:lpstr>Transmutation level 2 spells</vt:lpstr>
      <vt:lpstr>Transmutation level 2 continued</vt:lpstr>
      <vt:lpstr>Transmutation level 2 spells (Cleric only)</vt:lpstr>
      <vt:lpstr>Transmutation level 3 spells</vt:lpstr>
      <vt:lpstr>Transmutation level 3 continued</vt:lpstr>
      <vt:lpstr>Transmutation level 3 spells (Cleric only)</vt:lpstr>
      <vt:lpstr>Transmutation level 4 spells</vt:lpstr>
      <vt:lpstr>Transmutation level 4 spells (Cleric only)</vt:lpstr>
      <vt:lpstr>Transmutation level 5 spell</vt:lpstr>
      <vt:lpstr>Transmutation level 5 spells (Cleric only)</vt:lpstr>
      <vt:lpstr>Transmutation level 6 spells</vt:lpstr>
      <vt:lpstr>Transmutation level 6 spells (Cleric only)</vt:lpstr>
      <vt:lpstr>Transmutation level 7 spells</vt:lpstr>
      <vt:lpstr>Transmutation level 7 spells (Cleric only)</vt:lpstr>
      <vt:lpstr>Transmutation level 8 spells</vt:lpstr>
      <vt:lpstr>Transmutation level 8 spells (Cleric only)</vt:lpstr>
      <vt:lpstr>Transmutation level 9 spells</vt:lpstr>
      <vt:lpstr>Transmutation level 9 spells (Cleric only)</vt:lpstr>
      <vt:lpstr>Transmutation level 10 spell</vt:lpstr>
      <vt:lpstr>Transmutation level 11 spell</vt:lpstr>
      <vt:lpstr>Transmutation level 11 spell (continued 1 of 4)</vt:lpstr>
      <vt:lpstr>Transmutation level 11 spell (continued 2 of 4)</vt:lpstr>
      <vt:lpstr>Transmutation level 11 spell (continued 3 of 4)</vt:lpstr>
      <vt:lpstr>Transmutation level 11 spell (continued 4 of 4)</vt:lpstr>
      <vt:lpstr>Notes on Spellcasting</vt:lpstr>
      <vt:lpstr>Notes on Spellcasting (continued 1 of 4)</vt:lpstr>
      <vt:lpstr>Notes on Spellcasting (continued 2 of 4)</vt:lpstr>
      <vt:lpstr>Notes on Spellcasting (continued 3 of 4)</vt:lpstr>
      <vt:lpstr>Notes on Spellcasting (continued 4 of 4)</vt:lpstr>
      <vt:lpstr>Features of this world</vt:lpstr>
      <vt:lpstr>Revision of a few of the rules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Homebrew D&amp;D 6.2831853</dc:title>
  <dc:creator>Evan Nibbe</dc:creator>
  <cp:lastModifiedBy>Evan Nibbe</cp:lastModifiedBy>
  <cp:revision>406</cp:revision>
  <dcterms:created xsi:type="dcterms:W3CDTF">2019-12-13T03:40:44Z</dcterms:created>
  <dcterms:modified xsi:type="dcterms:W3CDTF">2020-10-09T02:14:56Z</dcterms:modified>
</cp:coreProperties>
</file>

<file path=docProps/thumbnail.jpeg>
</file>